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рия Иванова" initials="МИ" lastIdx="1" clrIdx="0">
    <p:extLst>
      <p:ext uri="{19B8F6BF-5375-455C-9EA6-DF929625EA0E}">
        <p15:presenceInfo xmlns:p15="http://schemas.microsoft.com/office/powerpoint/2012/main" userId="a3e9b37bd96162e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9"/>
    <a:srgbClr val="4C505B"/>
    <a:srgbClr val="AFB6C9"/>
    <a:srgbClr val="A9CFCA"/>
    <a:srgbClr val="A8D0CC"/>
    <a:srgbClr val="4590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1" d="100"/>
          <a:sy n="71" d="100"/>
        </p:scale>
        <p:origin x="5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282949455229756"/>
          <c:y val="9.5758384882764697E-2"/>
          <c:w val="0.41934604428485373"/>
          <c:h val="0.7533560424460594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35-4F6B-8096-A444D69CECA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235-4F6B-8096-A444D69CECA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235-4F6B-8096-A444D69CECA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235-4F6B-8096-A444D69CECAD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C235-4F6B-8096-A444D69CEC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студенты очной формы</c:v>
                </c:pt>
                <c:pt idx="1">
                  <c:v>студенты заочной формы</c:v>
                </c:pt>
                <c:pt idx="2">
                  <c:v>студенты СПО</c:v>
                </c:pt>
                <c:pt idx="3">
                  <c:v>аспиранты</c:v>
                </c:pt>
                <c:pt idx="4">
                  <c:v>преподаватели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6621</c:v>
                </c:pt>
                <c:pt idx="1">
                  <c:v>5303</c:v>
                </c:pt>
                <c:pt idx="2">
                  <c:v>3000</c:v>
                </c:pt>
                <c:pt idx="3">
                  <c:v>219</c:v>
                </c:pt>
                <c:pt idx="4">
                  <c:v>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98-42B5-B36F-7501E9EEA6D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300883576509527E-2"/>
          <c:y val="0.92332185150751722"/>
          <c:w val="0.89999990554277365"/>
          <c:h val="5.51271877884111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B4A5E-93AD-41F6-A593-6B19F72AA200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84ECD-839B-4EBD-A71A-E19CFB90B5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439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774952-3A9C-D35C-603C-EC9DD0D6DD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2348E2B-FAF2-C0A6-1F77-51706F128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F17F78-94D2-397E-7B80-11B61AB4D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30E2-1399-4A5A-8051-8A6980D85D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523A42-6E3B-EF55-FF92-55577674D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8589BD-B9D4-8B1A-3E20-7241ACD8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01ED9-051B-4CCA-9576-1BA3195CE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378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6FDB7C-5793-9629-D371-7262C1320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B7468-57EE-B735-B8C3-B7D7B387B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AA453A-9342-BF60-2E46-D903A9D77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30E2-1399-4A5A-8051-8A6980D85D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0FFC6C-C4EF-2C68-E6F8-670F0D7C8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CB9DA2-E492-A219-ACEC-59A48147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01ED9-051B-4CCA-9576-1BA3195CE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40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E1BDD6-65B1-47DE-B238-59A2E2FB1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FCAAD4-FE9F-2181-0B0C-F0BDC1F97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43F10E-7B0D-12F2-BAEE-95177880E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30E2-1399-4A5A-8051-8A6980D85D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6FB6AD-AFD1-D182-8443-9624DD047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DE8E9-874C-F696-BCE7-D2AA6B29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01ED9-051B-4CCA-9576-1BA3195CE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521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731BC2-5204-916E-B7B9-5376FFCE0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34D5AB-F0B9-298F-F6FF-09A719DC2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167BC68-C65C-0680-5A14-967A939AE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675B88-F89E-CF93-F1E4-755EB981E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30E2-1399-4A5A-8051-8A6980D85D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D6BA17-8BCE-0666-108B-172220DC6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23BEB9-74A3-8E01-3204-124AAEFC0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01ED9-051B-4CCA-9576-1BA3195CE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444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6877A7-4E34-118C-2871-FE941C7AD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295B3C-B4E6-51B3-5C1A-DC93BDED9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28B3BC1-D188-A52D-D2C0-4BE061347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3A12810-E9A5-89B9-DF6F-68651253D5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1DCEAEE-1451-4F0B-2A91-841A9D9611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20898DD-DAE4-944B-9D63-88EC952A3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30E2-1399-4A5A-8051-8A6980D85D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2B98FA1-6945-C8E5-2E70-FCBD4C10F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F5037EA-AB61-A460-8F39-FEDE82CC9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01ED9-051B-4CCA-9576-1BA3195CE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00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C5CD1A-3DF1-498B-1216-EF63749E3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B7A8D8-D06C-A04F-BA5B-2C118008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30E2-1399-4A5A-8051-8A6980D85D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36B061E-8F2A-CDD3-183E-511E06D6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7C4440-D984-7BFD-2659-478F13D47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01ED9-051B-4CCA-9576-1BA3195CE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418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DB153E4-6655-9465-7706-D394213B1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30E2-1399-4A5A-8051-8A6980D85D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9FC800E-CFC2-B979-7197-9D30631A3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30708D7-E3B6-E4D8-626B-772F115A3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01ED9-051B-4CCA-9576-1BA3195CE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78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AF4C6B-945C-1028-DA44-F913CC655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0DCB02-58B1-957B-36B4-866C11290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9B89D05-9DED-107A-DE74-6025B993FB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945C0B-17AA-25D4-AF39-292763FD4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30E2-1399-4A5A-8051-8A6980D85D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B17613-BE6C-0E3B-9C95-D273245F4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90B0FD-BBA2-27A7-5783-C1498A281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01ED9-051B-4CCA-9576-1BA3195CE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118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7E7C2B-2E62-C3C9-B825-FF64862B2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33661F1-DE50-B33C-3349-EF04724E1C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9C2D99-84DA-695A-94FB-471C5E04E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F7B53E-C0E8-956F-4BE5-FF6844BD4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30E2-1399-4A5A-8051-8A6980D85D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F50540-0235-B644-961A-57CF407D1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2F9D22-0B89-139E-7B78-AFD737883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01ED9-051B-4CCA-9576-1BA3195CE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941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4DC6A6-A814-C7ED-6DA3-FE94AA2FE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9A9AB32-462C-0CA3-677F-E470F4558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D6DB98-6D0B-1034-DFB4-5BCE600C7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30E2-1399-4A5A-8051-8A6980D85D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EF3D62-A474-77BD-FA16-0842A1657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D55284-60CA-703E-8CB2-4A72DD745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01ED9-051B-4CCA-9576-1BA3195CE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108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3A2FF5C-59A4-BD82-703B-6F21B4E324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8211BB5-DA50-3052-AA05-3D7D08A496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8D0D84-12DE-2FBE-F25C-D9DA98C36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30E2-1399-4A5A-8051-8A6980D85D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BD8A41-FD19-8E06-E1F5-8AE91A684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3F53E2-D0F7-A71A-5715-3A2AA3FB5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01ED9-051B-4CCA-9576-1BA3195CE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358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60707A-D163-5A4A-346C-5CB1B9069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7E6F2C-14FD-EE01-A7A5-E1168FF5D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D6723E-C920-8525-D27E-FB5AB4D21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D30E2-1399-4A5A-8051-8A6980D85D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333F09-66B3-D31A-3488-E81E34AB2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99AC79-7A08-43F2-CD39-5AB60962DC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01ED9-051B-4CCA-9576-1BA3195CE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71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svg"/><Relationship Id="rId7" Type="http://schemas.openxmlformats.org/officeDocument/2006/relationships/image" Target="../media/image7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 title="Наложенное изображение">
            <a:extLst>
              <a:ext uri="{FF2B5EF4-FFF2-40B4-BE49-F238E27FC236}">
                <a16:creationId xmlns:a16="http://schemas.microsoft.com/office/drawing/2014/main" id="{1791ED44-114A-3235-7B1A-52BC76C17BDE}"/>
              </a:ext>
            </a:extLst>
          </p:cNvPr>
          <p:cNvSpPr/>
          <p:nvPr/>
        </p:nvSpPr>
        <p:spPr bwMode="ltGray">
          <a:xfrm>
            <a:off x="2359688" y="1498587"/>
            <a:ext cx="7472624" cy="3665524"/>
          </a:xfrm>
          <a:prstGeom prst="rect">
            <a:avLst/>
          </a:prstGeom>
          <a:solidFill>
            <a:schemeClr val="accent6">
              <a:lumMod val="20000"/>
              <a:lumOff val="80000"/>
              <a:alpha val="47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F9EFC98-7F3B-ECB2-5D87-CF9698242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9279" y="1693889"/>
            <a:ext cx="5793441" cy="2447806"/>
          </a:xfrm>
        </p:spPr>
        <p:txBody>
          <a:bodyPr rtlCol="0">
            <a:normAutofit/>
          </a:bodyPr>
          <a:lstStyle/>
          <a:p>
            <a:pPr algn="ctr" rtl="0">
              <a:lnSpc>
                <a:spcPct val="150000"/>
              </a:lnSpc>
            </a:pPr>
            <a:r>
              <a:rPr lang="ru-RU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Анонимный помощник</a:t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</a:b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чат-бот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в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telegram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849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BEC4A33-E370-D6E6-E4A6-261807300F5B}"/>
              </a:ext>
            </a:extLst>
          </p:cNvPr>
          <p:cNvSpPr/>
          <p:nvPr/>
        </p:nvSpPr>
        <p:spPr>
          <a:xfrm>
            <a:off x="224852" y="364392"/>
            <a:ext cx="11742299" cy="1867819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andara" panose="020E0502030303020204" pitchFamily="34" charset="0"/>
              </a:rPr>
              <a:t>Цель проекта:</a:t>
            </a:r>
            <a:br>
              <a:rPr lang="ru-RU" sz="2400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endParaRPr lang="ru-RU" sz="24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Candara" panose="020E0502030303020204" pitchFamily="34" charset="0"/>
              </a:rPr>
              <a:t>Создание условий, для качественной анонимной помощи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Candara" panose="020E0502030303020204" pitchFamily="34" charset="0"/>
              </a:rPr>
              <a:t>студентам по различным вопросам</a:t>
            </a:r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</a:rPr>
              <a:t>;</a:t>
            </a:r>
            <a:endParaRPr lang="ru-RU" sz="24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A0C3D6F-03C3-E9A2-48D5-DA823D3B0170}"/>
              </a:ext>
            </a:extLst>
          </p:cNvPr>
          <p:cNvSpPr/>
          <p:nvPr/>
        </p:nvSpPr>
        <p:spPr>
          <a:xfrm>
            <a:off x="224852" y="2366682"/>
            <a:ext cx="11742299" cy="4172777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andara" panose="020E0502030303020204" pitchFamily="34" charset="0"/>
              </a:rPr>
              <a:t>Актуальность проекта:</a:t>
            </a:r>
            <a:br>
              <a:rPr lang="ru-RU" sz="2800" b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endParaRPr lang="ru-RU" sz="28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Большинство </a:t>
            </a:r>
            <a:r>
              <a:rPr lang="ru-RU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студентов не знают как поступить в той или иной ситуации и куда обращаться за помощью.</a:t>
            </a:r>
          </a:p>
          <a:p>
            <a:pPr algn="ctr"/>
            <a:r>
              <a:rPr lang="ru-RU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Данный проект является актуальным, исходя из того, что  чат-бот сможет помогать решать проблемы студентов в анонимной форме.</a:t>
            </a:r>
          </a:p>
          <a:p>
            <a:pPr algn="ctr"/>
            <a:r>
              <a:rPr lang="ru-RU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Студент, воспользовавшись данным чатом, сможет получить психологическую и физическую помощь. Студентам будет комфортно пользоваться данной программой потому что она анонимная и человек может быть спокоен за конфиденциальность своих проблем</a:t>
            </a:r>
            <a:r>
              <a:rPr lang="ru-RU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  <a:endParaRPr lang="ru-RU" sz="18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52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0D54DD97-D5FD-7760-822D-D84A4D024038}"/>
              </a:ext>
            </a:extLst>
          </p:cNvPr>
          <p:cNvSpPr/>
          <p:nvPr/>
        </p:nvSpPr>
        <p:spPr>
          <a:xfrm>
            <a:off x="404733" y="1558978"/>
            <a:ext cx="1304144" cy="127416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72DCF4F2-4D06-D71E-70A3-EF0CB20611FB}"/>
              </a:ext>
            </a:extLst>
          </p:cNvPr>
          <p:cNvSpPr/>
          <p:nvPr/>
        </p:nvSpPr>
        <p:spPr>
          <a:xfrm>
            <a:off x="404733" y="4222919"/>
            <a:ext cx="1304144" cy="127416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5262B778-F9D8-C98C-228A-1866F8DF9458}"/>
              </a:ext>
            </a:extLst>
          </p:cNvPr>
          <p:cNvSpPr/>
          <p:nvPr/>
        </p:nvSpPr>
        <p:spPr>
          <a:xfrm>
            <a:off x="6712782" y="1585765"/>
            <a:ext cx="1304144" cy="127416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79E1C7A-1D9C-7B80-5673-1FA8F91FAC55}"/>
              </a:ext>
            </a:extLst>
          </p:cNvPr>
          <p:cNvSpPr/>
          <p:nvPr/>
        </p:nvSpPr>
        <p:spPr>
          <a:xfrm>
            <a:off x="6689359" y="4075170"/>
            <a:ext cx="1304144" cy="127416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50221B-6F64-C28A-169A-80414F815121}"/>
              </a:ext>
            </a:extLst>
          </p:cNvPr>
          <p:cNvSpPr txBox="1"/>
          <p:nvPr/>
        </p:nvSpPr>
        <p:spPr>
          <a:xfrm>
            <a:off x="3061740" y="447987"/>
            <a:ext cx="680178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andara" panose="020E0502030303020204" pitchFamily="34" charset="0"/>
              </a:rPr>
              <a:t>Задачи проекта</a:t>
            </a:r>
            <a:r>
              <a:rPr lang="ru-RU" sz="1800" b="1" dirty="0">
                <a:latin typeface="Candara" panose="020E0502030303020204" pitchFamily="34" charset="0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1EA3EF-428F-123B-7FB6-4CD7AADF934A}"/>
              </a:ext>
            </a:extLst>
          </p:cNvPr>
          <p:cNvSpPr txBox="1"/>
          <p:nvPr/>
        </p:nvSpPr>
        <p:spPr>
          <a:xfrm>
            <a:off x="1879390" y="1585765"/>
            <a:ext cx="30767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Candara" panose="020E0502030303020204" pitchFamily="34" charset="0"/>
              </a:rPr>
              <a:t>Анализ наиболее распространенных анонимных проблем</a:t>
            </a:r>
            <a:r>
              <a:rPr lang="en-US" sz="2400" b="1" dirty="0">
                <a:latin typeface="Candara" panose="020E0502030303020204" pitchFamily="34" charset="0"/>
              </a:rPr>
              <a:t>;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7615D0-48E4-8226-EEB2-83304F58B74B}"/>
              </a:ext>
            </a:extLst>
          </p:cNvPr>
          <p:cNvSpPr txBox="1"/>
          <p:nvPr/>
        </p:nvSpPr>
        <p:spPr>
          <a:xfrm>
            <a:off x="1879390" y="4075170"/>
            <a:ext cx="35920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Candara" panose="020E0502030303020204" pitchFamily="34" charset="0"/>
              </a:rPr>
              <a:t>Оказание психологической/ физической помощи в анонимной форме</a:t>
            </a:r>
            <a:r>
              <a:rPr lang="en-US" sz="2400" b="1" dirty="0">
                <a:latin typeface="Candara" panose="020E0502030303020204" pitchFamily="34" charset="0"/>
              </a:rPr>
              <a:t>;</a:t>
            </a:r>
            <a:endParaRPr lang="ru-RU" sz="2400" b="1" dirty="0">
              <a:latin typeface="Candara" panose="020E0502030303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37CBB0-3E05-1013-EDE1-0A5F49A05E89}"/>
              </a:ext>
            </a:extLst>
          </p:cNvPr>
          <p:cNvSpPr txBox="1"/>
          <p:nvPr/>
        </p:nvSpPr>
        <p:spPr>
          <a:xfrm>
            <a:off x="8176981" y="1630735"/>
            <a:ext cx="401501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latin typeface="Candara" panose="020E0502030303020204" pitchFamily="34" charset="0"/>
              </a:rPr>
              <a:t>Разработка и внедрение новой технологии для оказания помощи студентам</a:t>
            </a:r>
            <a:r>
              <a:rPr lang="en-US" sz="2200" b="1" dirty="0">
                <a:latin typeface="Candara" panose="020E0502030303020204" pitchFamily="34" charset="0"/>
              </a:rPr>
              <a:t>;</a:t>
            </a:r>
            <a:endParaRPr lang="ru-RU" sz="2200" b="1" dirty="0">
              <a:latin typeface="Candara" panose="020E0502030303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78592C-148E-5CF2-A70B-B6CAEBA8E267}"/>
              </a:ext>
            </a:extLst>
          </p:cNvPr>
          <p:cNvSpPr txBox="1"/>
          <p:nvPr/>
        </p:nvSpPr>
        <p:spPr>
          <a:xfrm>
            <a:off x="8176981" y="3650422"/>
            <a:ext cx="418990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latin typeface="Candara" panose="020E0502030303020204" pitchFamily="34" charset="0"/>
              </a:rPr>
              <a:t>Посредством поступления анонимных сообщений о помощи в </a:t>
            </a:r>
            <a:r>
              <a:rPr lang="en-US" sz="2200" b="1" dirty="0">
                <a:latin typeface="Candara" panose="020E0502030303020204" pitchFamily="34" charset="0"/>
              </a:rPr>
              <a:t>Telegram-</a:t>
            </a:r>
            <a:r>
              <a:rPr lang="ru-RU" sz="2200" b="1" dirty="0">
                <a:latin typeface="Candara" panose="020E0502030303020204" pitchFamily="34" charset="0"/>
              </a:rPr>
              <a:t>чате, определить угрозы для психологической безопасности личности студентов</a:t>
            </a:r>
          </a:p>
        </p:txBody>
      </p:sp>
      <p:pic>
        <p:nvPicPr>
          <p:cNvPr id="19" name="Рисунок 18" descr="Конференц-зал">
            <a:extLst>
              <a:ext uri="{FF2B5EF4-FFF2-40B4-BE49-F238E27FC236}">
                <a16:creationId xmlns:a16="http://schemas.microsoft.com/office/drawing/2014/main" id="{0C4B7194-8ABE-2B84-B08A-72DB4299A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9605" y="4384622"/>
            <a:ext cx="914400" cy="914400"/>
          </a:xfrm>
          <a:prstGeom prst="rect">
            <a:avLst/>
          </a:prstGeom>
        </p:spPr>
      </p:pic>
      <p:pic>
        <p:nvPicPr>
          <p:cNvPr id="21" name="Рисунок 20" descr="Книги на полке">
            <a:extLst>
              <a:ext uri="{FF2B5EF4-FFF2-40B4-BE49-F238E27FC236}">
                <a16:creationId xmlns:a16="http://schemas.microsoft.com/office/drawing/2014/main" id="{9786A85F-B8EA-9232-A6C8-CA11E5A42B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589" y="1728729"/>
            <a:ext cx="914400" cy="914400"/>
          </a:xfrm>
          <a:prstGeom prst="rect">
            <a:avLst/>
          </a:prstGeom>
        </p:spPr>
      </p:pic>
      <p:pic>
        <p:nvPicPr>
          <p:cNvPr id="23" name="Рисунок 22" descr="Интернет">
            <a:extLst>
              <a:ext uri="{FF2B5EF4-FFF2-40B4-BE49-F238E27FC236}">
                <a16:creationId xmlns:a16="http://schemas.microsoft.com/office/drawing/2014/main" id="{D404614E-2A4E-70D8-2163-D9D941D916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07654" y="1778005"/>
            <a:ext cx="914400" cy="914400"/>
          </a:xfrm>
          <a:prstGeom prst="rect">
            <a:avLst/>
          </a:prstGeom>
        </p:spPr>
      </p:pic>
      <p:pic>
        <p:nvPicPr>
          <p:cNvPr id="25" name="Рисунок 24" descr="Центр обработки вызовов">
            <a:extLst>
              <a:ext uri="{FF2B5EF4-FFF2-40B4-BE49-F238E27FC236}">
                <a16:creationId xmlns:a16="http://schemas.microsoft.com/office/drawing/2014/main" id="{F3C5D545-DF50-16E5-7BEF-F60AA17398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07654" y="4222919"/>
            <a:ext cx="914400" cy="914400"/>
          </a:xfrm>
          <a:prstGeom prst="rect">
            <a:avLst/>
          </a:prstGeom>
        </p:spPr>
      </p:pic>
      <p:sp>
        <p:nvSpPr>
          <p:cNvPr id="27" name="Прямоугольник: усеченные противолежащие углы 26">
            <a:extLst>
              <a:ext uri="{FF2B5EF4-FFF2-40B4-BE49-F238E27FC236}">
                <a16:creationId xmlns:a16="http://schemas.microsoft.com/office/drawing/2014/main" id="{FACC1865-458A-EC08-AD6D-BFC6723B7673}"/>
              </a:ext>
            </a:extLst>
          </p:cNvPr>
          <p:cNvSpPr/>
          <p:nvPr/>
        </p:nvSpPr>
        <p:spPr>
          <a:xfrm>
            <a:off x="3675400" y="170490"/>
            <a:ext cx="5366479" cy="1107996"/>
          </a:xfrm>
          <a:prstGeom prst="snip2Diag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60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/>
      <p:bldP spid="13" grpId="0"/>
      <p:bldP spid="15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Капля 25">
            <a:extLst>
              <a:ext uri="{FF2B5EF4-FFF2-40B4-BE49-F238E27FC236}">
                <a16:creationId xmlns:a16="http://schemas.microsoft.com/office/drawing/2014/main" id="{8015E6F4-1F6C-1279-1812-974709C5E7C3}"/>
              </a:ext>
            </a:extLst>
          </p:cNvPr>
          <p:cNvSpPr/>
          <p:nvPr/>
        </p:nvSpPr>
        <p:spPr>
          <a:xfrm rot="8204810">
            <a:off x="6995206" y="1372075"/>
            <a:ext cx="1099830" cy="1083110"/>
          </a:xfrm>
          <a:prstGeom prst="teardrop">
            <a:avLst>
              <a:gd name="adj" fmla="val 105411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4C505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Капля 23">
            <a:extLst>
              <a:ext uri="{FF2B5EF4-FFF2-40B4-BE49-F238E27FC236}">
                <a16:creationId xmlns:a16="http://schemas.microsoft.com/office/drawing/2014/main" id="{F49A21EE-FCF5-ECD1-D614-FF3EDD7E5E0A}"/>
              </a:ext>
            </a:extLst>
          </p:cNvPr>
          <p:cNvSpPr/>
          <p:nvPr/>
        </p:nvSpPr>
        <p:spPr>
          <a:xfrm rot="18955231">
            <a:off x="4096655" y="4450343"/>
            <a:ext cx="1099830" cy="1083110"/>
          </a:xfrm>
          <a:prstGeom prst="teardrop">
            <a:avLst>
              <a:gd name="adj" fmla="val 10731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4C505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Капля 2">
            <a:extLst>
              <a:ext uri="{FF2B5EF4-FFF2-40B4-BE49-F238E27FC236}">
                <a16:creationId xmlns:a16="http://schemas.microsoft.com/office/drawing/2014/main" id="{25D07B86-ACAB-3BE8-BFC1-FE552077EDBA}"/>
              </a:ext>
            </a:extLst>
          </p:cNvPr>
          <p:cNvSpPr/>
          <p:nvPr/>
        </p:nvSpPr>
        <p:spPr>
          <a:xfrm rot="8204810">
            <a:off x="1135246" y="1421214"/>
            <a:ext cx="1099830" cy="1083110"/>
          </a:xfrm>
          <a:prstGeom prst="teardrop">
            <a:avLst>
              <a:gd name="adj" fmla="val 105411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4C505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DD59DA80-EACA-4170-4AAB-3C4FA3003A7B}"/>
              </a:ext>
            </a:extLst>
          </p:cNvPr>
          <p:cNvSpPr/>
          <p:nvPr/>
        </p:nvSpPr>
        <p:spPr>
          <a:xfrm>
            <a:off x="1289154" y="1612549"/>
            <a:ext cx="760532" cy="707111"/>
          </a:xfrm>
          <a:prstGeom prst="ellipse">
            <a:avLst/>
          </a:prstGeom>
          <a:solidFill>
            <a:schemeClr val="lt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Лупа">
            <a:extLst>
              <a:ext uri="{FF2B5EF4-FFF2-40B4-BE49-F238E27FC236}">
                <a16:creationId xmlns:a16="http://schemas.microsoft.com/office/drawing/2014/main" id="{4775E788-5B69-C0AC-2FE1-2F183E791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77282" y="1765387"/>
            <a:ext cx="415758" cy="415758"/>
          </a:xfrm>
          <a:prstGeom prst="rect">
            <a:avLst/>
          </a:prstGeom>
        </p:spPr>
      </p:pic>
      <p:sp>
        <p:nvSpPr>
          <p:cNvPr id="25" name="Овал 24">
            <a:extLst>
              <a:ext uri="{FF2B5EF4-FFF2-40B4-BE49-F238E27FC236}">
                <a16:creationId xmlns:a16="http://schemas.microsoft.com/office/drawing/2014/main" id="{97C2FA06-9847-93F5-2558-81C818A3D231}"/>
              </a:ext>
            </a:extLst>
          </p:cNvPr>
          <p:cNvSpPr/>
          <p:nvPr/>
        </p:nvSpPr>
        <p:spPr>
          <a:xfrm>
            <a:off x="4322698" y="4634609"/>
            <a:ext cx="669090" cy="646637"/>
          </a:xfrm>
          <a:prstGeom prst="ellipse">
            <a:avLst/>
          </a:prstGeom>
          <a:solidFill>
            <a:schemeClr val="lt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 descr="Конференц-зал">
            <a:extLst>
              <a:ext uri="{FF2B5EF4-FFF2-40B4-BE49-F238E27FC236}">
                <a16:creationId xmlns:a16="http://schemas.microsoft.com/office/drawing/2014/main" id="{752980DE-1B91-5E0F-EE51-383DE66F3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62490" y="4634609"/>
            <a:ext cx="634504" cy="634504"/>
          </a:xfrm>
          <a:prstGeom prst="rect">
            <a:avLst/>
          </a:prstGeom>
        </p:spPr>
      </p:pic>
      <p:sp>
        <p:nvSpPr>
          <p:cNvPr id="27" name="Овал 26">
            <a:extLst>
              <a:ext uri="{FF2B5EF4-FFF2-40B4-BE49-F238E27FC236}">
                <a16:creationId xmlns:a16="http://schemas.microsoft.com/office/drawing/2014/main" id="{2571761A-A9D6-5C55-0E7F-9E94941E7BE2}"/>
              </a:ext>
            </a:extLst>
          </p:cNvPr>
          <p:cNvSpPr/>
          <p:nvPr/>
        </p:nvSpPr>
        <p:spPr>
          <a:xfrm>
            <a:off x="7177782" y="1541375"/>
            <a:ext cx="719939" cy="744510"/>
          </a:xfrm>
          <a:prstGeom prst="ellipse">
            <a:avLst/>
          </a:prstGeom>
          <a:solidFill>
            <a:schemeClr val="lt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" name="Рисунок 19" descr="Интернет">
            <a:extLst>
              <a:ext uri="{FF2B5EF4-FFF2-40B4-BE49-F238E27FC236}">
                <a16:creationId xmlns:a16="http://schemas.microsoft.com/office/drawing/2014/main" id="{1BE03DE6-1AEA-C4DC-1763-82F03B28BD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05779" y="1556502"/>
            <a:ext cx="629677" cy="629677"/>
          </a:xfrm>
          <a:prstGeom prst="rect">
            <a:avLst/>
          </a:prstGeom>
        </p:spPr>
      </p:pic>
      <p:sp>
        <p:nvSpPr>
          <p:cNvPr id="28" name="Капля 27">
            <a:extLst>
              <a:ext uri="{FF2B5EF4-FFF2-40B4-BE49-F238E27FC236}">
                <a16:creationId xmlns:a16="http://schemas.microsoft.com/office/drawing/2014/main" id="{784EE520-8998-7CF8-3710-D2D35B016E14}"/>
              </a:ext>
            </a:extLst>
          </p:cNvPr>
          <p:cNvSpPr/>
          <p:nvPr/>
        </p:nvSpPr>
        <p:spPr>
          <a:xfrm rot="18955231">
            <a:off x="9996968" y="4405647"/>
            <a:ext cx="1099830" cy="1083110"/>
          </a:xfrm>
          <a:prstGeom prst="teardrop">
            <a:avLst>
              <a:gd name="adj" fmla="val 10731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4C505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B767C289-86AE-FDFD-7CCA-BB3941F525EE}"/>
              </a:ext>
            </a:extLst>
          </p:cNvPr>
          <p:cNvSpPr/>
          <p:nvPr/>
        </p:nvSpPr>
        <p:spPr>
          <a:xfrm>
            <a:off x="10179562" y="4562002"/>
            <a:ext cx="760532" cy="707111"/>
          </a:xfrm>
          <a:prstGeom prst="ellipse">
            <a:avLst/>
          </a:prstGeom>
          <a:solidFill>
            <a:schemeClr val="lt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 descr="Линейчатая диаграмма">
            <a:extLst>
              <a:ext uri="{FF2B5EF4-FFF2-40B4-BE49-F238E27FC236}">
                <a16:creationId xmlns:a16="http://schemas.microsoft.com/office/drawing/2014/main" id="{51294593-42FF-69B3-984A-9C030F9908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12263" y="4620750"/>
            <a:ext cx="589613" cy="589613"/>
          </a:xfrm>
          <a:prstGeom prst="rect">
            <a:avLst/>
          </a:prstGeom>
        </p:spPr>
      </p:pic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59837F5E-5B2F-4911-0DEE-6D9D90C01182}"/>
              </a:ext>
            </a:extLst>
          </p:cNvPr>
          <p:cNvCxnSpPr/>
          <p:nvPr/>
        </p:nvCxnSpPr>
        <p:spPr>
          <a:xfrm>
            <a:off x="1653679" y="2740687"/>
            <a:ext cx="15741" cy="8994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DB78341F-9DBC-FDAC-B6D0-10C191325D92}"/>
              </a:ext>
            </a:extLst>
          </p:cNvPr>
          <p:cNvCxnSpPr/>
          <p:nvPr/>
        </p:nvCxnSpPr>
        <p:spPr>
          <a:xfrm>
            <a:off x="7511672" y="2667561"/>
            <a:ext cx="15741" cy="8994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AFEEE8C6-DDBA-8CF3-7E45-2C25ECC462B6}"/>
              </a:ext>
            </a:extLst>
          </p:cNvPr>
          <p:cNvCxnSpPr>
            <a:cxnSpLocks/>
          </p:cNvCxnSpPr>
          <p:nvPr/>
        </p:nvCxnSpPr>
        <p:spPr>
          <a:xfrm flipH="1" flipV="1">
            <a:off x="4637594" y="3397705"/>
            <a:ext cx="19649" cy="777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CAED9B38-32AE-273C-DADD-C5AA85210CE6}"/>
              </a:ext>
            </a:extLst>
          </p:cNvPr>
          <p:cNvCxnSpPr>
            <a:cxnSpLocks/>
          </p:cNvCxnSpPr>
          <p:nvPr/>
        </p:nvCxnSpPr>
        <p:spPr>
          <a:xfrm flipH="1" flipV="1">
            <a:off x="10540179" y="3337202"/>
            <a:ext cx="19649" cy="777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176093E-4D11-8709-7D4D-4EEC6543E40D}"/>
              </a:ext>
            </a:extLst>
          </p:cNvPr>
          <p:cNvSpPr txBox="1"/>
          <p:nvPr/>
        </p:nvSpPr>
        <p:spPr>
          <a:xfrm>
            <a:off x="-34854" y="3691655"/>
            <a:ext cx="3151517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ПОДГОТОВИТЕЛЬНЫЙ ЭТАП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10DB5D5-8B58-CDC7-6263-58FFC5B0045A}"/>
              </a:ext>
            </a:extLst>
          </p:cNvPr>
          <p:cNvSpPr txBox="1"/>
          <p:nvPr/>
        </p:nvSpPr>
        <p:spPr>
          <a:xfrm>
            <a:off x="3007947" y="868356"/>
            <a:ext cx="297688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ПРОЕКТИРОВОЧНЫЙ ЭТАП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B2E6515-FD8B-C852-925B-23136C45D8DA}"/>
              </a:ext>
            </a:extLst>
          </p:cNvPr>
          <p:cNvSpPr txBox="1"/>
          <p:nvPr/>
        </p:nvSpPr>
        <p:spPr>
          <a:xfrm>
            <a:off x="9184053" y="852558"/>
            <a:ext cx="290124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ЗАКЛЮЧИТЕЛЬНЫЙ ЭТАП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6B39105-967B-DBD3-0C4E-A455BF5533C7}"/>
              </a:ext>
            </a:extLst>
          </p:cNvPr>
          <p:cNvSpPr txBox="1"/>
          <p:nvPr/>
        </p:nvSpPr>
        <p:spPr>
          <a:xfrm>
            <a:off x="6295695" y="3573975"/>
            <a:ext cx="249885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ОСНОВНОЙ </a:t>
            </a:r>
          </a:p>
          <a:p>
            <a:pPr algn="ctr"/>
            <a:r>
              <a:rPr lang="ru-RU" dirty="0">
                <a:latin typeface="Arial Black" panose="020B0A04020102020204" pitchFamily="34" charset="0"/>
              </a:rPr>
              <a:t>ЭТАП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477A877-E68D-3D34-7421-2BBFDC4F1E7A}"/>
              </a:ext>
            </a:extLst>
          </p:cNvPr>
          <p:cNvSpPr txBox="1"/>
          <p:nvPr/>
        </p:nvSpPr>
        <p:spPr>
          <a:xfrm>
            <a:off x="9876644" y="1559844"/>
            <a:ext cx="1366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Июнь 2025 г.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D2A2599-69E7-FAC6-0122-38B0716EDCF5}"/>
              </a:ext>
            </a:extLst>
          </p:cNvPr>
          <p:cNvSpPr txBox="1"/>
          <p:nvPr/>
        </p:nvSpPr>
        <p:spPr>
          <a:xfrm>
            <a:off x="921619" y="4265277"/>
            <a:ext cx="1371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Июль 2024 г.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EFD569-81E6-DA1D-22CE-6D3F7E0DD3BE}"/>
              </a:ext>
            </a:extLst>
          </p:cNvPr>
          <p:cNvSpPr txBox="1"/>
          <p:nvPr/>
        </p:nvSpPr>
        <p:spPr>
          <a:xfrm>
            <a:off x="3851143" y="1501096"/>
            <a:ext cx="1496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Август 2024 г.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953880C-3BB1-4926-677C-BBC94A941DA5}"/>
              </a:ext>
            </a:extLst>
          </p:cNvPr>
          <p:cNvSpPr txBox="1"/>
          <p:nvPr/>
        </p:nvSpPr>
        <p:spPr>
          <a:xfrm>
            <a:off x="6611874" y="4234315"/>
            <a:ext cx="1851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Сентябрь 2024 г.- Июнь 2025 г.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4F9BEB0-4F01-EE0F-EEB6-88ADB37D464E}"/>
              </a:ext>
            </a:extLst>
          </p:cNvPr>
          <p:cNvSpPr txBox="1"/>
          <p:nvPr/>
        </p:nvSpPr>
        <p:spPr>
          <a:xfrm>
            <a:off x="360559" y="4688187"/>
            <a:ext cx="23634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latin typeface="Bahnschrift SemiBold" panose="020B0502040204020203" pitchFamily="34" charset="0"/>
              </a:rPr>
              <a:t>Исследование и постановка проблемы</a:t>
            </a:r>
          </a:p>
          <a:p>
            <a:pPr marL="342900" indent="-342900">
              <a:buAutoNum type="arabicPeriod"/>
            </a:pPr>
            <a:r>
              <a:rPr lang="ru-RU" dirty="0">
                <a:latin typeface="Bahnschrift SemiBold" panose="020B0502040204020203" pitchFamily="34" charset="0"/>
              </a:rPr>
              <a:t>Формулировка цели и задач</a:t>
            </a:r>
          </a:p>
          <a:p>
            <a:pPr marL="342900" indent="-342900">
              <a:buAutoNum type="arabicPeriod"/>
            </a:pPr>
            <a:r>
              <a:rPr lang="ru-RU" dirty="0">
                <a:latin typeface="Bahnschrift SemiBold" panose="020B0502040204020203" pitchFamily="34" charset="0"/>
              </a:rPr>
              <a:t>Анализ целевой аудитории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19FDC3-D2B5-2695-2C3F-DB2FFD3AEE1C}"/>
              </a:ext>
            </a:extLst>
          </p:cNvPr>
          <p:cNvSpPr txBox="1"/>
          <p:nvPr/>
        </p:nvSpPr>
        <p:spPr>
          <a:xfrm>
            <a:off x="3231567" y="1921893"/>
            <a:ext cx="26334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latin typeface="Bahnschrift SemiBold" panose="020B0502040204020203" pitchFamily="34" charset="0"/>
              </a:rPr>
              <a:t>Техническая разработка проекта</a:t>
            </a:r>
          </a:p>
          <a:p>
            <a:pPr marL="342900" indent="-342900">
              <a:buAutoNum type="arabicPeriod"/>
            </a:pPr>
            <a:r>
              <a:rPr lang="ru-RU" dirty="0">
                <a:latin typeface="Bahnschrift SemiBold" panose="020B0502040204020203" pitchFamily="34" charset="0"/>
              </a:rPr>
              <a:t>Поиск партнеров и спонсоров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1E1F4E0-4DA0-C805-2099-E7FC5CE7DE80}"/>
              </a:ext>
            </a:extLst>
          </p:cNvPr>
          <p:cNvSpPr txBox="1"/>
          <p:nvPr/>
        </p:nvSpPr>
        <p:spPr>
          <a:xfrm>
            <a:off x="6044016" y="4879838"/>
            <a:ext cx="3214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latin typeface="Bahnschrift SemiBold" panose="020B0502040204020203" pitchFamily="34" charset="0"/>
              </a:rPr>
              <a:t>Презентация проекта</a:t>
            </a:r>
          </a:p>
          <a:p>
            <a:pPr marL="342900" indent="-342900">
              <a:buAutoNum type="arabicPeriod"/>
            </a:pPr>
            <a:r>
              <a:rPr lang="ru-RU" dirty="0">
                <a:latin typeface="Bahnschrift SemiBold" panose="020B0502040204020203" pitchFamily="34" charset="0"/>
              </a:rPr>
              <a:t>Запуск проекта в работу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2921C9C-0967-E0A9-F2B9-EB4E80A81C03}"/>
              </a:ext>
            </a:extLst>
          </p:cNvPr>
          <p:cNvSpPr txBox="1"/>
          <p:nvPr/>
        </p:nvSpPr>
        <p:spPr>
          <a:xfrm>
            <a:off x="9258560" y="1935708"/>
            <a:ext cx="29334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dirty="0">
                <a:latin typeface="Bahnschrift SemiBold" panose="020B0502040204020203" pitchFamily="34" charset="0"/>
              </a:rPr>
              <a:t>Обработка заявок</a:t>
            </a:r>
          </a:p>
          <a:p>
            <a:pPr marL="342900" indent="-342900">
              <a:buAutoNum type="arabicPeriod"/>
            </a:pPr>
            <a:r>
              <a:rPr lang="ru-RU" dirty="0">
                <a:latin typeface="Bahnschrift SemiBold" panose="020B0502040204020203" pitchFamily="34" charset="0"/>
              </a:rPr>
              <a:t>Анализ проекта</a:t>
            </a:r>
          </a:p>
          <a:p>
            <a:pPr marL="342900" indent="-342900">
              <a:buAutoNum type="arabicPeriod"/>
            </a:pPr>
            <a:r>
              <a:rPr lang="ru-RU" dirty="0">
                <a:latin typeface="Bahnschrift SemiBold" panose="020B0502040204020203" pitchFamily="34" charset="0"/>
              </a:rPr>
              <a:t>Оценка работы проекта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B8E0ED46-C4F1-E758-C39A-6C1678824B20}"/>
              </a:ext>
            </a:extLst>
          </p:cNvPr>
          <p:cNvCxnSpPr>
            <a:cxnSpLocks/>
          </p:cNvCxnSpPr>
          <p:nvPr/>
        </p:nvCxnSpPr>
        <p:spPr>
          <a:xfrm>
            <a:off x="3007947" y="46690"/>
            <a:ext cx="35671" cy="676462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D2D5CD09-ACFA-D37F-4448-D52ABA52DAAA}"/>
              </a:ext>
            </a:extLst>
          </p:cNvPr>
          <p:cNvCxnSpPr>
            <a:cxnSpLocks/>
          </p:cNvCxnSpPr>
          <p:nvPr/>
        </p:nvCxnSpPr>
        <p:spPr>
          <a:xfrm>
            <a:off x="5949161" y="-45108"/>
            <a:ext cx="35671" cy="676462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394969F8-4531-5D2F-8515-E37BC98CF4F2}"/>
              </a:ext>
            </a:extLst>
          </p:cNvPr>
          <p:cNvCxnSpPr>
            <a:cxnSpLocks/>
          </p:cNvCxnSpPr>
          <p:nvPr/>
        </p:nvCxnSpPr>
        <p:spPr>
          <a:xfrm>
            <a:off x="9105411" y="17945"/>
            <a:ext cx="35671" cy="676462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7A085812-312A-E507-9CD7-C71FFE44F259}"/>
              </a:ext>
            </a:extLst>
          </p:cNvPr>
          <p:cNvCxnSpPr/>
          <p:nvPr/>
        </p:nvCxnSpPr>
        <p:spPr>
          <a:xfrm>
            <a:off x="775184" y="4287356"/>
            <a:ext cx="1470328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40D305E0-3424-2EF8-A082-45E019A3E679}"/>
              </a:ext>
            </a:extLst>
          </p:cNvPr>
          <p:cNvCxnSpPr/>
          <p:nvPr/>
        </p:nvCxnSpPr>
        <p:spPr>
          <a:xfrm>
            <a:off x="3761224" y="1532345"/>
            <a:ext cx="1470328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447C22A9-26CE-5F45-294F-24A432BFE18F}"/>
              </a:ext>
            </a:extLst>
          </p:cNvPr>
          <p:cNvCxnSpPr/>
          <p:nvPr/>
        </p:nvCxnSpPr>
        <p:spPr>
          <a:xfrm>
            <a:off x="9848337" y="1525979"/>
            <a:ext cx="1470328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721D46B9-4EA9-889A-A493-8E2908044F8B}"/>
              </a:ext>
            </a:extLst>
          </p:cNvPr>
          <p:cNvCxnSpPr/>
          <p:nvPr/>
        </p:nvCxnSpPr>
        <p:spPr>
          <a:xfrm>
            <a:off x="6769712" y="4175610"/>
            <a:ext cx="1470328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38043DD1-B353-DE71-588A-C205509C348B}"/>
              </a:ext>
            </a:extLst>
          </p:cNvPr>
          <p:cNvCxnSpPr>
            <a:cxnSpLocks/>
          </p:cNvCxnSpPr>
          <p:nvPr/>
        </p:nvCxnSpPr>
        <p:spPr>
          <a:xfrm>
            <a:off x="40020" y="4655446"/>
            <a:ext cx="2985762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B1B4ADC2-B46E-A574-B2FB-A75F6C247192}"/>
              </a:ext>
            </a:extLst>
          </p:cNvPr>
          <p:cNvCxnSpPr>
            <a:cxnSpLocks/>
          </p:cNvCxnSpPr>
          <p:nvPr/>
        </p:nvCxnSpPr>
        <p:spPr>
          <a:xfrm>
            <a:off x="2981234" y="1864663"/>
            <a:ext cx="2985762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85823324-C7C1-5B5B-3A4A-25D546162135}"/>
              </a:ext>
            </a:extLst>
          </p:cNvPr>
          <p:cNvCxnSpPr>
            <a:cxnSpLocks/>
          </p:cNvCxnSpPr>
          <p:nvPr/>
        </p:nvCxnSpPr>
        <p:spPr>
          <a:xfrm>
            <a:off x="5984830" y="4872883"/>
            <a:ext cx="3061396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B79DF1B0-C31D-E722-8F23-6C9FD5240F3E}"/>
              </a:ext>
            </a:extLst>
          </p:cNvPr>
          <p:cNvCxnSpPr>
            <a:cxnSpLocks/>
          </p:cNvCxnSpPr>
          <p:nvPr/>
        </p:nvCxnSpPr>
        <p:spPr>
          <a:xfrm>
            <a:off x="9184053" y="1913630"/>
            <a:ext cx="2985762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80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4" grpId="0" animBg="1"/>
      <p:bldP spid="3" grpId="0" animBg="1"/>
      <p:bldP spid="23" grpId="0" animBg="1"/>
      <p:bldP spid="25" grpId="0" animBg="1"/>
      <p:bldP spid="27" grpId="0" animBg="1"/>
      <p:bldP spid="28" grpId="0" animBg="1"/>
      <p:bldP spid="29" grpId="0" animBg="1"/>
      <p:bldP spid="37" grpId="0" animBg="1"/>
      <p:bldP spid="38" grpId="0"/>
      <p:bldP spid="39" grpId="0"/>
      <p:bldP spid="40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1526AD-DAFC-E3D9-61DB-C6FF5911C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888" y="2334597"/>
            <a:ext cx="6095999" cy="3204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EB8C46-6AAB-D581-4323-3C247D309C16}"/>
              </a:ext>
            </a:extLst>
          </p:cNvPr>
          <p:cNvSpPr txBox="1"/>
          <p:nvPr/>
        </p:nvSpPr>
        <p:spPr>
          <a:xfrm>
            <a:off x="2563317" y="614596"/>
            <a:ext cx="114524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Bahnschrift SemiBold" panose="020B0502040204020203" pitchFamily="34" charset="0"/>
              </a:rPr>
              <a:t>Площадка :</a:t>
            </a:r>
            <a:r>
              <a:rPr lang="en-US" sz="5400" dirty="0">
                <a:latin typeface="Bahnschrift SemiBold" panose="020B0502040204020203" pitchFamily="34" charset="0"/>
              </a:rPr>
              <a:t> Telegram</a:t>
            </a:r>
            <a:endParaRPr lang="ru-RU" sz="5400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708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BD52C-97ED-0C3E-93BB-BDBD069B4927}"/>
              </a:ext>
            </a:extLst>
          </p:cNvPr>
          <p:cNvSpPr txBox="1"/>
          <p:nvPr/>
        </p:nvSpPr>
        <p:spPr>
          <a:xfrm>
            <a:off x="224852" y="839449"/>
            <a:ext cx="48268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>
              <a:latin typeface="Bahnschrift SemiBold" panose="020B0502040204020203" pitchFamily="34" charset="0"/>
            </a:endParaRPr>
          </a:p>
          <a:p>
            <a:pPr algn="ctr"/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6621 студента очной и 5302 студентов заочной формы обучения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Более 3000 обучающихся по программам СПО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219 аспирантов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600 преподавателей</a:t>
            </a:r>
          </a:p>
          <a:p>
            <a:endParaRPr lang="ru-RU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Итого: 16 тыс. людей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4306D923-6710-C285-E2FC-4AC4F55539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397941"/>
              </p:ext>
            </p:extLst>
          </p:nvPr>
        </p:nvGraphicFramePr>
        <p:xfrm>
          <a:off x="4377128" y="1304144"/>
          <a:ext cx="8469442" cy="4714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2C9DA69-3343-C0C0-96B4-523BCA883C1E}"/>
              </a:ext>
            </a:extLst>
          </p:cNvPr>
          <p:cNvSpPr txBox="1"/>
          <p:nvPr/>
        </p:nvSpPr>
        <p:spPr>
          <a:xfrm>
            <a:off x="3554459" y="490685"/>
            <a:ext cx="55363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Примерная численность аудитории:</a:t>
            </a:r>
          </a:p>
          <a:p>
            <a:endParaRPr lang="ru-RU" dirty="0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E8F23D61-74A2-0338-E019-358CD3C8E8B6}"/>
              </a:ext>
            </a:extLst>
          </p:cNvPr>
          <p:cNvSpPr/>
          <p:nvPr/>
        </p:nvSpPr>
        <p:spPr>
          <a:xfrm>
            <a:off x="2996424" y="144153"/>
            <a:ext cx="6652440" cy="1253609"/>
          </a:xfrm>
          <a:custGeom>
            <a:avLst/>
            <a:gdLst>
              <a:gd name="connsiteX0" fmla="*/ 436323 w 6652440"/>
              <a:gd name="connsiteY0" fmla="*/ 1208639 h 1253609"/>
              <a:gd name="connsiteX1" fmla="*/ 1609 w 6652440"/>
              <a:gd name="connsiteY1" fmla="*/ 594042 h 1253609"/>
              <a:gd name="connsiteX2" fmla="*/ 556245 w 6652440"/>
              <a:gd name="connsiteY2" fmla="*/ 174317 h 1253609"/>
              <a:gd name="connsiteX3" fmla="*/ 1155851 w 6652440"/>
              <a:gd name="connsiteY3" fmla="*/ 339209 h 1253609"/>
              <a:gd name="connsiteX4" fmla="*/ 2310094 w 6652440"/>
              <a:gd name="connsiteY4" fmla="*/ 39406 h 1253609"/>
              <a:gd name="connsiteX5" fmla="*/ 5967694 w 6652440"/>
              <a:gd name="connsiteY5" fmla="*/ 84376 h 1253609"/>
              <a:gd name="connsiteX6" fmla="*/ 6612271 w 6652440"/>
              <a:gd name="connsiteY6" fmla="*/ 773924 h 1253609"/>
              <a:gd name="connsiteX7" fmla="*/ 5398068 w 6652440"/>
              <a:gd name="connsiteY7" fmla="*/ 968796 h 1253609"/>
              <a:gd name="connsiteX8" fmla="*/ 4033963 w 6652440"/>
              <a:gd name="connsiteY8" fmla="*/ 1253609 h 1253609"/>
              <a:gd name="connsiteX9" fmla="*/ 1725478 w 6652440"/>
              <a:gd name="connsiteY9" fmla="*/ 968796 h 1253609"/>
              <a:gd name="connsiteX10" fmla="*/ 436323 w 6652440"/>
              <a:gd name="connsiteY10" fmla="*/ 1208639 h 1253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52440" h="1253609">
                <a:moveTo>
                  <a:pt x="436323" y="1208639"/>
                </a:moveTo>
                <a:cubicBezTo>
                  <a:pt x="149011" y="1146180"/>
                  <a:pt x="-18378" y="766429"/>
                  <a:pt x="1609" y="594042"/>
                </a:cubicBezTo>
                <a:cubicBezTo>
                  <a:pt x="21596" y="421655"/>
                  <a:pt x="363871" y="216789"/>
                  <a:pt x="556245" y="174317"/>
                </a:cubicBezTo>
                <a:cubicBezTo>
                  <a:pt x="748619" y="131845"/>
                  <a:pt x="863543" y="361694"/>
                  <a:pt x="1155851" y="339209"/>
                </a:cubicBezTo>
                <a:cubicBezTo>
                  <a:pt x="1448159" y="316724"/>
                  <a:pt x="1508120" y="81878"/>
                  <a:pt x="2310094" y="39406"/>
                </a:cubicBezTo>
                <a:cubicBezTo>
                  <a:pt x="3112068" y="-3066"/>
                  <a:pt x="5250665" y="-38044"/>
                  <a:pt x="5967694" y="84376"/>
                </a:cubicBezTo>
                <a:cubicBezTo>
                  <a:pt x="6684724" y="206796"/>
                  <a:pt x="6707209" y="626521"/>
                  <a:pt x="6612271" y="773924"/>
                </a:cubicBezTo>
                <a:cubicBezTo>
                  <a:pt x="6517333" y="921327"/>
                  <a:pt x="5827786" y="888849"/>
                  <a:pt x="5398068" y="968796"/>
                </a:cubicBezTo>
                <a:cubicBezTo>
                  <a:pt x="4968350" y="1048743"/>
                  <a:pt x="4646061" y="1253609"/>
                  <a:pt x="4033963" y="1253609"/>
                </a:cubicBezTo>
                <a:cubicBezTo>
                  <a:pt x="3421865" y="1253609"/>
                  <a:pt x="2322586" y="978789"/>
                  <a:pt x="1725478" y="968796"/>
                </a:cubicBezTo>
                <a:cubicBezTo>
                  <a:pt x="1128370" y="958803"/>
                  <a:pt x="723635" y="1271098"/>
                  <a:pt x="436323" y="1208639"/>
                </a:cubicBezTo>
                <a:close/>
              </a:path>
            </a:pathLst>
          </a:custGeom>
          <a:noFill/>
          <a:ln>
            <a:solidFill>
              <a:schemeClr val="accent1">
                <a:lumMod val="40000"/>
                <a:lumOff val="60000"/>
              </a:schemeClr>
            </a:solidFill>
            <a:prstDash val="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F4A2530-EA4F-C99F-EA29-94D7CCA739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504" y="1605796"/>
            <a:ext cx="6360826" cy="3907365"/>
          </a:xfrm>
          <a:prstGeom prst="rect">
            <a:avLst/>
          </a:prstGeom>
          <a:effectLst>
            <a:reflection blurRad="812800" stA="49000"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08489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B9B98B-E6F4-84ED-3568-4B73EC2C6C40}"/>
              </a:ext>
            </a:extLst>
          </p:cNvPr>
          <p:cNvSpPr txBox="1"/>
          <p:nvPr/>
        </p:nvSpPr>
        <p:spPr>
          <a:xfrm>
            <a:off x="4359014" y="333206"/>
            <a:ext cx="6093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Почему чат-бот?</a:t>
            </a:r>
            <a:endParaRPr lang="ru-RU" sz="2800" dirty="0"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73DF61-A2D8-362C-3BCD-D0CCE5D07B61}"/>
              </a:ext>
            </a:extLst>
          </p:cNvPr>
          <p:cNvSpPr txBox="1"/>
          <p:nvPr/>
        </p:nvSpPr>
        <p:spPr>
          <a:xfrm>
            <a:off x="300427" y="1585950"/>
            <a:ext cx="7105337" cy="4303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2400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 современном мире многие люди предпочитают  вести переписку, а не разговаривать по телефону, так же из-за страха многие бояться подойти и спросить, поэтому чат-бот лучшее решение для решения вопросов и проблем. Он не сложен в использовании и не требует установки каких-либо дополнительных программ, он будет находиться в одной из самых востребованных социальных сетей стран СНГ - Telegram.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4B9576-C939-2338-CC5E-308269DB8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5764" y="1189631"/>
            <a:ext cx="4485809" cy="4485809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63A42D8-603F-2646-FDED-7571813DA950}"/>
              </a:ext>
            </a:extLst>
          </p:cNvPr>
          <p:cNvCxnSpPr/>
          <p:nvPr/>
        </p:nvCxnSpPr>
        <p:spPr>
          <a:xfrm>
            <a:off x="7510073" y="1304144"/>
            <a:ext cx="0" cy="4706912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Блок-схема: документ 9">
            <a:extLst>
              <a:ext uri="{FF2B5EF4-FFF2-40B4-BE49-F238E27FC236}">
                <a16:creationId xmlns:a16="http://schemas.microsoft.com/office/drawing/2014/main" id="{30073323-E93B-D803-253C-F99B98C560B3}"/>
              </a:ext>
            </a:extLst>
          </p:cNvPr>
          <p:cNvSpPr/>
          <p:nvPr/>
        </p:nvSpPr>
        <p:spPr>
          <a:xfrm>
            <a:off x="3853095" y="0"/>
            <a:ext cx="4916151" cy="1371954"/>
          </a:xfrm>
          <a:prstGeom prst="flowChartDocumen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910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E9B5A5-70D8-99EF-8179-EE9D12AD1B29}"/>
              </a:ext>
            </a:extLst>
          </p:cNvPr>
          <p:cNvSpPr txBox="1"/>
          <p:nvPr/>
        </p:nvSpPr>
        <p:spPr>
          <a:xfrm>
            <a:off x="3676339" y="452416"/>
            <a:ext cx="6093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4 раздела коммуникации: 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ECD42FE4-4617-D49A-CA60-51370447BFA9}"/>
              </a:ext>
            </a:extLst>
          </p:cNvPr>
          <p:cNvSpPr/>
          <p:nvPr/>
        </p:nvSpPr>
        <p:spPr>
          <a:xfrm>
            <a:off x="2537087" y="1449436"/>
            <a:ext cx="719528" cy="700486"/>
          </a:xfrm>
          <a:prstGeom prst="ellipse">
            <a:avLst/>
          </a:prstGeom>
          <a:solidFill>
            <a:schemeClr val="tx2">
              <a:lumMod val="40000"/>
              <a:lumOff val="60000"/>
              <a:alpha val="1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C9C47B41-C1CA-F660-3E10-8B5B2A751A53}"/>
              </a:ext>
            </a:extLst>
          </p:cNvPr>
          <p:cNvSpPr/>
          <p:nvPr/>
        </p:nvSpPr>
        <p:spPr>
          <a:xfrm>
            <a:off x="2537087" y="2555181"/>
            <a:ext cx="719528" cy="700486"/>
          </a:xfrm>
          <a:prstGeom prst="ellipse">
            <a:avLst/>
          </a:prstGeom>
          <a:solidFill>
            <a:schemeClr val="tx2">
              <a:lumMod val="40000"/>
              <a:lumOff val="60000"/>
              <a:alpha val="1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4231CF96-B646-E0C4-A872-ECEBB5E813E6}"/>
              </a:ext>
            </a:extLst>
          </p:cNvPr>
          <p:cNvSpPr/>
          <p:nvPr/>
        </p:nvSpPr>
        <p:spPr>
          <a:xfrm>
            <a:off x="2537087" y="3693411"/>
            <a:ext cx="719528" cy="700486"/>
          </a:xfrm>
          <a:prstGeom prst="ellipse">
            <a:avLst/>
          </a:prstGeom>
          <a:solidFill>
            <a:schemeClr val="tx2">
              <a:lumMod val="40000"/>
              <a:lumOff val="60000"/>
              <a:alpha val="1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647FADAC-E9EF-CD22-9F1F-18578C1698EA}"/>
              </a:ext>
            </a:extLst>
          </p:cNvPr>
          <p:cNvSpPr/>
          <p:nvPr/>
        </p:nvSpPr>
        <p:spPr>
          <a:xfrm>
            <a:off x="2537087" y="4819257"/>
            <a:ext cx="719528" cy="700486"/>
          </a:xfrm>
          <a:prstGeom prst="ellipse">
            <a:avLst/>
          </a:prstGeom>
          <a:solidFill>
            <a:schemeClr val="tx2">
              <a:lumMod val="40000"/>
              <a:lumOff val="60000"/>
              <a:alpha val="1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28FCA7-D5C0-4283-3CE5-EDD2706EEDF1}"/>
              </a:ext>
            </a:extLst>
          </p:cNvPr>
          <p:cNvSpPr txBox="1"/>
          <p:nvPr/>
        </p:nvSpPr>
        <p:spPr>
          <a:xfrm>
            <a:off x="3426502" y="3721257"/>
            <a:ext cx="4706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Психологические проблемы</a:t>
            </a:r>
            <a:endParaRPr lang="ru-RU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47766C-E213-7270-6875-1A632C1B3896}"/>
              </a:ext>
            </a:extLst>
          </p:cNvPr>
          <p:cNvSpPr txBox="1"/>
          <p:nvPr/>
        </p:nvSpPr>
        <p:spPr>
          <a:xfrm>
            <a:off x="3426502" y="2711908"/>
            <a:ext cx="4706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Социальные проблемы</a:t>
            </a:r>
            <a:endParaRPr lang="ru-RU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95BDCC-48A8-C949-8BF2-6EAF13190B27}"/>
              </a:ext>
            </a:extLst>
          </p:cNvPr>
          <p:cNvSpPr txBox="1"/>
          <p:nvPr/>
        </p:nvSpPr>
        <p:spPr>
          <a:xfrm>
            <a:off x="3426502" y="1542646"/>
            <a:ext cx="4706912" cy="49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Финансовые вопросы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627D95-8869-28DC-E193-961E4FF29DDF}"/>
              </a:ext>
            </a:extLst>
          </p:cNvPr>
          <p:cNvSpPr txBox="1"/>
          <p:nvPr/>
        </p:nvSpPr>
        <p:spPr>
          <a:xfrm>
            <a:off x="3426502" y="4819257"/>
            <a:ext cx="4706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Проблемы с учебой</a:t>
            </a:r>
            <a:endParaRPr lang="ru-RU" sz="2400" dirty="0"/>
          </a:p>
        </p:txBody>
      </p:sp>
      <p:pic>
        <p:nvPicPr>
          <p:cNvPr id="22" name="Рисунок 21" descr="Монеты">
            <a:extLst>
              <a:ext uri="{FF2B5EF4-FFF2-40B4-BE49-F238E27FC236}">
                <a16:creationId xmlns:a16="http://schemas.microsoft.com/office/drawing/2014/main" id="{6CA6637F-79F2-A276-D7B2-BF0C44AE0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20805" y="1534466"/>
            <a:ext cx="552091" cy="552091"/>
          </a:xfrm>
          <a:prstGeom prst="rect">
            <a:avLst/>
          </a:prstGeom>
        </p:spPr>
      </p:pic>
      <p:pic>
        <p:nvPicPr>
          <p:cNvPr id="24" name="Рисунок 23" descr="Цикл с людьми">
            <a:extLst>
              <a:ext uri="{FF2B5EF4-FFF2-40B4-BE49-F238E27FC236}">
                <a16:creationId xmlns:a16="http://schemas.microsoft.com/office/drawing/2014/main" id="{E2A69FA6-AE1D-0260-AF76-619E67941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07204" y="2543040"/>
            <a:ext cx="630533" cy="630533"/>
          </a:xfrm>
          <a:prstGeom prst="rect">
            <a:avLst/>
          </a:prstGeom>
        </p:spPr>
      </p:pic>
      <p:pic>
        <p:nvPicPr>
          <p:cNvPr id="26" name="Рисунок 25" descr="Поднятая рука">
            <a:extLst>
              <a:ext uri="{FF2B5EF4-FFF2-40B4-BE49-F238E27FC236}">
                <a16:creationId xmlns:a16="http://schemas.microsoft.com/office/drawing/2014/main" id="{31FAF130-EE6A-7A6D-586C-C2ACE2B120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11231" y="3812821"/>
            <a:ext cx="461665" cy="461665"/>
          </a:xfrm>
          <a:prstGeom prst="rect">
            <a:avLst/>
          </a:prstGeom>
        </p:spPr>
      </p:pic>
      <p:pic>
        <p:nvPicPr>
          <p:cNvPr id="28" name="Рисунок 27" descr="Аудитория">
            <a:extLst>
              <a:ext uri="{FF2B5EF4-FFF2-40B4-BE49-F238E27FC236}">
                <a16:creationId xmlns:a16="http://schemas.microsoft.com/office/drawing/2014/main" id="{A3341466-B600-55BE-E525-7677A925E8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30609" y="4858231"/>
            <a:ext cx="583721" cy="58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81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 animBg="1"/>
      <p:bldP spid="15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8887FD0D-DB60-72BA-120C-6AE7A6ED2EB0}"/>
              </a:ext>
            </a:extLst>
          </p:cNvPr>
          <p:cNvSpPr/>
          <p:nvPr/>
        </p:nvSpPr>
        <p:spPr>
          <a:xfrm>
            <a:off x="4015799" y="2649599"/>
            <a:ext cx="5069437" cy="1739243"/>
          </a:xfrm>
          <a:custGeom>
            <a:avLst/>
            <a:gdLst>
              <a:gd name="connsiteX0" fmla="*/ 4111 w 5069437"/>
              <a:gd name="connsiteY0" fmla="*/ 455910 h 1739243"/>
              <a:gd name="connsiteX1" fmla="*/ 1263567 w 5069437"/>
              <a:gd name="connsiteY1" fmla="*/ 7337 h 1739243"/>
              <a:gd name="connsiteX2" fmla="*/ 2177967 w 5069437"/>
              <a:gd name="connsiteY2" fmla="*/ 179865 h 1739243"/>
              <a:gd name="connsiteX3" fmla="*/ 2885333 w 5069437"/>
              <a:gd name="connsiteY3" fmla="*/ 214371 h 1739243"/>
              <a:gd name="connsiteX4" fmla="*/ 3747975 w 5069437"/>
              <a:gd name="connsiteY4" fmla="*/ 110854 h 1739243"/>
              <a:gd name="connsiteX5" fmla="*/ 5024684 w 5069437"/>
              <a:gd name="connsiteY5" fmla="*/ 852725 h 1739243"/>
              <a:gd name="connsiteX6" fmla="*/ 4558858 w 5069437"/>
              <a:gd name="connsiteY6" fmla="*/ 1646356 h 1739243"/>
              <a:gd name="connsiteX7" fmla="*/ 2471265 w 5069437"/>
              <a:gd name="connsiteY7" fmla="*/ 1663608 h 1739243"/>
              <a:gd name="connsiteX8" fmla="*/ 918511 w 5069437"/>
              <a:gd name="connsiteY8" fmla="*/ 1646356 h 1739243"/>
              <a:gd name="connsiteX9" fmla="*/ 4111 w 5069437"/>
              <a:gd name="connsiteY9" fmla="*/ 455910 h 1739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69437" h="1739243">
                <a:moveTo>
                  <a:pt x="4111" y="455910"/>
                </a:moveTo>
                <a:cubicBezTo>
                  <a:pt x="61620" y="182740"/>
                  <a:pt x="901258" y="53344"/>
                  <a:pt x="1263567" y="7337"/>
                </a:cubicBezTo>
                <a:cubicBezTo>
                  <a:pt x="1625876" y="-38671"/>
                  <a:pt x="1907673" y="145359"/>
                  <a:pt x="2177967" y="179865"/>
                </a:cubicBezTo>
                <a:cubicBezTo>
                  <a:pt x="2448261" y="214371"/>
                  <a:pt x="2623665" y="225873"/>
                  <a:pt x="2885333" y="214371"/>
                </a:cubicBezTo>
                <a:cubicBezTo>
                  <a:pt x="3147001" y="202869"/>
                  <a:pt x="3391417" y="4462"/>
                  <a:pt x="3747975" y="110854"/>
                </a:cubicBezTo>
                <a:cubicBezTo>
                  <a:pt x="4104533" y="217246"/>
                  <a:pt x="4889537" y="596808"/>
                  <a:pt x="5024684" y="852725"/>
                </a:cubicBezTo>
                <a:cubicBezTo>
                  <a:pt x="5159831" y="1108642"/>
                  <a:pt x="4984428" y="1511209"/>
                  <a:pt x="4558858" y="1646356"/>
                </a:cubicBezTo>
                <a:cubicBezTo>
                  <a:pt x="4133288" y="1781503"/>
                  <a:pt x="3077989" y="1663608"/>
                  <a:pt x="2471265" y="1663608"/>
                </a:cubicBezTo>
                <a:cubicBezTo>
                  <a:pt x="1864541" y="1663608"/>
                  <a:pt x="1332579" y="1844763"/>
                  <a:pt x="918511" y="1646356"/>
                </a:cubicBezTo>
                <a:cubicBezTo>
                  <a:pt x="504443" y="1447949"/>
                  <a:pt x="-53398" y="729080"/>
                  <a:pt x="4111" y="45591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000" dirty="0">
                <a:latin typeface="Arial Black" panose="020B0A04020102020204" pitchFamily="34" charset="0"/>
              </a:rPr>
              <a:t>ЧАТ-БОТ ЭФФЕКТИВЕН </a:t>
            </a:r>
          </a:p>
          <a:p>
            <a:pPr algn="ctr">
              <a:lnSpc>
                <a:spcPct val="150000"/>
              </a:lnSpc>
            </a:pPr>
            <a:r>
              <a:rPr lang="ru-RU" sz="2000" dirty="0">
                <a:latin typeface="Arial Black" panose="020B0A04020102020204" pitchFamily="34" charset="0"/>
              </a:rPr>
              <a:t>ПОТОМУ ЧТО:</a:t>
            </a:r>
          </a:p>
        </p:txBody>
      </p:sp>
      <p:cxnSp>
        <p:nvCxnSpPr>
          <p:cNvPr id="11" name="Соединитель: изогнутый 10">
            <a:extLst>
              <a:ext uri="{FF2B5EF4-FFF2-40B4-BE49-F238E27FC236}">
                <a16:creationId xmlns:a16="http://schemas.microsoft.com/office/drawing/2014/main" id="{F5FAEA67-30D3-8367-8C2C-BE23BB6669A5}"/>
              </a:ext>
            </a:extLst>
          </p:cNvPr>
          <p:cNvCxnSpPr>
            <a:stCxn id="7" idx="1"/>
          </p:cNvCxnSpPr>
          <p:nvPr/>
        </p:nvCxnSpPr>
        <p:spPr>
          <a:xfrm flipH="1" flipV="1">
            <a:off x="4904115" y="1880558"/>
            <a:ext cx="375251" cy="776378"/>
          </a:xfrm>
          <a:prstGeom prst="curvedConnector4">
            <a:avLst>
              <a:gd name="adj1" fmla="val -60919"/>
              <a:gd name="adj2" fmla="val 6158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79A865F-E461-EBEB-106E-0EF5E7A37FF2}"/>
              </a:ext>
            </a:extLst>
          </p:cNvPr>
          <p:cNvSpPr txBox="1"/>
          <p:nvPr/>
        </p:nvSpPr>
        <p:spPr>
          <a:xfrm>
            <a:off x="2841541" y="966171"/>
            <a:ext cx="3364302" cy="920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>
                <a:latin typeface="Aptos" panose="020B0004020202020204" pitchFamily="34" charset="0"/>
                <a:ea typeface="Arial" panose="020B0604020202020204" pitchFamily="34" charset="0"/>
              </a:rPr>
              <a:t>Д</a:t>
            </a:r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оступ к боту-круглосуточный</a:t>
            </a:r>
          </a:p>
        </p:txBody>
      </p:sp>
      <p:cxnSp>
        <p:nvCxnSpPr>
          <p:cNvPr id="16" name="Соединитель: изогнутый 15">
            <a:extLst>
              <a:ext uri="{FF2B5EF4-FFF2-40B4-BE49-F238E27FC236}">
                <a16:creationId xmlns:a16="http://schemas.microsoft.com/office/drawing/2014/main" id="{0A5528D2-38ED-6855-7207-AB765D348BAD}"/>
              </a:ext>
            </a:extLst>
          </p:cNvPr>
          <p:cNvCxnSpPr/>
          <p:nvPr/>
        </p:nvCxnSpPr>
        <p:spPr>
          <a:xfrm rot="16200000" flipH="1">
            <a:off x="8212155" y="4458045"/>
            <a:ext cx="717996" cy="579591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2248934-549A-248E-78D7-59FD906DF21D}"/>
              </a:ext>
            </a:extLst>
          </p:cNvPr>
          <p:cNvSpPr txBox="1"/>
          <p:nvPr/>
        </p:nvSpPr>
        <p:spPr>
          <a:xfrm>
            <a:off x="7447505" y="5100634"/>
            <a:ext cx="3272523" cy="920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>
                <a:latin typeface="Aptos" panose="020B0004020202020204" pitchFamily="34" charset="0"/>
                <a:ea typeface="Arial" panose="020B0604020202020204" pitchFamily="34" charset="0"/>
              </a:rPr>
              <a:t>	Б</a:t>
            </a:r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ыстрый поиск</a:t>
            </a:r>
          </a:p>
          <a:p>
            <a:pPr algn="ctr">
              <a:lnSpc>
                <a:spcPct val="115000"/>
              </a:lnSpc>
            </a:pPr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 ответов на вопросы</a:t>
            </a:r>
          </a:p>
        </p:txBody>
      </p:sp>
      <p:cxnSp>
        <p:nvCxnSpPr>
          <p:cNvPr id="20" name="Соединитель: изогнутый 19">
            <a:extLst>
              <a:ext uri="{FF2B5EF4-FFF2-40B4-BE49-F238E27FC236}">
                <a16:creationId xmlns:a16="http://schemas.microsoft.com/office/drawing/2014/main" id="{527160D7-DC4D-67C7-E32A-8A70A0CDB9E8}"/>
              </a:ext>
            </a:extLst>
          </p:cNvPr>
          <p:cNvCxnSpPr>
            <a:cxnSpLocks/>
          </p:cNvCxnSpPr>
          <p:nvPr/>
        </p:nvCxnSpPr>
        <p:spPr>
          <a:xfrm flipV="1">
            <a:off x="8650695" y="2599636"/>
            <a:ext cx="866145" cy="569343"/>
          </a:xfrm>
          <a:prstGeom prst="curvedConnector3">
            <a:avLst>
              <a:gd name="adj1" fmla="val 94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069F266-56DD-83E3-7FF0-A811271CC972}"/>
              </a:ext>
            </a:extLst>
          </p:cNvPr>
          <p:cNvSpPr txBox="1"/>
          <p:nvPr/>
        </p:nvSpPr>
        <p:spPr>
          <a:xfrm>
            <a:off x="7132319" y="717944"/>
            <a:ext cx="534656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При общении с чат-ботом </a:t>
            </a:r>
          </a:p>
          <a:p>
            <a:pPr algn="ctr"/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всегда можно сделать снимок экрана</a:t>
            </a:r>
            <a:r>
              <a:rPr lang="ru-RU" sz="2400" dirty="0">
                <a:latin typeface="Aptos" panose="020B0004020202020204" pitchFamily="34" charset="0"/>
                <a:ea typeface="Arial" panose="020B0604020202020204" pitchFamily="34" charset="0"/>
              </a:rPr>
              <a:t> </a:t>
            </a:r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и вовремя указать</a:t>
            </a:r>
          </a:p>
          <a:p>
            <a:pPr algn="ctr"/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 на ошибку,</a:t>
            </a:r>
            <a:r>
              <a:rPr lang="ru-RU" sz="2400" dirty="0">
                <a:latin typeface="Aptos" panose="020B0004020202020204" pitchFamily="34" charset="0"/>
                <a:ea typeface="Arial" panose="020B0604020202020204" pitchFamily="34" charset="0"/>
              </a:rPr>
              <a:t> </a:t>
            </a:r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чтобы на самом деле</a:t>
            </a:r>
          </a:p>
          <a:p>
            <a:pPr algn="ctr"/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 повысить это самое качество</a:t>
            </a:r>
            <a:endParaRPr lang="ru-RU" sz="2400" dirty="0">
              <a:latin typeface="Aptos" panose="020B0004020202020204" pitchFamily="34" charset="0"/>
            </a:endParaRPr>
          </a:p>
        </p:txBody>
      </p:sp>
      <p:cxnSp>
        <p:nvCxnSpPr>
          <p:cNvPr id="24" name="Соединитель: изогнутый 23">
            <a:extLst>
              <a:ext uri="{FF2B5EF4-FFF2-40B4-BE49-F238E27FC236}">
                <a16:creationId xmlns:a16="http://schemas.microsoft.com/office/drawing/2014/main" id="{1E89CCD3-5F38-1DC0-6902-8550E80F0EE8}"/>
              </a:ext>
            </a:extLst>
          </p:cNvPr>
          <p:cNvCxnSpPr/>
          <p:nvPr/>
        </p:nvCxnSpPr>
        <p:spPr>
          <a:xfrm rot="10800000" flipV="1">
            <a:off x="3087177" y="3296087"/>
            <a:ext cx="928622" cy="446265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BA56C3E-0942-6E98-F444-ABB262D49CE1}"/>
              </a:ext>
            </a:extLst>
          </p:cNvPr>
          <p:cNvSpPr txBox="1"/>
          <p:nvPr/>
        </p:nvSpPr>
        <p:spPr>
          <a:xfrm>
            <a:off x="-82719" y="3377722"/>
            <a:ext cx="387423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Благожелательность.</a:t>
            </a:r>
          </a:p>
          <a:p>
            <a:pPr algn="ctr"/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 Робот не может нагрубить </a:t>
            </a:r>
          </a:p>
          <a:p>
            <a:pPr algn="ctr"/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или убежать по важным делам</a:t>
            </a:r>
            <a:endParaRPr lang="ru-RU" sz="2400" dirty="0">
              <a:latin typeface="Aptos" panose="020B00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C523939-B3F1-2762-FAE4-44D72EF01D48}"/>
              </a:ext>
            </a:extLst>
          </p:cNvPr>
          <p:cNvSpPr txBox="1"/>
          <p:nvPr/>
        </p:nvSpPr>
        <p:spPr>
          <a:xfrm>
            <a:off x="3427564" y="4947382"/>
            <a:ext cx="2668436" cy="496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24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Многоязычность</a:t>
            </a:r>
          </a:p>
        </p:txBody>
      </p:sp>
      <p:cxnSp>
        <p:nvCxnSpPr>
          <p:cNvPr id="30" name="Соединитель: изогнутый 29">
            <a:extLst>
              <a:ext uri="{FF2B5EF4-FFF2-40B4-BE49-F238E27FC236}">
                <a16:creationId xmlns:a16="http://schemas.microsoft.com/office/drawing/2014/main" id="{A7A4DC33-9FC7-6D32-FED9-4CAD82AD0F97}"/>
              </a:ext>
            </a:extLst>
          </p:cNvPr>
          <p:cNvCxnSpPr/>
          <p:nvPr/>
        </p:nvCxnSpPr>
        <p:spPr>
          <a:xfrm rot="5400000">
            <a:off x="4827660" y="4495675"/>
            <a:ext cx="528163" cy="375251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65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2" grpId="0"/>
      <p:bldP spid="26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958A50-1833-CF75-3E0C-546D8D8EBAF8}"/>
              </a:ext>
            </a:extLst>
          </p:cNvPr>
          <p:cNvSpPr txBox="1"/>
          <p:nvPr/>
        </p:nvSpPr>
        <p:spPr>
          <a:xfrm>
            <a:off x="4643535" y="354563"/>
            <a:ext cx="4444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Смета  проекта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F187B1F-0D69-1C5D-9E1F-C0AE069C7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32071"/>
              </p:ext>
            </p:extLst>
          </p:nvPr>
        </p:nvGraphicFramePr>
        <p:xfrm>
          <a:off x="0" y="1212980"/>
          <a:ext cx="12192001" cy="58205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0741">
                  <a:extLst>
                    <a:ext uri="{9D8B030D-6E8A-4147-A177-3AD203B41FA5}">
                      <a16:colId xmlns:a16="http://schemas.microsoft.com/office/drawing/2014/main" val="1189864651"/>
                    </a:ext>
                  </a:extLst>
                </a:gridCol>
                <a:gridCol w="1684258">
                  <a:extLst>
                    <a:ext uri="{9D8B030D-6E8A-4147-A177-3AD203B41FA5}">
                      <a16:colId xmlns:a16="http://schemas.microsoft.com/office/drawing/2014/main" val="1095916102"/>
                    </a:ext>
                  </a:extLst>
                </a:gridCol>
                <a:gridCol w="2035638">
                  <a:extLst>
                    <a:ext uri="{9D8B030D-6E8A-4147-A177-3AD203B41FA5}">
                      <a16:colId xmlns:a16="http://schemas.microsoft.com/office/drawing/2014/main" val="125120861"/>
                    </a:ext>
                  </a:extLst>
                </a:gridCol>
                <a:gridCol w="2407298">
                  <a:extLst>
                    <a:ext uri="{9D8B030D-6E8A-4147-A177-3AD203B41FA5}">
                      <a16:colId xmlns:a16="http://schemas.microsoft.com/office/drawing/2014/main" val="3901071964"/>
                    </a:ext>
                  </a:extLst>
                </a:gridCol>
                <a:gridCol w="2824066">
                  <a:extLst>
                    <a:ext uri="{9D8B030D-6E8A-4147-A177-3AD203B41FA5}">
                      <a16:colId xmlns:a16="http://schemas.microsoft.com/office/drawing/2014/main" val="506319767"/>
                    </a:ext>
                  </a:extLst>
                </a:gridCol>
              </a:tblGrid>
              <a:tr h="101320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ptos" panose="020B0004020202020204" pitchFamily="34" charset="0"/>
                        </a:rPr>
                        <a:t>Наименование статьи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ptos" panose="020B0004020202020204" pitchFamily="34" charset="0"/>
                        </a:rPr>
                        <a:t>Единица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ptos" panose="020B0004020202020204" pitchFamily="34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ptos" panose="020B0004020202020204" pitchFamily="34" charset="0"/>
                        </a:rPr>
                        <a:t>Стоимость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ptos" panose="020B0004020202020204" pitchFamily="34" charset="0"/>
                        </a:rPr>
                        <a:t>Содержание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204039"/>
                  </a:ext>
                </a:extLst>
              </a:tr>
              <a:tr h="101320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ptos" panose="020B0004020202020204" pitchFamily="34" charset="0"/>
                        </a:rPr>
                        <a:t>Создатель/ программист/</a:t>
                      </a:r>
                    </a:p>
                    <a:p>
                      <a:r>
                        <a:rPr lang="ru-RU" sz="2400" dirty="0">
                          <a:latin typeface="Aptos" panose="020B0004020202020204" pitchFamily="34" charset="0"/>
                        </a:rPr>
                        <a:t>Разработчик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ptos" panose="020B0004020202020204" pitchFamily="34" charset="0"/>
                        </a:rPr>
                        <a:t>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ptos" panose="020B0004020202020204" pitchFamily="34" charset="0"/>
                        </a:rPr>
                        <a:t>От 10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ptos" panose="020B0004020202020204" pitchFamily="34" charset="0"/>
                        </a:rPr>
                        <a:t>Создание бота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608789"/>
                  </a:ext>
                </a:extLst>
              </a:tr>
              <a:tr h="3618604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ptos" panose="020B0004020202020204" pitchFamily="34" charset="0"/>
                        </a:rPr>
                        <a:t>Модератор</a:t>
                      </a:r>
                      <a:br>
                        <a:rPr lang="ru-RU" sz="2400" dirty="0">
                          <a:latin typeface="Aptos" panose="020B0004020202020204" pitchFamily="34" charset="0"/>
                        </a:rPr>
                      </a:br>
                      <a:r>
                        <a:rPr lang="ru-RU" sz="2400" dirty="0">
                          <a:latin typeface="Aptos" panose="020B0004020202020204" pitchFamily="34" charset="0"/>
                        </a:rPr>
                        <a:t>(так как система автоматизирована, модератор выполняет роль оператора)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ptos" panose="020B0004020202020204" pitchFamily="34" charset="0"/>
                        </a:rPr>
                        <a:t>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ptos" panose="020B0004020202020204" pitchFamily="34" charset="0"/>
                        </a:rPr>
                        <a:t>10 000 руб./мес.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ptos" panose="020B0004020202020204" pitchFamily="34" charset="0"/>
                        </a:rPr>
                        <a:t>Прием/обработка сообщений, слежка за соблюдением правил и норм  поведения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952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67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28D90F-C97B-B8E0-07CC-7FBBDECDF127}"/>
              </a:ext>
            </a:extLst>
          </p:cNvPr>
          <p:cNvSpPr txBox="1"/>
          <p:nvPr/>
        </p:nvSpPr>
        <p:spPr>
          <a:xfrm>
            <a:off x="509666" y="1648919"/>
            <a:ext cx="6895475" cy="4171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Регистрация студента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Введение сообщения о своей проблеме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Получение вопроса модератором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Поиск решений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Предоставление информации по решению вопроса</a:t>
            </a:r>
          </a:p>
          <a:p>
            <a:pPr>
              <a:lnSpc>
                <a:spcPct val="115000"/>
              </a:lnSpc>
            </a:pP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0B7FF1-3983-81F0-5C31-C759F5EB4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880" y="1191440"/>
            <a:ext cx="4475120" cy="4475120"/>
          </a:xfrm>
          <a:prstGeom prst="rect">
            <a:avLst/>
          </a:prstGeom>
        </p:spPr>
      </p:pic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8851DE98-F829-308F-F774-911D510E686D}"/>
              </a:ext>
            </a:extLst>
          </p:cNvPr>
          <p:cNvSpPr/>
          <p:nvPr/>
        </p:nvSpPr>
        <p:spPr>
          <a:xfrm>
            <a:off x="2640142" y="176662"/>
            <a:ext cx="5649433" cy="1185607"/>
          </a:xfrm>
          <a:custGeom>
            <a:avLst/>
            <a:gdLst>
              <a:gd name="connsiteX0" fmla="*/ 2696968 w 5649433"/>
              <a:gd name="connsiteY0" fmla="*/ 9950 h 1185607"/>
              <a:gd name="connsiteX1" fmla="*/ 5160250 w 5649433"/>
              <a:gd name="connsiteY1" fmla="*/ 121918 h 1185607"/>
              <a:gd name="connsiteX2" fmla="*/ 5552136 w 5649433"/>
              <a:gd name="connsiteY2" fmla="*/ 980334 h 1185607"/>
              <a:gd name="connsiteX3" fmla="*/ 3909948 w 5649433"/>
              <a:gd name="connsiteY3" fmla="*/ 1185607 h 1185607"/>
              <a:gd name="connsiteX4" fmla="*/ 942813 w 5649433"/>
              <a:gd name="connsiteY4" fmla="*/ 1092301 h 1185607"/>
              <a:gd name="connsiteX5" fmla="*/ 84397 w 5649433"/>
              <a:gd name="connsiteY5" fmla="*/ 159240 h 1185607"/>
              <a:gd name="connsiteX6" fmla="*/ 2696968 w 5649433"/>
              <a:gd name="connsiteY6" fmla="*/ 9950 h 1185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49433" h="1185607">
                <a:moveTo>
                  <a:pt x="2696968" y="9950"/>
                </a:moveTo>
                <a:cubicBezTo>
                  <a:pt x="3542943" y="3730"/>
                  <a:pt x="4684389" y="-39813"/>
                  <a:pt x="5160250" y="121918"/>
                </a:cubicBezTo>
                <a:cubicBezTo>
                  <a:pt x="5636111" y="283649"/>
                  <a:pt x="5760520" y="803053"/>
                  <a:pt x="5552136" y="980334"/>
                </a:cubicBezTo>
                <a:cubicBezTo>
                  <a:pt x="5343752" y="1157616"/>
                  <a:pt x="4678168" y="1166946"/>
                  <a:pt x="3909948" y="1185607"/>
                </a:cubicBezTo>
                <a:lnTo>
                  <a:pt x="942813" y="1092301"/>
                </a:lnTo>
                <a:cubicBezTo>
                  <a:pt x="305221" y="921240"/>
                  <a:pt x="-208460" y="338730"/>
                  <a:pt x="84397" y="159240"/>
                </a:cubicBezTo>
                <a:cubicBezTo>
                  <a:pt x="377254" y="-20250"/>
                  <a:pt x="1850993" y="16170"/>
                  <a:pt x="2696968" y="9950"/>
                </a:cubicBezTo>
                <a:close/>
              </a:path>
            </a:pathLst>
          </a:custGeom>
          <a:noFill/>
          <a:ln>
            <a:solidFill>
              <a:srgbClr val="4C505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 Black" panose="020B0A04020102020204" pitchFamily="34" charset="0"/>
              </a:rPr>
              <a:t>Алгоритм помощника</a:t>
            </a:r>
          </a:p>
        </p:txBody>
      </p:sp>
    </p:spTree>
    <p:extLst>
      <p:ext uri="{BB962C8B-B14F-4D97-AF65-F5344CB8AC3E}">
        <p14:creationId xmlns:p14="http://schemas.microsoft.com/office/powerpoint/2010/main" val="1752547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3BC60D-173E-728B-A38E-DD9389F3C9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6" t="9608" b="7058"/>
          <a:stretch/>
        </p:blipFill>
        <p:spPr>
          <a:xfrm>
            <a:off x="779929" y="287223"/>
            <a:ext cx="10623177" cy="628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64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BDBDC1-774E-BCFE-0C9A-D8E6BDD16A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4" t="8823" r="698" b="7256"/>
          <a:stretch/>
        </p:blipFill>
        <p:spPr>
          <a:xfrm>
            <a:off x="833718" y="284376"/>
            <a:ext cx="10448364" cy="628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525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 title="Наложенное изображение">
            <a:extLst>
              <a:ext uri="{FF2B5EF4-FFF2-40B4-BE49-F238E27FC236}">
                <a16:creationId xmlns:a16="http://schemas.microsoft.com/office/drawing/2014/main" id="{1791ED44-114A-3235-7B1A-52BC76C17BDE}"/>
              </a:ext>
            </a:extLst>
          </p:cNvPr>
          <p:cNvSpPr/>
          <p:nvPr/>
        </p:nvSpPr>
        <p:spPr bwMode="ltGray">
          <a:xfrm>
            <a:off x="309282" y="309282"/>
            <a:ext cx="10529048" cy="6239435"/>
          </a:xfrm>
          <a:prstGeom prst="rect">
            <a:avLst/>
          </a:prstGeom>
          <a:solidFill>
            <a:schemeClr val="accent6">
              <a:lumMod val="20000"/>
              <a:lumOff val="80000"/>
              <a:alpha val="47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F9EFC98-7F3B-ECB2-5D87-CF9698242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7999" y="1062315"/>
            <a:ext cx="7284944" cy="3012142"/>
          </a:xfrm>
        </p:spPr>
        <p:txBody>
          <a:bodyPr rtlCol="0">
            <a:normAutofit/>
          </a:bodyPr>
          <a:lstStyle/>
          <a:p>
            <a:pPr algn="ctr" rtl="0">
              <a:lnSpc>
                <a:spcPct val="150000"/>
              </a:lnSpc>
            </a:pPr>
            <a:r>
              <a:rPr lang="ru-RU" sz="4800" dirty="0">
                <a:solidFill>
                  <a:srgbClr val="002060"/>
                </a:solidFill>
                <a:highlight>
                  <a:srgbClr val="F9F9F9"/>
                </a:highlight>
                <a:latin typeface="Franklin Gothic Medium" panose="020B0603020102020204" pitchFamily="34" charset="0"/>
              </a:rPr>
              <a:t>Анонимный помощник</a:t>
            </a:r>
            <a:br>
              <a:rPr lang="ru-RU" sz="7200" dirty="0">
                <a:solidFill>
                  <a:srgbClr val="002060"/>
                </a:solidFill>
                <a:highlight>
                  <a:srgbClr val="F9F9F9"/>
                </a:highlight>
                <a:latin typeface="Franklin Gothic Medium" panose="020B0603020102020204" pitchFamily="34" charset="0"/>
              </a:rPr>
            </a:br>
            <a:r>
              <a:rPr lang="ru-RU" sz="2800" dirty="0">
                <a:solidFill>
                  <a:srgbClr val="002060"/>
                </a:solidFill>
                <a:highlight>
                  <a:srgbClr val="F9F9F9"/>
                </a:highlight>
                <a:latin typeface="Franklin Gothic Medium" panose="020B0603020102020204" pitchFamily="34" charset="0"/>
              </a:rPr>
              <a:t>чат-бот</a:t>
            </a:r>
            <a:r>
              <a:rPr lang="en-US" sz="2800" dirty="0">
                <a:solidFill>
                  <a:srgbClr val="002060"/>
                </a:solidFill>
                <a:highlight>
                  <a:srgbClr val="F9F9F9"/>
                </a:highlight>
                <a:latin typeface="Franklin Gothic Medium" panose="020B0603020102020204" pitchFamily="34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highlight>
                  <a:srgbClr val="F9F9F9"/>
                </a:highlight>
                <a:latin typeface="Franklin Gothic Medium" panose="020B0603020102020204" pitchFamily="34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highlight>
                  <a:srgbClr val="F9F9F9"/>
                </a:highlight>
                <a:latin typeface="Franklin Gothic Medium" panose="020B0603020102020204" pitchFamily="34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highlight>
                  <a:srgbClr val="F9F9F9"/>
                </a:highlight>
                <a:latin typeface="Franklin Gothic Medium" panose="020B0603020102020204" pitchFamily="34" charset="0"/>
              </a:rPr>
              <a:t>в</a:t>
            </a:r>
            <a:r>
              <a:rPr lang="en-US" sz="2800" dirty="0">
                <a:solidFill>
                  <a:srgbClr val="002060"/>
                </a:solidFill>
                <a:highlight>
                  <a:srgbClr val="F9F9F9"/>
                </a:highlight>
                <a:latin typeface="Franklin Gothic Medium" panose="020B0603020102020204" pitchFamily="34" charset="0"/>
              </a:rPr>
              <a:t> telegram</a:t>
            </a:r>
            <a:r>
              <a:rPr lang="ru-RU" sz="2800" dirty="0">
                <a:solidFill>
                  <a:srgbClr val="002060"/>
                </a:solidFill>
                <a:highlight>
                  <a:srgbClr val="F9F9F9"/>
                </a:highlight>
                <a:latin typeface="Franklin Gothic Medium" panose="020B0603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19993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451</Words>
  <Application>Microsoft Office PowerPoint</Application>
  <PresentationFormat>Широкоэкранный</PresentationFormat>
  <Paragraphs>90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 Unicode MS</vt:lpstr>
      <vt:lpstr>Aptos</vt:lpstr>
      <vt:lpstr>Arial</vt:lpstr>
      <vt:lpstr>Arial Black</vt:lpstr>
      <vt:lpstr>Arial Narrow</vt:lpstr>
      <vt:lpstr>Bahnschrift SemiBold</vt:lpstr>
      <vt:lpstr>Calibri</vt:lpstr>
      <vt:lpstr>Calibri Light</vt:lpstr>
      <vt:lpstr>Candara</vt:lpstr>
      <vt:lpstr>Franklin Gothic Medium</vt:lpstr>
      <vt:lpstr>Тема Office</vt:lpstr>
      <vt:lpstr>Анонимный помощник чат-бот   в telegram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Анонимный помощник чат-бот   в telegram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Анонимный помощник чат-бот   в telegram</dc:title>
  <dc:creator>Мария Иванова</dc:creator>
  <cp:lastModifiedBy>Мария Иванова</cp:lastModifiedBy>
  <cp:revision>3</cp:revision>
  <dcterms:created xsi:type="dcterms:W3CDTF">2023-10-15T17:37:18Z</dcterms:created>
  <dcterms:modified xsi:type="dcterms:W3CDTF">2023-10-24T19:53:40Z</dcterms:modified>
</cp:coreProperties>
</file>