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B69F21D-6834-485D-8ABE-48508902F9D0}">
  <a:tblStyle styleId="{8B69F21D-6834-485D-8ABE-48508902F9D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arrent-kzn.ru/%E2%80%9D%D0%A4%D0%B5%D0%BD%D0%B8%D0%BA%D1%81" TargetMode="External"/><Relationship Id="rId4" Type="http://schemas.openxmlformats.org/officeDocument/2006/relationships/hyperlink" Target="https://dacartur.com/%E2%80%9DDacartur" TargetMode="External"/><Relationship Id="rId5" Type="http://schemas.openxmlformats.org/officeDocument/2006/relationships/hyperlink" Target="https://yandex.ru/drive/?utm_source=b2b_page_logo" TargetMode="External"/><Relationship Id="rId6" Type="http://schemas.openxmlformats.org/officeDocument/2006/relationships/hyperlink" Target="https://my.delimobil.ru/fair500?yclid=10741475960722817023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QuickAuto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Сайт для аренды автомобиля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51081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5"/>
          <p:cNvSpPr txBox="1"/>
          <p:nvPr/>
        </p:nvSpPr>
        <p:spPr>
          <a:xfrm>
            <a:off x="401725" y="3591600"/>
            <a:ext cx="1527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Raleway"/>
                <a:ea typeface="Raleway"/>
                <a:cs typeface="Raleway"/>
                <a:sym typeface="Raleway"/>
              </a:rPr>
              <a:t>ПИ-022</a:t>
            </a:r>
            <a:br>
              <a:rPr lang="ru" sz="800">
                <a:latin typeface="Raleway"/>
                <a:ea typeface="Raleway"/>
                <a:cs typeface="Raleway"/>
                <a:sym typeface="Raleway"/>
              </a:rPr>
            </a:br>
            <a:r>
              <a:rPr lang="ru" sz="800">
                <a:latin typeface="Raleway"/>
                <a:ea typeface="Raleway"/>
                <a:cs typeface="Raleway"/>
                <a:sym typeface="Raleway"/>
              </a:rPr>
              <a:t>Галяутдинов Роберт </a:t>
            </a:r>
            <a:br>
              <a:rPr lang="ru" sz="800">
                <a:latin typeface="Raleway"/>
                <a:ea typeface="Raleway"/>
                <a:cs typeface="Raleway"/>
                <a:sym typeface="Raleway"/>
              </a:rPr>
            </a:br>
            <a:r>
              <a:rPr lang="ru" sz="800">
                <a:latin typeface="Raleway"/>
                <a:ea typeface="Raleway"/>
                <a:cs typeface="Raleway"/>
                <a:sym typeface="Raleway"/>
              </a:rPr>
              <a:t>Султанов Айдар</a:t>
            </a:r>
            <a:br>
              <a:rPr lang="ru" sz="800">
                <a:latin typeface="Raleway"/>
                <a:ea typeface="Raleway"/>
                <a:cs typeface="Raleway"/>
                <a:sym typeface="Raleway"/>
              </a:rPr>
            </a:br>
            <a:r>
              <a:rPr lang="ru" sz="800">
                <a:latin typeface="Raleway"/>
                <a:ea typeface="Raleway"/>
                <a:cs typeface="Raleway"/>
                <a:sym typeface="Raleway"/>
              </a:rPr>
              <a:t>Ощепков Кирилл</a:t>
            </a:r>
            <a:br>
              <a:rPr lang="ru" sz="800">
                <a:latin typeface="Raleway"/>
                <a:ea typeface="Raleway"/>
                <a:cs typeface="Raleway"/>
                <a:sym typeface="Raleway"/>
              </a:rPr>
            </a:br>
            <a:r>
              <a:rPr lang="ru" sz="800">
                <a:latin typeface="Raleway"/>
                <a:ea typeface="Raleway"/>
                <a:cs typeface="Raleway"/>
                <a:sym typeface="Raleway"/>
              </a:rPr>
              <a:t>Матвеев Данил</a:t>
            </a:r>
            <a:br>
              <a:rPr lang="ru" sz="800">
                <a:latin typeface="Raleway"/>
                <a:ea typeface="Raleway"/>
                <a:cs typeface="Raleway"/>
                <a:sym typeface="Raleway"/>
              </a:rPr>
            </a:b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/>
          <p:nvPr>
            <p:ph idx="1" type="body"/>
          </p:nvPr>
        </p:nvSpPr>
        <p:spPr>
          <a:xfrm>
            <a:off x="456825" y="1883068"/>
            <a:ext cx="6153300" cy="77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6660"/>
              <a:buNone/>
            </a:pPr>
            <a:r>
              <a:rPr lang="ru" sz="1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Когда человек сталкивается с необходимостью аренды автомобиля, его первой мыслью часто бывает: "Как мне сделать это наиболее удобно и эффективно?" Мы обдумали этот вопрос и разработали решение, о котором расскажем далее.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470681"/>
            <a:ext cx="7993200" cy="206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Целевая аудитория включает в себя: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Туристов, которые нуждаются в транспортном средстве на время отпуска или деловой поездки.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Жителей города, у которых нет собственного автомобиля, но время от времени им требуется машина.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Людей, предпочитающих аренду автомобиля вместо его покупки в связи с финансовыми соображениями.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Людей, у которых ремонт машины или период между продажей старого и покупкой нового авто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r>
              <a:rPr lang="ru">
                <a:highlight>
                  <a:srgbClr val="18181A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7193" y="2088606"/>
            <a:ext cx="6568200" cy="20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Процесс аренды может быть слишком долгим и бюрократическим, что неудобно для клиентов, особенно если им нужно срочно получить автомобиль.</a:t>
            </a:r>
            <a:endParaRPr sz="1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ru" sz="1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Задержки в получении автомобиля или его замена в последний момент могут создать неудобства для клиентов.</a:t>
            </a:r>
            <a:endParaRPr sz="1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ru" sz="1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Низкое качество обслуживания и отсутствие системы оценок о пользователях</a:t>
            </a:r>
            <a:endParaRPr sz="1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193" y="2626031"/>
            <a:ext cx="7993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1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Мы создаем сайт, где клиенты могут легко найти автомобиль в аренду наиболее подходящий для своих потребностей.</a:t>
            </a:r>
            <a:endParaRPr sz="11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1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Наша цель упростить и сделать приятным процесс аренды автомобиля.</a:t>
            </a:r>
            <a:endParaRPr sz="1300"/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1413000" y="1843300"/>
            <a:ext cx="63180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Ваш стартап может предложить решения для перечисленных выше проблем, например: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Интуитивно понятный веб-сайт для удобного выбора автомобилей.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Конкурентоспособные цены и гибкие тарифы.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Онлайн-оформление документов и быструю поддержку клиентов.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Система оценок и отзывов об автомобилях.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88952" y="3178406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B2C,B2B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400000 человек.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 рублей -1 380 000 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- 430000 рублей</a:t>
            </a:r>
            <a:endParaRPr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309025" y="442425"/>
            <a:ext cx="29376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155975" y="275500"/>
            <a:ext cx="38853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https://carrent-kzn.ru/”Феникс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”,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https://dacartur.com/”Dacartur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”,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https://yandex.ru/drive/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”ЯндексDrive”,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https://my.delimobil.ru/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”Делимобиль”.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354475" y="4621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КОНКУРЕНТЫ: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457200" y="1855775"/>
            <a:ext cx="3936300" cy="21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Преимущества.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У Феникса и Dacartur на сайте хороший интерфейс и большой выбор автомобилей.Делимобиль и ЯDrive же предоставляет возможность брать автомобиль на короткий срок.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709975" y="1737925"/>
            <a:ext cx="3936300" cy="21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Недостатки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Феникса и Dacartur есть бронирование только через звонок, нет услуг подвоза автомобиля к назначенной точке.Цена за аренду автомобиля на долгий срок.В Делимобиль цена зависит от стажа вождения. В ЯDrive обязательно должно быть  2 года стажа и 21 год.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2547175" y="3966875"/>
            <a:ext cx="39807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хотим преодолеть конкурентов за счет быстрой подачи автомобиля клиенту в указанное место.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4886525" y="1666375"/>
            <a:ext cx="3583200" cy="1963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477125" y="1681826"/>
            <a:ext cx="3583200" cy="1947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2628475" y="4035100"/>
            <a:ext cx="3936300" cy="738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4281325" y="270975"/>
            <a:ext cx="3630900" cy="1159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2"/>
          <p:cNvSpPr/>
          <p:nvPr/>
        </p:nvSpPr>
        <p:spPr>
          <a:xfrm rot="10800000">
            <a:off x="4163075" y="2305700"/>
            <a:ext cx="660300" cy="404100"/>
          </a:xfrm>
          <a:prstGeom prst="leftRightUpArrow">
            <a:avLst>
              <a:gd fmla="val 25000" name="adj1"/>
              <a:gd fmla="val 25000" name="adj2"/>
              <a:gd fmla="val 25000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 txBox="1"/>
          <p:nvPr/>
        </p:nvSpPr>
        <p:spPr>
          <a:xfrm>
            <a:off x="5098950" y="1717425"/>
            <a:ext cx="36057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900"/>
              <a:t>Доходы:</a:t>
            </a:r>
            <a:br>
              <a:rPr lang="ru" sz="900"/>
            </a:br>
            <a:r>
              <a:rPr b="1" lang="ru" sz="900"/>
              <a:t>Комиссионные сделки:</a:t>
            </a:r>
            <a:r>
              <a:rPr lang="ru" sz="900"/>
              <a:t> Платформа получает комиссию с каждой сделки аренды, включая процент от суммы аренды и дополнительные услуги (например, страховку).</a:t>
            </a:r>
            <a:br>
              <a:rPr lang="ru" sz="900"/>
            </a:br>
            <a:r>
              <a:rPr b="1" lang="ru" sz="900"/>
              <a:t>Премиум-подписка:</a:t>
            </a:r>
            <a:r>
              <a:rPr lang="ru" sz="900"/>
              <a:t> Предлагайте платным подписчикам дополнительные возможности, такие как скидки, доступ к эксклюзивным автомобилям и приоритетное обслуживание.</a:t>
            </a:r>
            <a:br>
              <a:rPr lang="ru" sz="900"/>
            </a:br>
            <a:r>
              <a:rPr b="1" lang="ru" sz="900"/>
              <a:t>Реклама и партнерство:</a:t>
            </a:r>
            <a:r>
              <a:rPr lang="ru" sz="900"/>
              <a:t> Сотрудничайте с автопроизводителями, страховыми компаниями и другими партнерами для размещения рекламы и предоставления специальных предложений.</a:t>
            </a:r>
            <a:br>
              <a:rPr lang="ru" sz="900"/>
            </a:br>
            <a:r>
              <a:rPr lang="ru" sz="900"/>
              <a:t>Преимущества для платформы: </a:t>
            </a:r>
            <a:br>
              <a:rPr lang="ru" sz="900"/>
            </a:br>
            <a:r>
              <a:rPr lang="ru" sz="900"/>
              <a:t>Гибкая система комиссий, создание сообщества пользователей и потенциал для расширения в разные города и страны.</a:t>
            </a:r>
            <a:endParaRPr sz="900"/>
          </a:p>
        </p:txBody>
      </p:sp>
      <p:sp>
        <p:nvSpPr>
          <p:cNvPr id="229" name="Google Shape;229;p33"/>
          <p:cNvSpPr txBox="1"/>
          <p:nvPr/>
        </p:nvSpPr>
        <p:spPr>
          <a:xfrm>
            <a:off x="4124844" y="570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317943" y="1629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 txBox="1"/>
          <p:nvPr>
            <p:ph type="title"/>
          </p:nvPr>
        </p:nvSpPr>
        <p:spPr>
          <a:xfrm>
            <a:off x="242767" y="1370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118750" y="1000588"/>
            <a:ext cx="4519500" cy="38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900"/>
              <a:t>Регистрация:</a:t>
            </a:r>
            <a:br>
              <a:rPr lang="ru" sz="900"/>
            </a:br>
            <a:r>
              <a:rPr lang="ru" sz="900"/>
              <a:t>Владельцы автомобилей регистрируют свои машины на платформе, предоставляя информацию о марке, модели, цене, расположении и доступности.</a:t>
            </a:r>
            <a:br>
              <a:rPr lang="ru" sz="900"/>
            </a:br>
            <a:r>
              <a:rPr lang="ru" sz="900"/>
              <a:t>Арендаторы также регистрируются, предоставляя необходимую информацию, включая водительское удостоверение, страховку и платежные данные.</a:t>
            </a:r>
            <a:br>
              <a:rPr lang="ru" sz="900"/>
            </a:br>
            <a:r>
              <a:rPr b="1" lang="ru" sz="900"/>
              <a:t>Поиск и бронирование:</a:t>
            </a:r>
            <a:br>
              <a:rPr lang="ru" sz="900"/>
            </a:br>
            <a:r>
              <a:rPr lang="ru" sz="900"/>
              <a:t>Арендаторы могут использовать поиск на сайте, чтобы найти доступные автомобили в своем районе.</a:t>
            </a:r>
            <a:br>
              <a:rPr lang="ru" sz="900"/>
            </a:br>
            <a:r>
              <a:rPr lang="ru" sz="900"/>
              <a:t>Они могут просматривать фотографии автомобилей, читать отзывы других арендаторов и выбирать подходящий автомобиль.</a:t>
            </a:r>
            <a:br>
              <a:rPr lang="ru" sz="900"/>
            </a:br>
            <a:r>
              <a:rPr lang="ru" sz="900"/>
              <a:t>После выбора, они могут забронировать автомобиль на определенное время и дату.</a:t>
            </a:r>
            <a:br>
              <a:rPr lang="ru" sz="900"/>
            </a:br>
            <a:r>
              <a:rPr b="1" lang="ru" sz="900"/>
              <a:t>Оплата и страховка:</a:t>
            </a:r>
            <a:br>
              <a:rPr lang="ru" sz="900"/>
            </a:br>
            <a:r>
              <a:rPr lang="ru" sz="900"/>
              <a:t>Арендаторы оплачивают аренду через сайт.</a:t>
            </a:r>
            <a:br>
              <a:rPr lang="ru" sz="900"/>
            </a:br>
            <a:r>
              <a:rPr lang="ru" sz="900"/>
              <a:t>Платформа также предоставляет опции для дополнительной страховки.</a:t>
            </a:r>
            <a:br>
              <a:rPr lang="ru" sz="900"/>
            </a:br>
            <a:r>
              <a:rPr b="1" lang="ru" sz="900"/>
              <a:t>Получение и возврат автомобиля:</a:t>
            </a:r>
            <a:br>
              <a:rPr lang="ru" sz="900"/>
            </a:br>
            <a:r>
              <a:rPr lang="ru" sz="900"/>
              <a:t>Владельцы предоставляют автомобиль арендаторам в удобном месте и время.</a:t>
            </a:r>
            <a:br>
              <a:rPr lang="ru" sz="900"/>
            </a:br>
            <a:r>
              <a:rPr lang="ru" sz="900"/>
              <a:t>Арендаторы используют приложение для отметки начала и окончания аренды, а также для фиксации состояния автомобиля.</a:t>
            </a:r>
            <a:br>
              <a:rPr lang="ru" sz="900"/>
            </a:br>
            <a:r>
              <a:rPr b="1" lang="ru" sz="900"/>
              <a:t>Обратная связь и оценка:</a:t>
            </a:r>
            <a:br>
              <a:rPr lang="ru" sz="900"/>
            </a:br>
            <a:r>
              <a:rPr lang="ru" sz="900"/>
              <a:t>После окончания аренды, как владельцы, так и арендаторы могут оставлять отзывы и оценки, что помогает другим пользователям принимать решения.</a:t>
            </a:r>
            <a:endParaRPr sz="900"/>
          </a:p>
        </p:txBody>
      </p:sp>
      <p:sp>
        <p:nvSpPr>
          <p:cNvPr id="239" name="Google Shape;239;p33"/>
          <p:cNvSpPr/>
          <p:nvPr/>
        </p:nvSpPr>
        <p:spPr>
          <a:xfrm>
            <a:off x="158650" y="1068075"/>
            <a:ext cx="4439700" cy="3693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5035150" y="1747000"/>
            <a:ext cx="3588900" cy="2335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4704388" y="2811075"/>
            <a:ext cx="264600" cy="2070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/>
              <a:t>Выбрана идея, собрана команда, проанализирован рынок и конкуренты, началась разработка сайта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8" name="Google Shape;24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{8B69F21D-6834-485D-8ABE-48508902F9D0}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Роберт Галяутдинов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Султанов Айдар </a:t>
                      </a:r>
                      <a:b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Матвеев 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Ощепков Кирилл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0" name="Google Shape;26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1" name="Google Shape;271;p36"/>
          <p:cNvSpPr txBox="1"/>
          <p:nvPr>
            <p:ph idx="1" type="body"/>
          </p:nvPr>
        </p:nvSpPr>
        <p:spPr>
          <a:xfrm>
            <a:off x="1144725" y="1377775"/>
            <a:ext cx="57213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br>
              <a:rPr lang="ru" sz="1600">
                <a:solidFill>
                  <a:srgbClr val="132C40"/>
                </a:solidFill>
              </a:rPr>
            </a:br>
            <a:r>
              <a:rPr lang="ru" sz="1300">
                <a:solidFill>
                  <a:srgbClr val="132C40"/>
                </a:solidFill>
              </a:rPr>
              <a:t>Конечная цель - создать и запустить функциональный и привлекательный сайт аренды автомобилей. Вот основные укрупненные задачи, которые необходимо выполнить для достижения этой цели: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0" name="Google Shape;280;p36"/>
          <p:cNvGraphicFramePr/>
          <p:nvPr/>
        </p:nvGraphicFramePr>
        <p:xfrm>
          <a:off x="630335" y="3038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{8B69F21D-6834-485D-8ABE-48508902F9D0}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43675">
                <a:tc>
                  <a:txBody>
                    <a:bodyPr/>
                    <a:lstStyle/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Исследование конкурентов и ЦА</a:t>
                      </a:r>
                      <a:endParaRPr sz="800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Определение функциональных требований</a:t>
                      </a:r>
                      <a:endParaRPr sz="800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Ощепков Кирилл </a:t>
                      </a:r>
                      <a:b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Галяутдинов Роберт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Разработка дизайна и макета сайта</a:t>
                      </a:r>
                      <a:endParaRPr sz="800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Разработка базовой структуры сайта</a:t>
                      </a:r>
                      <a:endParaRPr sz="800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Реализация функциональности</a:t>
                      </a:r>
                      <a:endParaRPr sz="8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Султанов Айдар</a:t>
                      </a:r>
                      <a:b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Матвеев Данил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Тестирование и отладка</a:t>
                      </a:r>
                      <a:endParaRPr sz="800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AutoNum type="arabicPeriod"/>
                      </a:pPr>
                      <a:r>
                        <a:rPr lang="ru" sz="800"/>
                        <a:t>Запуск и мониторинг</a:t>
                      </a:r>
                      <a:endParaRPr sz="8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Галяутдинов Роберт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1" name="Google Shape;281;p36"/>
          <p:cNvSpPr txBox="1"/>
          <p:nvPr/>
        </p:nvSpPr>
        <p:spPr>
          <a:xfrm>
            <a:off x="630325" y="265337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7" name="Google Shape;287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8" name="Google Shape;288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