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media/image22.jpg" ContentType="image/jpeg"/>
  <Override PartName="/ppt/notesSlides/notesSlide3.xml" ContentType="application/vnd.openxmlformats-officedocument.presentationml.notesSlide+xml"/>
  <Override PartName="/ppt/media/image31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2" r:id="rId2"/>
    <p:sldId id="273" r:id="rId3"/>
    <p:sldId id="261" r:id="rId4"/>
    <p:sldId id="270" r:id="rId5"/>
    <p:sldId id="258" r:id="rId6"/>
    <p:sldId id="274" r:id="rId7"/>
    <p:sldId id="277" r:id="rId8"/>
    <p:sldId id="276" r:id="rId9"/>
    <p:sldId id="275" r:id="rId10"/>
    <p:sldId id="264" r:id="rId11"/>
    <p:sldId id="265" r:id="rId12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3248"/>
    <a:srgbClr val="E3E7EA"/>
    <a:srgbClr val="990B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82"/>
  </p:normalViewPr>
  <p:slideViewPr>
    <p:cSldViewPr>
      <p:cViewPr varScale="1">
        <p:scale>
          <a:sx n="72" d="100"/>
          <a:sy n="72" d="100"/>
        </p:scale>
        <p:origin x="360" y="2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kern="1200" spc="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dirty="0">
                <a:solidFill>
                  <a:srgbClr val="073248"/>
                </a:solidFill>
              </a:rPr>
              <a:t>Интерес к </a:t>
            </a:r>
            <a:r>
              <a:rPr lang="en" dirty="0">
                <a:solidFill>
                  <a:srgbClr val="073248"/>
                </a:solidFill>
              </a:rPr>
              <a:t>LegalTech</a:t>
            </a:r>
            <a:endParaRPr lang="en" dirty="0"/>
          </a:p>
        </c:rich>
      </c:tx>
      <c:layout>
        <c:manualLayout>
          <c:xMode val="edge"/>
          <c:yMode val="edge"/>
          <c:x val="0.26622537634950283"/>
          <c:y val="0.230014960028108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400" b="1" i="0" u="none" strike="noStrike" kern="1200" spc="0" baseline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Интерес бизнеса к LegalTech 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2019</c:v>
                </c:pt>
              </c:numCache>
            </c:numRef>
          </c:cat>
          <c:val>
            <c:numRef>
              <c:f>Лист1!$B$2:$B$5</c:f>
              <c:numCache>
                <c:formatCode>0%</c:formatCode>
                <c:ptCount val="4"/>
                <c:pt idx="0">
                  <c:v>0.26</c:v>
                </c:pt>
                <c:pt idx="1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4-6B49-AC0A-958F41E8B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1289808"/>
        <c:axId val="561307248"/>
      </c:barChart>
      <c:catAx>
        <c:axId val="561289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1307248"/>
        <c:crosses val="autoZero"/>
        <c:auto val="1"/>
        <c:lblAlgn val="ctr"/>
        <c:lblOffset val="100"/>
        <c:noMultiLvlLbl val="0"/>
      </c:catAx>
      <c:valAx>
        <c:axId val="561307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128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DEDFC-D8BA-4443-A9C6-97C4D6A02779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0EABD-AFCB-EA4D-BD5E-38E9DDEE5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474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35257d7ac_0_36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70;g2535257d7ac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35257d7ac_0_36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70;g2535257d7ac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3870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rgbClr val="00528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rgbClr val="00528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00528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rgbClr val="00528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00528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00528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44486" y="1005205"/>
            <a:ext cx="5717540" cy="0"/>
          </a:xfrm>
          <a:custGeom>
            <a:avLst/>
            <a:gdLst/>
            <a:ahLst/>
            <a:cxnLst/>
            <a:rect l="l" t="t" r="r" b="b"/>
            <a:pathLst>
              <a:path w="5717540">
                <a:moveTo>
                  <a:pt x="0" y="0"/>
                </a:moveTo>
                <a:lnTo>
                  <a:pt x="5717154" y="0"/>
                </a:lnTo>
              </a:path>
            </a:pathLst>
          </a:custGeom>
          <a:ln w="20941">
            <a:solidFill>
              <a:srgbClr val="5A5F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1713" y="160969"/>
            <a:ext cx="6537959" cy="6959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rgbClr val="00528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93405" y="2242998"/>
            <a:ext cx="11276330" cy="29095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rgbClr val="00528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clck.ru/34wMdg" TargetMode="External"/><Relationship Id="rId4" Type="http://schemas.openxmlformats.org/officeDocument/2006/relationships/hyperlink" Target="https://clck.ru/34wMfU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20.jpe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7.png"/><Relationship Id="rId5" Type="http://schemas.openxmlformats.org/officeDocument/2006/relationships/image" Target="../media/image22.jp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olvo.biz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-176975" y="-60225"/>
            <a:ext cx="20281200" cy="1130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7" name="Google Shape;47;p7"/>
          <p:cNvSpPr txBox="1"/>
          <p:nvPr/>
        </p:nvSpPr>
        <p:spPr>
          <a:xfrm>
            <a:off x="437025" y="3822331"/>
            <a:ext cx="10975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6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>
                <a:solidFill>
                  <a:srgbClr val="083248"/>
                </a:solidFill>
              </a:rPr>
              <a:t>Сервис по поиску квалифицированных </a:t>
            </a:r>
            <a:r>
              <a:rPr lang="ru-RU" sz="3700">
                <a:solidFill>
                  <a:srgbClr val="8C0E0F"/>
                </a:solidFill>
              </a:rPr>
              <a:t>юристов</a:t>
            </a:r>
            <a:endParaRPr sz="3700">
              <a:solidFill>
                <a:srgbClr val="8C0E0F"/>
              </a:solidFill>
            </a:endParaRPr>
          </a:p>
        </p:txBody>
      </p:sp>
      <p:pic>
        <p:nvPicPr>
          <p:cNvPr id="48" name="Google Shape;4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950" y="1004625"/>
            <a:ext cx="5699374" cy="264375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7"/>
          <p:cNvSpPr txBox="1"/>
          <p:nvPr/>
        </p:nvSpPr>
        <p:spPr>
          <a:xfrm>
            <a:off x="0" y="10452150"/>
            <a:ext cx="11028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6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dirty="0">
                <a:solidFill>
                  <a:srgbClr val="083248"/>
                </a:solidFill>
              </a:rPr>
              <a:t>2023</a:t>
            </a:r>
            <a:endParaRPr sz="2700" dirty="0">
              <a:solidFill>
                <a:srgbClr val="8C0E0F"/>
              </a:solidFill>
            </a:endParaRPr>
          </a:p>
        </p:txBody>
      </p:sp>
      <p:pic>
        <p:nvPicPr>
          <p:cNvPr id="3" name="Google Shape;83;p9">
            <a:extLst>
              <a:ext uri="{FF2B5EF4-FFF2-40B4-BE49-F238E27FC236}">
                <a16:creationId xmlns:a16="http://schemas.microsoft.com/office/drawing/2014/main" id="{C8CD361F-5050-E90B-3B08-3142B024DF0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49725" y="10452150"/>
            <a:ext cx="1592924" cy="73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B55326-7E24-F006-CA5E-C8AA382ACF3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38186" y="4576531"/>
            <a:ext cx="8498250" cy="57591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E1EE26-CDE2-BC23-2A9B-509D7DD2C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50" y="320675"/>
            <a:ext cx="6537959" cy="630942"/>
          </a:xfrm>
        </p:spPr>
        <p:txBody>
          <a:bodyPr/>
          <a:lstStyle/>
          <a:p>
            <a:r>
              <a:rPr lang="ru-RU" dirty="0">
                <a:solidFill>
                  <a:srgbClr val="073248"/>
                </a:solidFill>
              </a:rPr>
              <a:t>Проблема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F5F1B2-7B8B-6CEF-0CEB-95E57CF9A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650" y="2301875"/>
            <a:ext cx="13314085" cy="6370975"/>
          </a:xfrm>
        </p:spPr>
        <p:txBody>
          <a:bodyPr/>
          <a:lstStyle/>
          <a:p>
            <a:endParaRPr lang="ru-RU" dirty="0">
              <a:solidFill>
                <a:srgbClr val="073248"/>
              </a:solidFill>
            </a:endParaRPr>
          </a:p>
          <a:p>
            <a:r>
              <a:rPr lang="en-US" sz="3600" dirty="0">
                <a:solidFill>
                  <a:srgbClr val="073248"/>
                </a:solidFill>
              </a:rPr>
              <a:t> </a:t>
            </a:r>
            <a:r>
              <a:rPr lang="ru-RU" sz="3600" dirty="0">
                <a:solidFill>
                  <a:srgbClr val="073248"/>
                </a:solidFill>
              </a:rPr>
              <a:t>Проблема клиентов:</a:t>
            </a:r>
          </a:p>
          <a:p>
            <a:r>
              <a:rPr lang="ru-RU" dirty="0">
                <a:solidFill>
                  <a:srgbClr val="073248"/>
                </a:solidFill>
              </a:rPr>
              <a:t>- непонятно, где искать квалифицированного юриста для решения более сложных задач </a:t>
            </a:r>
          </a:p>
          <a:p>
            <a:r>
              <a:rPr lang="ru-RU" dirty="0">
                <a:solidFill>
                  <a:srgbClr val="073248"/>
                </a:solidFill>
              </a:rPr>
              <a:t>- страх быть обманутым и потерять деньги</a:t>
            </a:r>
          </a:p>
          <a:p>
            <a:endParaRPr lang="ru-RU" dirty="0">
              <a:solidFill>
                <a:srgbClr val="073248"/>
              </a:solidFill>
            </a:endParaRPr>
          </a:p>
          <a:p>
            <a:endParaRPr lang="ru-RU" dirty="0">
              <a:solidFill>
                <a:srgbClr val="073248"/>
              </a:solidFill>
            </a:endParaRPr>
          </a:p>
          <a:p>
            <a:endParaRPr lang="ru-RU" dirty="0">
              <a:solidFill>
                <a:srgbClr val="073248"/>
              </a:solidFill>
            </a:endParaRPr>
          </a:p>
          <a:p>
            <a:r>
              <a:rPr lang="en-US" sz="3600" dirty="0">
                <a:solidFill>
                  <a:srgbClr val="073248"/>
                </a:solidFill>
              </a:rPr>
              <a:t> </a:t>
            </a:r>
            <a:r>
              <a:rPr lang="ru-RU" sz="3600" dirty="0">
                <a:solidFill>
                  <a:srgbClr val="073248"/>
                </a:solidFill>
              </a:rPr>
              <a:t>Проблема юристов:</a:t>
            </a:r>
          </a:p>
          <a:p>
            <a:r>
              <a:rPr lang="ru-RU" dirty="0">
                <a:solidFill>
                  <a:srgbClr val="073248"/>
                </a:solidFill>
              </a:rPr>
              <a:t>- поиск новых клиентов и развитие личного бренда</a:t>
            </a:r>
          </a:p>
          <a:p>
            <a:r>
              <a:rPr lang="ru-RU" dirty="0">
                <a:solidFill>
                  <a:srgbClr val="073248"/>
                </a:solidFill>
              </a:rPr>
              <a:t>- необходимость дополнительного заработка</a:t>
            </a:r>
          </a:p>
          <a:p>
            <a:r>
              <a:rPr lang="ru-RU" dirty="0">
                <a:solidFill>
                  <a:srgbClr val="073248"/>
                </a:solidFill>
              </a:rPr>
              <a:t>- потребность в дистанционной работе</a:t>
            </a:r>
          </a:p>
        </p:txBody>
      </p:sp>
      <p:pic>
        <p:nvPicPr>
          <p:cNvPr id="4" name="Google Shape;83;p9">
            <a:extLst>
              <a:ext uri="{FF2B5EF4-FFF2-40B4-BE49-F238E27FC236}">
                <a16:creationId xmlns:a16="http://schemas.microsoft.com/office/drawing/2014/main" id="{A87C5B10-851C-A98C-77B0-51E09D07BD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349725" y="10452150"/>
            <a:ext cx="1592924" cy="7389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5888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7050" y="284706"/>
            <a:ext cx="6537959" cy="688624"/>
          </a:xfrm>
          <a:prstGeom prst="rect">
            <a:avLst/>
          </a:prstGeom>
        </p:spPr>
        <p:txBody>
          <a:bodyPr vert="horz" wrap="square" lIns="0" tIns="57124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120"/>
              </a:spcBef>
            </a:pPr>
            <a:r>
              <a:rPr lang="ru-RU" dirty="0">
                <a:solidFill>
                  <a:srgbClr val="073248"/>
                </a:solidFill>
              </a:rPr>
              <a:t>Целевая аудитория</a:t>
            </a:r>
            <a:endParaRPr dirty="0">
              <a:solidFill>
                <a:srgbClr val="073248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13422" y="4655626"/>
            <a:ext cx="18498185" cy="2058035"/>
            <a:chOff x="602088" y="5172290"/>
            <a:chExt cx="18498185" cy="2058035"/>
          </a:xfrm>
        </p:grpSpPr>
        <p:sp>
          <p:nvSpPr>
            <p:cNvPr id="4" name="object 4"/>
            <p:cNvSpPr/>
            <p:nvPr/>
          </p:nvSpPr>
          <p:spPr>
            <a:xfrm>
              <a:off x="602088" y="5172290"/>
              <a:ext cx="18498185" cy="2058035"/>
            </a:xfrm>
            <a:custGeom>
              <a:avLst/>
              <a:gdLst/>
              <a:ahLst/>
              <a:cxnLst/>
              <a:rect l="l" t="t" r="r" b="b"/>
              <a:pathLst>
                <a:path w="18498185" h="2058034">
                  <a:moveTo>
                    <a:pt x="1040312" y="0"/>
                  </a:moveTo>
                  <a:lnTo>
                    <a:pt x="17457845" y="0"/>
                  </a:lnTo>
                  <a:lnTo>
                    <a:pt x="17531585" y="29"/>
                  </a:lnTo>
                  <a:lnTo>
                    <a:pt x="17600454" y="234"/>
                  </a:lnTo>
                  <a:lnTo>
                    <a:pt x="17664663" y="791"/>
                  </a:lnTo>
                  <a:lnTo>
                    <a:pt x="17724424" y="1876"/>
                  </a:lnTo>
                  <a:lnTo>
                    <a:pt x="17779950" y="3664"/>
                  </a:lnTo>
                  <a:lnTo>
                    <a:pt x="17831451" y="6332"/>
                  </a:lnTo>
                  <a:lnTo>
                    <a:pt x="17879140" y="10055"/>
                  </a:lnTo>
                  <a:lnTo>
                    <a:pt x="17923229" y="15010"/>
                  </a:lnTo>
                  <a:lnTo>
                    <a:pt x="17963929" y="21372"/>
                  </a:lnTo>
                  <a:lnTo>
                    <a:pt x="18001453" y="29317"/>
                  </a:lnTo>
                  <a:lnTo>
                    <a:pt x="18067816" y="50660"/>
                  </a:lnTo>
                  <a:lnTo>
                    <a:pt x="18114983" y="70002"/>
                  </a:lnTo>
                  <a:lnTo>
                    <a:pt x="18160125" y="92883"/>
                  </a:lnTo>
                  <a:lnTo>
                    <a:pt x="18203074" y="119135"/>
                  </a:lnTo>
                  <a:lnTo>
                    <a:pt x="18243660" y="148590"/>
                  </a:lnTo>
                  <a:lnTo>
                    <a:pt x="18281716" y="181080"/>
                  </a:lnTo>
                  <a:lnTo>
                    <a:pt x="18317073" y="216437"/>
                  </a:lnTo>
                  <a:lnTo>
                    <a:pt x="18349563" y="254492"/>
                  </a:lnTo>
                  <a:lnTo>
                    <a:pt x="18379018" y="295078"/>
                  </a:lnTo>
                  <a:lnTo>
                    <a:pt x="18405270" y="338025"/>
                  </a:lnTo>
                  <a:lnTo>
                    <a:pt x="18428150" y="383166"/>
                  </a:lnTo>
                  <a:lnTo>
                    <a:pt x="18447490" y="430333"/>
                  </a:lnTo>
                  <a:lnTo>
                    <a:pt x="18468570" y="495427"/>
                  </a:lnTo>
                  <a:lnTo>
                    <a:pt x="18482803" y="573108"/>
                  </a:lnTo>
                  <a:lnTo>
                    <a:pt x="18487772" y="616966"/>
                  </a:lnTo>
                  <a:lnTo>
                    <a:pt x="18491533" y="664328"/>
                  </a:lnTo>
                  <a:lnTo>
                    <a:pt x="18494255" y="715314"/>
                  </a:lnTo>
                  <a:lnTo>
                    <a:pt x="18496105" y="770042"/>
                  </a:lnTo>
                  <a:lnTo>
                    <a:pt x="18497251" y="828632"/>
                  </a:lnTo>
                  <a:lnTo>
                    <a:pt x="18497861" y="891202"/>
                  </a:lnTo>
                  <a:lnTo>
                    <a:pt x="18498105" y="957873"/>
                  </a:lnTo>
                  <a:lnTo>
                    <a:pt x="18498148" y="1028764"/>
                  </a:lnTo>
                  <a:lnTo>
                    <a:pt x="18498105" y="1099654"/>
                  </a:lnTo>
                  <a:lnTo>
                    <a:pt x="18497861" y="1166326"/>
                  </a:lnTo>
                  <a:lnTo>
                    <a:pt x="18497251" y="1228896"/>
                  </a:lnTo>
                  <a:lnTo>
                    <a:pt x="18496105" y="1287486"/>
                  </a:lnTo>
                  <a:lnTo>
                    <a:pt x="18494255" y="1342214"/>
                  </a:lnTo>
                  <a:lnTo>
                    <a:pt x="18491533" y="1393200"/>
                  </a:lnTo>
                  <a:lnTo>
                    <a:pt x="18487772" y="1440562"/>
                  </a:lnTo>
                  <a:lnTo>
                    <a:pt x="18482803" y="1484420"/>
                  </a:lnTo>
                  <a:lnTo>
                    <a:pt x="18476459" y="1524893"/>
                  </a:lnTo>
                  <a:lnTo>
                    <a:pt x="18458970" y="1596161"/>
                  </a:lnTo>
                  <a:lnTo>
                    <a:pt x="18428150" y="1674362"/>
                  </a:lnTo>
                  <a:lnTo>
                    <a:pt x="18405270" y="1719503"/>
                  </a:lnTo>
                  <a:lnTo>
                    <a:pt x="18379018" y="1762450"/>
                  </a:lnTo>
                  <a:lnTo>
                    <a:pt x="18349563" y="1803036"/>
                  </a:lnTo>
                  <a:lnTo>
                    <a:pt x="18317073" y="1841091"/>
                  </a:lnTo>
                  <a:lnTo>
                    <a:pt x="18281716" y="1876448"/>
                  </a:lnTo>
                  <a:lnTo>
                    <a:pt x="18243660" y="1908938"/>
                  </a:lnTo>
                  <a:lnTo>
                    <a:pt x="18203074" y="1938393"/>
                  </a:lnTo>
                  <a:lnTo>
                    <a:pt x="18160125" y="1964645"/>
                  </a:lnTo>
                  <a:lnTo>
                    <a:pt x="18114983" y="1987526"/>
                  </a:lnTo>
                  <a:lnTo>
                    <a:pt x="18067816" y="2006867"/>
                  </a:lnTo>
                  <a:lnTo>
                    <a:pt x="18001453" y="2028211"/>
                  </a:lnTo>
                  <a:lnTo>
                    <a:pt x="17963929" y="2036156"/>
                  </a:lnTo>
                  <a:lnTo>
                    <a:pt x="17923229" y="2042518"/>
                  </a:lnTo>
                  <a:lnTo>
                    <a:pt x="17879140" y="2047472"/>
                  </a:lnTo>
                  <a:lnTo>
                    <a:pt x="17831451" y="2051196"/>
                  </a:lnTo>
                  <a:lnTo>
                    <a:pt x="17779950" y="2053864"/>
                  </a:lnTo>
                  <a:lnTo>
                    <a:pt x="17724424" y="2055652"/>
                  </a:lnTo>
                  <a:lnTo>
                    <a:pt x="17664663" y="2056737"/>
                  </a:lnTo>
                  <a:lnTo>
                    <a:pt x="17600454" y="2057294"/>
                  </a:lnTo>
                  <a:lnTo>
                    <a:pt x="17531585" y="2057499"/>
                  </a:lnTo>
                  <a:lnTo>
                    <a:pt x="17457845" y="2057528"/>
                  </a:lnTo>
                  <a:lnTo>
                    <a:pt x="1040312" y="2057528"/>
                  </a:lnTo>
                  <a:lnTo>
                    <a:pt x="966571" y="2057499"/>
                  </a:lnTo>
                  <a:lnTo>
                    <a:pt x="897701" y="2057294"/>
                  </a:lnTo>
                  <a:lnTo>
                    <a:pt x="833491" y="2056737"/>
                  </a:lnTo>
                  <a:lnTo>
                    <a:pt x="773728" y="2055652"/>
                  </a:lnTo>
                  <a:lnTo>
                    <a:pt x="718202" y="2053864"/>
                  </a:lnTo>
                  <a:lnTo>
                    <a:pt x="666700" y="2051196"/>
                  </a:lnTo>
                  <a:lnTo>
                    <a:pt x="619010" y="2047472"/>
                  </a:lnTo>
                  <a:lnTo>
                    <a:pt x="574920" y="2042518"/>
                  </a:lnTo>
                  <a:lnTo>
                    <a:pt x="534220" y="2036156"/>
                  </a:lnTo>
                  <a:lnTo>
                    <a:pt x="496696" y="2028211"/>
                  </a:lnTo>
                  <a:lnTo>
                    <a:pt x="430333" y="2006867"/>
                  </a:lnTo>
                  <a:lnTo>
                    <a:pt x="383166" y="1987526"/>
                  </a:lnTo>
                  <a:lnTo>
                    <a:pt x="338025" y="1964645"/>
                  </a:lnTo>
                  <a:lnTo>
                    <a:pt x="295078" y="1938393"/>
                  </a:lnTo>
                  <a:lnTo>
                    <a:pt x="254492" y="1908938"/>
                  </a:lnTo>
                  <a:lnTo>
                    <a:pt x="216437" y="1876448"/>
                  </a:lnTo>
                  <a:lnTo>
                    <a:pt x="181080" y="1841091"/>
                  </a:lnTo>
                  <a:lnTo>
                    <a:pt x="148590" y="1803036"/>
                  </a:lnTo>
                  <a:lnTo>
                    <a:pt x="119135" y="1762450"/>
                  </a:lnTo>
                  <a:lnTo>
                    <a:pt x="92883" y="1719503"/>
                  </a:lnTo>
                  <a:lnTo>
                    <a:pt x="70002" y="1674362"/>
                  </a:lnTo>
                  <a:lnTo>
                    <a:pt x="50660" y="1627195"/>
                  </a:lnTo>
                  <a:lnTo>
                    <a:pt x="29579" y="1562101"/>
                  </a:lnTo>
                  <a:lnTo>
                    <a:pt x="15346" y="1484420"/>
                  </a:lnTo>
                  <a:lnTo>
                    <a:pt x="10376" y="1440562"/>
                  </a:lnTo>
                  <a:lnTo>
                    <a:pt x="6615" y="1393200"/>
                  </a:lnTo>
                  <a:lnTo>
                    <a:pt x="3893" y="1342214"/>
                  </a:lnTo>
                  <a:lnTo>
                    <a:pt x="2044" y="1287486"/>
                  </a:lnTo>
                  <a:lnTo>
                    <a:pt x="897" y="1228896"/>
                  </a:lnTo>
                  <a:lnTo>
                    <a:pt x="286" y="1166326"/>
                  </a:lnTo>
                  <a:lnTo>
                    <a:pt x="43" y="1099654"/>
                  </a:lnTo>
                  <a:lnTo>
                    <a:pt x="0" y="1028764"/>
                  </a:lnTo>
                  <a:lnTo>
                    <a:pt x="43" y="957873"/>
                  </a:lnTo>
                  <a:lnTo>
                    <a:pt x="286" y="891202"/>
                  </a:lnTo>
                  <a:lnTo>
                    <a:pt x="897" y="828632"/>
                  </a:lnTo>
                  <a:lnTo>
                    <a:pt x="2044" y="770042"/>
                  </a:lnTo>
                  <a:lnTo>
                    <a:pt x="3893" y="715314"/>
                  </a:lnTo>
                  <a:lnTo>
                    <a:pt x="6615" y="664328"/>
                  </a:lnTo>
                  <a:lnTo>
                    <a:pt x="10376" y="616966"/>
                  </a:lnTo>
                  <a:lnTo>
                    <a:pt x="15346" y="573108"/>
                  </a:lnTo>
                  <a:lnTo>
                    <a:pt x="21690" y="532635"/>
                  </a:lnTo>
                  <a:lnTo>
                    <a:pt x="39180" y="461366"/>
                  </a:lnTo>
                  <a:lnTo>
                    <a:pt x="70002" y="383166"/>
                  </a:lnTo>
                  <a:lnTo>
                    <a:pt x="92883" y="338025"/>
                  </a:lnTo>
                  <a:lnTo>
                    <a:pt x="119135" y="295078"/>
                  </a:lnTo>
                  <a:lnTo>
                    <a:pt x="148590" y="254492"/>
                  </a:lnTo>
                  <a:lnTo>
                    <a:pt x="181080" y="216437"/>
                  </a:lnTo>
                  <a:lnTo>
                    <a:pt x="216437" y="181080"/>
                  </a:lnTo>
                  <a:lnTo>
                    <a:pt x="254492" y="148590"/>
                  </a:lnTo>
                  <a:lnTo>
                    <a:pt x="295078" y="119135"/>
                  </a:lnTo>
                  <a:lnTo>
                    <a:pt x="338025" y="92883"/>
                  </a:lnTo>
                  <a:lnTo>
                    <a:pt x="383166" y="70002"/>
                  </a:lnTo>
                  <a:lnTo>
                    <a:pt x="430333" y="50660"/>
                  </a:lnTo>
                  <a:lnTo>
                    <a:pt x="496696" y="29317"/>
                  </a:lnTo>
                  <a:lnTo>
                    <a:pt x="534220" y="21372"/>
                  </a:lnTo>
                  <a:lnTo>
                    <a:pt x="574920" y="15010"/>
                  </a:lnTo>
                  <a:lnTo>
                    <a:pt x="619010" y="10055"/>
                  </a:lnTo>
                  <a:lnTo>
                    <a:pt x="666700" y="6332"/>
                  </a:lnTo>
                  <a:lnTo>
                    <a:pt x="718202" y="3664"/>
                  </a:lnTo>
                  <a:lnTo>
                    <a:pt x="773728" y="1876"/>
                  </a:lnTo>
                  <a:lnTo>
                    <a:pt x="833491" y="791"/>
                  </a:lnTo>
                  <a:lnTo>
                    <a:pt x="897701" y="234"/>
                  </a:lnTo>
                  <a:lnTo>
                    <a:pt x="966571" y="29"/>
                  </a:lnTo>
                  <a:lnTo>
                    <a:pt x="1040312" y="0"/>
                  </a:lnTo>
                  <a:close/>
                </a:path>
              </a:pathLst>
            </a:custGeom>
            <a:ln w="20941">
              <a:solidFill>
                <a:srgbClr val="5A5F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9738" y="5381797"/>
              <a:ext cx="819510" cy="81951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797859" y="7170226"/>
            <a:ext cx="18498185" cy="2058035"/>
            <a:chOff x="602088" y="2826812"/>
            <a:chExt cx="18498185" cy="2058035"/>
          </a:xfrm>
        </p:grpSpPr>
        <p:sp>
          <p:nvSpPr>
            <p:cNvPr id="8" name="object 8"/>
            <p:cNvSpPr/>
            <p:nvPr/>
          </p:nvSpPr>
          <p:spPr>
            <a:xfrm>
              <a:off x="602088" y="2826812"/>
              <a:ext cx="18498185" cy="2058035"/>
            </a:xfrm>
            <a:custGeom>
              <a:avLst/>
              <a:gdLst/>
              <a:ahLst/>
              <a:cxnLst/>
              <a:rect l="l" t="t" r="r" b="b"/>
              <a:pathLst>
                <a:path w="18498185" h="2058035">
                  <a:moveTo>
                    <a:pt x="1040312" y="0"/>
                  </a:moveTo>
                  <a:lnTo>
                    <a:pt x="17457845" y="0"/>
                  </a:lnTo>
                  <a:lnTo>
                    <a:pt x="17531585" y="29"/>
                  </a:lnTo>
                  <a:lnTo>
                    <a:pt x="17600454" y="234"/>
                  </a:lnTo>
                  <a:lnTo>
                    <a:pt x="17664663" y="791"/>
                  </a:lnTo>
                  <a:lnTo>
                    <a:pt x="17724424" y="1876"/>
                  </a:lnTo>
                  <a:lnTo>
                    <a:pt x="17779950" y="3664"/>
                  </a:lnTo>
                  <a:lnTo>
                    <a:pt x="17831451" y="6332"/>
                  </a:lnTo>
                  <a:lnTo>
                    <a:pt x="17879140" y="10055"/>
                  </a:lnTo>
                  <a:lnTo>
                    <a:pt x="17923229" y="15010"/>
                  </a:lnTo>
                  <a:lnTo>
                    <a:pt x="17963929" y="21372"/>
                  </a:lnTo>
                  <a:lnTo>
                    <a:pt x="18001453" y="29317"/>
                  </a:lnTo>
                  <a:lnTo>
                    <a:pt x="18067816" y="50660"/>
                  </a:lnTo>
                  <a:lnTo>
                    <a:pt x="18114983" y="70002"/>
                  </a:lnTo>
                  <a:lnTo>
                    <a:pt x="18160125" y="92883"/>
                  </a:lnTo>
                  <a:lnTo>
                    <a:pt x="18203074" y="119135"/>
                  </a:lnTo>
                  <a:lnTo>
                    <a:pt x="18243660" y="148590"/>
                  </a:lnTo>
                  <a:lnTo>
                    <a:pt x="18281716" y="181080"/>
                  </a:lnTo>
                  <a:lnTo>
                    <a:pt x="18317073" y="216437"/>
                  </a:lnTo>
                  <a:lnTo>
                    <a:pt x="18349563" y="254492"/>
                  </a:lnTo>
                  <a:lnTo>
                    <a:pt x="18379018" y="295078"/>
                  </a:lnTo>
                  <a:lnTo>
                    <a:pt x="18405270" y="338025"/>
                  </a:lnTo>
                  <a:lnTo>
                    <a:pt x="18428150" y="383166"/>
                  </a:lnTo>
                  <a:lnTo>
                    <a:pt x="18447490" y="430333"/>
                  </a:lnTo>
                  <a:lnTo>
                    <a:pt x="18468570" y="495427"/>
                  </a:lnTo>
                  <a:lnTo>
                    <a:pt x="18482803" y="573108"/>
                  </a:lnTo>
                  <a:lnTo>
                    <a:pt x="18487772" y="616966"/>
                  </a:lnTo>
                  <a:lnTo>
                    <a:pt x="18491533" y="664328"/>
                  </a:lnTo>
                  <a:lnTo>
                    <a:pt x="18494255" y="715314"/>
                  </a:lnTo>
                  <a:lnTo>
                    <a:pt x="18496105" y="770042"/>
                  </a:lnTo>
                  <a:lnTo>
                    <a:pt x="18497251" y="828632"/>
                  </a:lnTo>
                  <a:lnTo>
                    <a:pt x="18497861" y="891202"/>
                  </a:lnTo>
                  <a:lnTo>
                    <a:pt x="18498105" y="957873"/>
                  </a:lnTo>
                  <a:lnTo>
                    <a:pt x="18498148" y="1028764"/>
                  </a:lnTo>
                  <a:lnTo>
                    <a:pt x="18498105" y="1099654"/>
                  </a:lnTo>
                  <a:lnTo>
                    <a:pt x="18497861" y="1166326"/>
                  </a:lnTo>
                  <a:lnTo>
                    <a:pt x="18497251" y="1228896"/>
                  </a:lnTo>
                  <a:lnTo>
                    <a:pt x="18496105" y="1287486"/>
                  </a:lnTo>
                  <a:lnTo>
                    <a:pt x="18494255" y="1342214"/>
                  </a:lnTo>
                  <a:lnTo>
                    <a:pt x="18491533" y="1393200"/>
                  </a:lnTo>
                  <a:lnTo>
                    <a:pt x="18487772" y="1440562"/>
                  </a:lnTo>
                  <a:lnTo>
                    <a:pt x="18482803" y="1484420"/>
                  </a:lnTo>
                  <a:lnTo>
                    <a:pt x="18476459" y="1524893"/>
                  </a:lnTo>
                  <a:lnTo>
                    <a:pt x="18458970" y="1596161"/>
                  </a:lnTo>
                  <a:lnTo>
                    <a:pt x="18428150" y="1674362"/>
                  </a:lnTo>
                  <a:lnTo>
                    <a:pt x="18405270" y="1719503"/>
                  </a:lnTo>
                  <a:lnTo>
                    <a:pt x="18379018" y="1762450"/>
                  </a:lnTo>
                  <a:lnTo>
                    <a:pt x="18349563" y="1803036"/>
                  </a:lnTo>
                  <a:lnTo>
                    <a:pt x="18317073" y="1841091"/>
                  </a:lnTo>
                  <a:lnTo>
                    <a:pt x="18281716" y="1876448"/>
                  </a:lnTo>
                  <a:lnTo>
                    <a:pt x="18243660" y="1908938"/>
                  </a:lnTo>
                  <a:lnTo>
                    <a:pt x="18203074" y="1938393"/>
                  </a:lnTo>
                  <a:lnTo>
                    <a:pt x="18160125" y="1964645"/>
                  </a:lnTo>
                  <a:lnTo>
                    <a:pt x="18114983" y="1987526"/>
                  </a:lnTo>
                  <a:lnTo>
                    <a:pt x="18067816" y="2006867"/>
                  </a:lnTo>
                  <a:lnTo>
                    <a:pt x="18001453" y="2028211"/>
                  </a:lnTo>
                  <a:lnTo>
                    <a:pt x="17963929" y="2036156"/>
                  </a:lnTo>
                  <a:lnTo>
                    <a:pt x="17923229" y="2042518"/>
                  </a:lnTo>
                  <a:lnTo>
                    <a:pt x="17879140" y="2047472"/>
                  </a:lnTo>
                  <a:lnTo>
                    <a:pt x="17831451" y="2051196"/>
                  </a:lnTo>
                  <a:lnTo>
                    <a:pt x="17779950" y="2053864"/>
                  </a:lnTo>
                  <a:lnTo>
                    <a:pt x="17724424" y="2055652"/>
                  </a:lnTo>
                  <a:lnTo>
                    <a:pt x="17664663" y="2056737"/>
                  </a:lnTo>
                  <a:lnTo>
                    <a:pt x="17600454" y="2057294"/>
                  </a:lnTo>
                  <a:lnTo>
                    <a:pt x="17531585" y="2057499"/>
                  </a:lnTo>
                  <a:lnTo>
                    <a:pt x="17457845" y="2057528"/>
                  </a:lnTo>
                  <a:lnTo>
                    <a:pt x="1040312" y="2057528"/>
                  </a:lnTo>
                  <a:lnTo>
                    <a:pt x="966571" y="2057499"/>
                  </a:lnTo>
                  <a:lnTo>
                    <a:pt x="897701" y="2057294"/>
                  </a:lnTo>
                  <a:lnTo>
                    <a:pt x="833491" y="2056737"/>
                  </a:lnTo>
                  <a:lnTo>
                    <a:pt x="773728" y="2055652"/>
                  </a:lnTo>
                  <a:lnTo>
                    <a:pt x="718202" y="2053864"/>
                  </a:lnTo>
                  <a:lnTo>
                    <a:pt x="666700" y="2051196"/>
                  </a:lnTo>
                  <a:lnTo>
                    <a:pt x="619010" y="2047472"/>
                  </a:lnTo>
                  <a:lnTo>
                    <a:pt x="574920" y="2042518"/>
                  </a:lnTo>
                  <a:lnTo>
                    <a:pt x="534220" y="2036156"/>
                  </a:lnTo>
                  <a:lnTo>
                    <a:pt x="496696" y="2028211"/>
                  </a:lnTo>
                  <a:lnTo>
                    <a:pt x="430333" y="2006867"/>
                  </a:lnTo>
                  <a:lnTo>
                    <a:pt x="383166" y="1987526"/>
                  </a:lnTo>
                  <a:lnTo>
                    <a:pt x="338025" y="1964645"/>
                  </a:lnTo>
                  <a:lnTo>
                    <a:pt x="295078" y="1938393"/>
                  </a:lnTo>
                  <a:lnTo>
                    <a:pt x="254492" y="1908938"/>
                  </a:lnTo>
                  <a:lnTo>
                    <a:pt x="216437" y="1876448"/>
                  </a:lnTo>
                  <a:lnTo>
                    <a:pt x="181080" y="1841091"/>
                  </a:lnTo>
                  <a:lnTo>
                    <a:pt x="148590" y="1803036"/>
                  </a:lnTo>
                  <a:lnTo>
                    <a:pt x="119135" y="1762450"/>
                  </a:lnTo>
                  <a:lnTo>
                    <a:pt x="92883" y="1719503"/>
                  </a:lnTo>
                  <a:lnTo>
                    <a:pt x="70002" y="1674362"/>
                  </a:lnTo>
                  <a:lnTo>
                    <a:pt x="50660" y="1627195"/>
                  </a:lnTo>
                  <a:lnTo>
                    <a:pt x="29579" y="1562101"/>
                  </a:lnTo>
                  <a:lnTo>
                    <a:pt x="15346" y="1484420"/>
                  </a:lnTo>
                  <a:lnTo>
                    <a:pt x="10376" y="1440562"/>
                  </a:lnTo>
                  <a:lnTo>
                    <a:pt x="6615" y="1393200"/>
                  </a:lnTo>
                  <a:lnTo>
                    <a:pt x="3893" y="1342214"/>
                  </a:lnTo>
                  <a:lnTo>
                    <a:pt x="2044" y="1287486"/>
                  </a:lnTo>
                  <a:lnTo>
                    <a:pt x="897" y="1228896"/>
                  </a:lnTo>
                  <a:lnTo>
                    <a:pt x="286" y="1166326"/>
                  </a:lnTo>
                  <a:lnTo>
                    <a:pt x="43" y="1099654"/>
                  </a:lnTo>
                  <a:lnTo>
                    <a:pt x="0" y="1028764"/>
                  </a:lnTo>
                  <a:lnTo>
                    <a:pt x="43" y="957873"/>
                  </a:lnTo>
                  <a:lnTo>
                    <a:pt x="286" y="891202"/>
                  </a:lnTo>
                  <a:lnTo>
                    <a:pt x="897" y="828632"/>
                  </a:lnTo>
                  <a:lnTo>
                    <a:pt x="2044" y="770042"/>
                  </a:lnTo>
                  <a:lnTo>
                    <a:pt x="3893" y="715314"/>
                  </a:lnTo>
                  <a:lnTo>
                    <a:pt x="6615" y="664328"/>
                  </a:lnTo>
                  <a:lnTo>
                    <a:pt x="10376" y="616966"/>
                  </a:lnTo>
                  <a:lnTo>
                    <a:pt x="15346" y="573108"/>
                  </a:lnTo>
                  <a:lnTo>
                    <a:pt x="21690" y="532635"/>
                  </a:lnTo>
                  <a:lnTo>
                    <a:pt x="39180" y="461366"/>
                  </a:lnTo>
                  <a:lnTo>
                    <a:pt x="70002" y="383166"/>
                  </a:lnTo>
                  <a:lnTo>
                    <a:pt x="92883" y="338025"/>
                  </a:lnTo>
                  <a:lnTo>
                    <a:pt x="119135" y="295078"/>
                  </a:lnTo>
                  <a:lnTo>
                    <a:pt x="148590" y="254492"/>
                  </a:lnTo>
                  <a:lnTo>
                    <a:pt x="181080" y="216437"/>
                  </a:lnTo>
                  <a:lnTo>
                    <a:pt x="216437" y="181080"/>
                  </a:lnTo>
                  <a:lnTo>
                    <a:pt x="254492" y="148590"/>
                  </a:lnTo>
                  <a:lnTo>
                    <a:pt x="295078" y="119135"/>
                  </a:lnTo>
                  <a:lnTo>
                    <a:pt x="338025" y="92883"/>
                  </a:lnTo>
                  <a:lnTo>
                    <a:pt x="383166" y="70002"/>
                  </a:lnTo>
                  <a:lnTo>
                    <a:pt x="430333" y="50660"/>
                  </a:lnTo>
                  <a:lnTo>
                    <a:pt x="496696" y="29317"/>
                  </a:lnTo>
                  <a:lnTo>
                    <a:pt x="534220" y="21372"/>
                  </a:lnTo>
                  <a:lnTo>
                    <a:pt x="574920" y="15010"/>
                  </a:lnTo>
                  <a:lnTo>
                    <a:pt x="619010" y="10055"/>
                  </a:lnTo>
                  <a:lnTo>
                    <a:pt x="666700" y="6332"/>
                  </a:lnTo>
                  <a:lnTo>
                    <a:pt x="718202" y="3664"/>
                  </a:lnTo>
                  <a:lnTo>
                    <a:pt x="773728" y="1876"/>
                  </a:lnTo>
                  <a:lnTo>
                    <a:pt x="833491" y="791"/>
                  </a:lnTo>
                  <a:lnTo>
                    <a:pt x="897701" y="234"/>
                  </a:lnTo>
                  <a:lnTo>
                    <a:pt x="966571" y="29"/>
                  </a:lnTo>
                  <a:lnTo>
                    <a:pt x="1040312" y="0"/>
                  </a:lnTo>
                  <a:close/>
                </a:path>
              </a:pathLst>
            </a:custGeom>
            <a:ln w="20941">
              <a:solidFill>
                <a:srgbClr val="5A5F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844" y="3102171"/>
              <a:ext cx="753658" cy="753658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23893" y="2320689"/>
            <a:ext cx="18498185" cy="2058035"/>
            <a:chOff x="602088" y="7517769"/>
            <a:chExt cx="18498185" cy="2058035"/>
          </a:xfrm>
        </p:grpSpPr>
        <p:sp>
          <p:nvSpPr>
            <p:cNvPr id="11" name="object 11"/>
            <p:cNvSpPr/>
            <p:nvPr/>
          </p:nvSpPr>
          <p:spPr>
            <a:xfrm>
              <a:off x="602088" y="7517769"/>
              <a:ext cx="18498185" cy="2058035"/>
            </a:xfrm>
            <a:custGeom>
              <a:avLst/>
              <a:gdLst/>
              <a:ahLst/>
              <a:cxnLst/>
              <a:rect l="l" t="t" r="r" b="b"/>
              <a:pathLst>
                <a:path w="18498185" h="2058034">
                  <a:moveTo>
                    <a:pt x="1040312" y="0"/>
                  </a:moveTo>
                  <a:lnTo>
                    <a:pt x="17457845" y="0"/>
                  </a:lnTo>
                  <a:lnTo>
                    <a:pt x="17531585" y="29"/>
                  </a:lnTo>
                  <a:lnTo>
                    <a:pt x="17600454" y="234"/>
                  </a:lnTo>
                  <a:lnTo>
                    <a:pt x="17664663" y="791"/>
                  </a:lnTo>
                  <a:lnTo>
                    <a:pt x="17724424" y="1876"/>
                  </a:lnTo>
                  <a:lnTo>
                    <a:pt x="17779950" y="3664"/>
                  </a:lnTo>
                  <a:lnTo>
                    <a:pt x="17831451" y="6332"/>
                  </a:lnTo>
                  <a:lnTo>
                    <a:pt x="17879140" y="10055"/>
                  </a:lnTo>
                  <a:lnTo>
                    <a:pt x="17923229" y="15010"/>
                  </a:lnTo>
                  <a:lnTo>
                    <a:pt x="17963929" y="21372"/>
                  </a:lnTo>
                  <a:lnTo>
                    <a:pt x="18001453" y="29317"/>
                  </a:lnTo>
                  <a:lnTo>
                    <a:pt x="18067816" y="50660"/>
                  </a:lnTo>
                  <a:lnTo>
                    <a:pt x="18114983" y="70002"/>
                  </a:lnTo>
                  <a:lnTo>
                    <a:pt x="18160125" y="92883"/>
                  </a:lnTo>
                  <a:lnTo>
                    <a:pt x="18203074" y="119135"/>
                  </a:lnTo>
                  <a:lnTo>
                    <a:pt x="18243660" y="148590"/>
                  </a:lnTo>
                  <a:lnTo>
                    <a:pt x="18281716" y="181080"/>
                  </a:lnTo>
                  <a:lnTo>
                    <a:pt x="18317073" y="216437"/>
                  </a:lnTo>
                  <a:lnTo>
                    <a:pt x="18349563" y="254492"/>
                  </a:lnTo>
                  <a:lnTo>
                    <a:pt x="18379018" y="295078"/>
                  </a:lnTo>
                  <a:lnTo>
                    <a:pt x="18405270" y="338025"/>
                  </a:lnTo>
                  <a:lnTo>
                    <a:pt x="18428150" y="383166"/>
                  </a:lnTo>
                  <a:lnTo>
                    <a:pt x="18447490" y="430333"/>
                  </a:lnTo>
                  <a:lnTo>
                    <a:pt x="18468570" y="495427"/>
                  </a:lnTo>
                  <a:lnTo>
                    <a:pt x="18482803" y="573108"/>
                  </a:lnTo>
                  <a:lnTo>
                    <a:pt x="18487772" y="616966"/>
                  </a:lnTo>
                  <a:lnTo>
                    <a:pt x="18491533" y="664328"/>
                  </a:lnTo>
                  <a:lnTo>
                    <a:pt x="18494255" y="715314"/>
                  </a:lnTo>
                  <a:lnTo>
                    <a:pt x="18496105" y="770042"/>
                  </a:lnTo>
                  <a:lnTo>
                    <a:pt x="18497251" y="828632"/>
                  </a:lnTo>
                  <a:lnTo>
                    <a:pt x="18497861" y="891202"/>
                  </a:lnTo>
                  <a:lnTo>
                    <a:pt x="18498105" y="957873"/>
                  </a:lnTo>
                  <a:lnTo>
                    <a:pt x="18498148" y="1028764"/>
                  </a:lnTo>
                  <a:lnTo>
                    <a:pt x="18498105" y="1099654"/>
                  </a:lnTo>
                  <a:lnTo>
                    <a:pt x="18497861" y="1166326"/>
                  </a:lnTo>
                  <a:lnTo>
                    <a:pt x="18497251" y="1228896"/>
                  </a:lnTo>
                  <a:lnTo>
                    <a:pt x="18496105" y="1287486"/>
                  </a:lnTo>
                  <a:lnTo>
                    <a:pt x="18494255" y="1342214"/>
                  </a:lnTo>
                  <a:lnTo>
                    <a:pt x="18491533" y="1393200"/>
                  </a:lnTo>
                  <a:lnTo>
                    <a:pt x="18487772" y="1440562"/>
                  </a:lnTo>
                  <a:lnTo>
                    <a:pt x="18482803" y="1484420"/>
                  </a:lnTo>
                  <a:lnTo>
                    <a:pt x="18476459" y="1524893"/>
                  </a:lnTo>
                  <a:lnTo>
                    <a:pt x="18458970" y="1596161"/>
                  </a:lnTo>
                  <a:lnTo>
                    <a:pt x="18428150" y="1674362"/>
                  </a:lnTo>
                  <a:lnTo>
                    <a:pt x="18405270" y="1719503"/>
                  </a:lnTo>
                  <a:lnTo>
                    <a:pt x="18379018" y="1762450"/>
                  </a:lnTo>
                  <a:lnTo>
                    <a:pt x="18349563" y="1803036"/>
                  </a:lnTo>
                  <a:lnTo>
                    <a:pt x="18317073" y="1841091"/>
                  </a:lnTo>
                  <a:lnTo>
                    <a:pt x="18281716" y="1876448"/>
                  </a:lnTo>
                  <a:lnTo>
                    <a:pt x="18243660" y="1908938"/>
                  </a:lnTo>
                  <a:lnTo>
                    <a:pt x="18203074" y="1938393"/>
                  </a:lnTo>
                  <a:lnTo>
                    <a:pt x="18160125" y="1964645"/>
                  </a:lnTo>
                  <a:lnTo>
                    <a:pt x="18114983" y="1987526"/>
                  </a:lnTo>
                  <a:lnTo>
                    <a:pt x="18067816" y="2006867"/>
                  </a:lnTo>
                  <a:lnTo>
                    <a:pt x="18001453" y="2028211"/>
                  </a:lnTo>
                  <a:lnTo>
                    <a:pt x="17963929" y="2036156"/>
                  </a:lnTo>
                  <a:lnTo>
                    <a:pt x="17923229" y="2042518"/>
                  </a:lnTo>
                  <a:lnTo>
                    <a:pt x="17879140" y="2047472"/>
                  </a:lnTo>
                  <a:lnTo>
                    <a:pt x="17831451" y="2051196"/>
                  </a:lnTo>
                  <a:lnTo>
                    <a:pt x="17779950" y="2053864"/>
                  </a:lnTo>
                  <a:lnTo>
                    <a:pt x="17724424" y="2055652"/>
                  </a:lnTo>
                  <a:lnTo>
                    <a:pt x="17664663" y="2056737"/>
                  </a:lnTo>
                  <a:lnTo>
                    <a:pt x="17600454" y="2057294"/>
                  </a:lnTo>
                  <a:lnTo>
                    <a:pt x="17531585" y="2057499"/>
                  </a:lnTo>
                  <a:lnTo>
                    <a:pt x="17457845" y="2057528"/>
                  </a:lnTo>
                  <a:lnTo>
                    <a:pt x="1040312" y="2057528"/>
                  </a:lnTo>
                  <a:lnTo>
                    <a:pt x="966571" y="2057499"/>
                  </a:lnTo>
                  <a:lnTo>
                    <a:pt x="897701" y="2057294"/>
                  </a:lnTo>
                  <a:lnTo>
                    <a:pt x="833491" y="2056737"/>
                  </a:lnTo>
                  <a:lnTo>
                    <a:pt x="773728" y="2055652"/>
                  </a:lnTo>
                  <a:lnTo>
                    <a:pt x="718202" y="2053864"/>
                  </a:lnTo>
                  <a:lnTo>
                    <a:pt x="666700" y="2051196"/>
                  </a:lnTo>
                  <a:lnTo>
                    <a:pt x="619010" y="2047472"/>
                  </a:lnTo>
                  <a:lnTo>
                    <a:pt x="574920" y="2042518"/>
                  </a:lnTo>
                  <a:lnTo>
                    <a:pt x="534220" y="2036156"/>
                  </a:lnTo>
                  <a:lnTo>
                    <a:pt x="496696" y="2028211"/>
                  </a:lnTo>
                  <a:lnTo>
                    <a:pt x="430333" y="2006867"/>
                  </a:lnTo>
                  <a:lnTo>
                    <a:pt x="383166" y="1987526"/>
                  </a:lnTo>
                  <a:lnTo>
                    <a:pt x="338025" y="1964645"/>
                  </a:lnTo>
                  <a:lnTo>
                    <a:pt x="295078" y="1938393"/>
                  </a:lnTo>
                  <a:lnTo>
                    <a:pt x="254492" y="1908938"/>
                  </a:lnTo>
                  <a:lnTo>
                    <a:pt x="216437" y="1876448"/>
                  </a:lnTo>
                  <a:lnTo>
                    <a:pt x="181080" y="1841091"/>
                  </a:lnTo>
                  <a:lnTo>
                    <a:pt x="148590" y="1803036"/>
                  </a:lnTo>
                  <a:lnTo>
                    <a:pt x="119135" y="1762450"/>
                  </a:lnTo>
                  <a:lnTo>
                    <a:pt x="92883" y="1719503"/>
                  </a:lnTo>
                  <a:lnTo>
                    <a:pt x="70002" y="1674362"/>
                  </a:lnTo>
                  <a:lnTo>
                    <a:pt x="50660" y="1627195"/>
                  </a:lnTo>
                  <a:lnTo>
                    <a:pt x="29579" y="1562101"/>
                  </a:lnTo>
                  <a:lnTo>
                    <a:pt x="15346" y="1484420"/>
                  </a:lnTo>
                  <a:lnTo>
                    <a:pt x="10376" y="1440562"/>
                  </a:lnTo>
                  <a:lnTo>
                    <a:pt x="6615" y="1393200"/>
                  </a:lnTo>
                  <a:lnTo>
                    <a:pt x="3893" y="1342214"/>
                  </a:lnTo>
                  <a:lnTo>
                    <a:pt x="2044" y="1287486"/>
                  </a:lnTo>
                  <a:lnTo>
                    <a:pt x="897" y="1228896"/>
                  </a:lnTo>
                  <a:lnTo>
                    <a:pt x="286" y="1166326"/>
                  </a:lnTo>
                  <a:lnTo>
                    <a:pt x="43" y="1099654"/>
                  </a:lnTo>
                  <a:lnTo>
                    <a:pt x="0" y="1028764"/>
                  </a:lnTo>
                  <a:lnTo>
                    <a:pt x="43" y="957873"/>
                  </a:lnTo>
                  <a:lnTo>
                    <a:pt x="286" y="891202"/>
                  </a:lnTo>
                  <a:lnTo>
                    <a:pt x="897" y="828632"/>
                  </a:lnTo>
                  <a:lnTo>
                    <a:pt x="2044" y="770042"/>
                  </a:lnTo>
                  <a:lnTo>
                    <a:pt x="3893" y="715314"/>
                  </a:lnTo>
                  <a:lnTo>
                    <a:pt x="6615" y="664328"/>
                  </a:lnTo>
                  <a:lnTo>
                    <a:pt x="10376" y="616966"/>
                  </a:lnTo>
                  <a:lnTo>
                    <a:pt x="15346" y="573108"/>
                  </a:lnTo>
                  <a:lnTo>
                    <a:pt x="21690" y="532635"/>
                  </a:lnTo>
                  <a:lnTo>
                    <a:pt x="39180" y="461366"/>
                  </a:lnTo>
                  <a:lnTo>
                    <a:pt x="70002" y="383166"/>
                  </a:lnTo>
                  <a:lnTo>
                    <a:pt x="92883" y="338025"/>
                  </a:lnTo>
                  <a:lnTo>
                    <a:pt x="119135" y="295078"/>
                  </a:lnTo>
                  <a:lnTo>
                    <a:pt x="148590" y="254492"/>
                  </a:lnTo>
                  <a:lnTo>
                    <a:pt x="181080" y="216437"/>
                  </a:lnTo>
                  <a:lnTo>
                    <a:pt x="216437" y="181080"/>
                  </a:lnTo>
                  <a:lnTo>
                    <a:pt x="254492" y="148590"/>
                  </a:lnTo>
                  <a:lnTo>
                    <a:pt x="295078" y="119135"/>
                  </a:lnTo>
                  <a:lnTo>
                    <a:pt x="338025" y="92883"/>
                  </a:lnTo>
                  <a:lnTo>
                    <a:pt x="383166" y="70002"/>
                  </a:lnTo>
                  <a:lnTo>
                    <a:pt x="430333" y="50660"/>
                  </a:lnTo>
                  <a:lnTo>
                    <a:pt x="496696" y="29317"/>
                  </a:lnTo>
                  <a:lnTo>
                    <a:pt x="534220" y="21372"/>
                  </a:lnTo>
                  <a:lnTo>
                    <a:pt x="574920" y="15010"/>
                  </a:lnTo>
                  <a:lnTo>
                    <a:pt x="619010" y="10055"/>
                  </a:lnTo>
                  <a:lnTo>
                    <a:pt x="666700" y="6332"/>
                  </a:lnTo>
                  <a:lnTo>
                    <a:pt x="718202" y="3664"/>
                  </a:lnTo>
                  <a:lnTo>
                    <a:pt x="773728" y="1876"/>
                  </a:lnTo>
                  <a:lnTo>
                    <a:pt x="833491" y="791"/>
                  </a:lnTo>
                  <a:lnTo>
                    <a:pt x="897701" y="234"/>
                  </a:lnTo>
                  <a:lnTo>
                    <a:pt x="966571" y="29"/>
                  </a:lnTo>
                  <a:lnTo>
                    <a:pt x="1040312" y="0"/>
                  </a:lnTo>
                  <a:close/>
                </a:path>
              </a:pathLst>
            </a:custGeom>
            <a:ln w="20941">
              <a:solidFill>
                <a:srgbClr val="5A5F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267" y="7918533"/>
              <a:ext cx="628253" cy="628253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675732" y="2301875"/>
            <a:ext cx="17825720" cy="85908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br>
              <a:rPr lang="ru-RU" sz="2900" spc="-200" dirty="0">
                <a:solidFill>
                  <a:srgbClr val="073248"/>
                </a:solidFill>
                <a:latin typeface="Arial MT"/>
                <a:cs typeface="Arial MT"/>
              </a:rPr>
            </a:br>
            <a:r>
              <a:rPr lang="ru-RU" sz="2900" b="1" spc="-200" dirty="0">
                <a:solidFill>
                  <a:srgbClr val="073248"/>
                </a:solidFill>
                <a:latin typeface="Arial MT"/>
                <a:cs typeface="Arial MT"/>
              </a:rPr>
              <a:t>Частные лица</a:t>
            </a:r>
            <a:endParaRPr lang="ru-RU" sz="2900" b="1" dirty="0">
              <a:solidFill>
                <a:srgbClr val="073248"/>
              </a:solidFill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lang="ru-RU" sz="2700" spc="-140" dirty="0">
                <a:solidFill>
                  <a:srgbClr val="073248"/>
                </a:solidFill>
                <a:latin typeface="Microsoft Sans Serif"/>
                <a:cs typeface="Microsoft Sans Serif"/>
              </a:rPr>
              <a:t>Частным лицам также необходимы юристы из разных сфер: от семейного и наследственного права до юристов в сфере призыва и мобилизации.</a:t>
            </a:r>
          </a:p>
          <a:p>
            <a:pPr marL="177800">
              <a:lnSpc>
                <a:spcPct val="100000"/>
              </a:lnSpc>
            </a:pPr>
            <a:endParaRPr lang="ru-RU" sz="2450" spc="-30" dirty="0">
              <a:solidFill>
                <a:srgbClr val="073248"/>
              </a:solidFill>
              <a:latin typeface="Arial MT"/>
              <a:cs typeface="Arial MT"/>
            </a:endParaRPr>
          </a:p>
          <a:p>
            <a:pPr marL="200025" marR="876935">
              <a:lnSpc>
                <a:spcPts val="3220"/>
              </a:lnSpc>
              <a:spcBef>
                <a:spcPts val="605"/>
              </a:spcBef>
            </a:pPr>
            <a:endParaRPr sz="2850" dirty="0">
              <a:latin typeface="Microsoft Sans Serif"/>
              <a:cs typeface="Microsoft Sans Serif"/>
            </a:endParaRPr>
          </a:p>
          <a:p>
            <a:pPr marL="12700" marR="1202055">
              <a:spcBef>
                <a:spcPts val="285"/>
              </a:spcBef>
            </a:pPr>
            <a:r>
              <a:rPr lang="ru-RU" sz="2900" spc="-200" dirty="0">
                <a:latin typeface="Arial MT"/>
              </a:rPr>
              <a:t>  </a:t>
            </a:r>
            <a:r>
              <a:rPr lang="ru-RU" sz="2900" b="1" spc="-200" dirty="0">
                <a:solidFill>
                  <a:srgbClr val="073248"/>
                </a:solidFill>
                <a:latin typeface="Arial MT"/>
              </a:rPr>
              <a:t>Малый и средний бизнес </a:t>
            </a:r>
          </a:p>
          <a:p>
            <a:pPr marL="137160" marR="1202055">
              <a:lnSpc>
                <a:spcPts val="3220"/>
              </a:lnSpc>
              <a:spcBef>
                <a:spcPts val="285"/>
              </a:spcBef>
            </a:pPr>
            <a:r>
              <a:rPr lang="ru-RU" sz="2700" dirty="0">
                <a:solidFill>
                  <a:srgbClr val="073248"/>
                </a:solidFill>
                <a:latin typeface="Microsoft Sans Serif"/>
                <a:cs typeface="Microsoft Sans Serif"/>
              </a:rPr>
              <a:t>Малый и средний бизнес нуждается в квалифицированной юридической помощи практически ежедневно. На нашем сервисе они могут найти подходящих юристов, которые смогут покрыть весь спектр их задач. </a:t>
            </a:r>
            <a:endParaRPr lang="ru-RU" sz="2700" dirty="0">
              <a:latin typeface="Microsoft Sans Serif"/>
              <a:cs typeface="Microsoft Sans Serif"/>
            </a:endParaRPr>
          </a:p>
          <a:p>
            <a:pPr marL="137160" marR="1202055">
              <a:lnSpc>
                <a:spcPts val="3220"/>
              </a:lnSpc>
              <a:spcBef>
                <a:spcPts val="285"/>
              </a:spcBef>
            </a:pPr>
            <a:endParaRPr lang="ru-RU" sz="3000" dirty="0">
              <a:latin typeface="Microsoft Sans Serif"/>
              <a:cs typeface="Microsoft Sans Serif"/>
            </a:endParaRPr>
          </a:p>
          <a:p>
            <a:pPr marL="137160" marR="1202055">
              <a:lnSpc>
                <a:spcPts val="3220"/>
              </a:lnSpc>
              <a:spcBef>
                <a:spcPts val="285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12700"/>
            <a:r>
              <a:rPr lang="ru-RU" sz="2900" b="1" spc="-30" dirty="0">
                <a:solidFill>
                  <a:schemeClr val="accent3">
                    <a:lumMod val="50000"/>
                  </a:schemeClr>
                </a:solidFill>
                <a:latin typeface="Arial MT"/>
                <a:cs typeface="Arial MT"/>
              </a:rPr>
              <a:t>Корпорации</a:t>
            </a:r>
            <a:r>
              <a:rPr lang="ru-RU" sz="2900" b="1" spc="-65" dirty="0">
                <a:solidFill>
                  <a:schemeClr val="accent3">
                    <a:lumMod val="50000"/>
                  </a:schemeClr>
                </a:solidFill>
                <a:latin typeface="Arial MT"/>
                <a:cs typeface="Arial MT"/>
              </a:rPr>
              <a:t> </a:t>
            </a:r>
            <a:r>
              <a:rPr lang="ru-RU" sz="2900" b="1" spc="-190" dirty="0">
                <a:solidFill>
                  <a:schemeClr val="accent3">
                    <a:lumMod val="50000"/>
                  </a:schemeClr>
                </a:solidFill>
                <a:latin typeface="Arial MT"/>
                <a:cs typeface="Arial MT"/>
              </a:rPr>
              <a:t>и большие компании</a:t>
            </a:r>
            <a:endParaRPr lang="ru-RU" sz="2900" b="1" spc="-140" dirty="0">
              <a:solidFill>
                <a:schemeClr val="accent3">
                  <a:lumMod val="50000"/>
                </a:schemeClr>
              </a:solidFill>
              <a:latin typeface="Microsoft Sans Serif"/>
              <a:cs typeface="Microsoft Sans Serif"/>
            </a:endParaRPr>
          </a:p>
          <a:p>
            <a:pPr marL="12700"/>
            <a:r>
              <a:rPr lang="ru-RU" sz="2700" spc="-140" dirty="0">
                <a:solidFill>
                  <a:schemeClr val="accent3">
                    <a:lumMod val="50000"/>
                  </a:schemeClr>
                </a:solidFill>
                <a:latin typeface="Microsoft Sans Serif"/>
                <a:cs typeface="Microsoft Sans Serif"/>
              </a:rPr>
              <a:t>Юридические департаменты постоянно ощущают нехватку юридической помощи и прибегают к </a:t>
            </a:r>
            <a:r>
              <a:rPr lang="ru-RU" sz="2700" spc="-140" dirty="0" err="1">
                <a:solidFill>
                  <a:schemeClr val="accent3">
                    <a:lumMod val="50000"/>
                  </a:schemeClr>
                </a:solidFill>
                <a:latin typeface="Microsoft Sans Serif"/>
                <a:cs typeface="Microsoft Sans Serif"/>
              </a:rPr>
              <a:t>аутсорсу</a:t>
            </a:r>
            <a:r>
              <a:rPr lang="ru-RU" sz="2700" spc="-140" dirty="0">
                <a:solidFill>
                  <a:schemeClr val="accent3">
                    <a:lumMod val="50000"/>
                  </a:schemeClr>
                </a:solidFill>
                <a:latin typeface="Microsoft Sans Serif"/>
                <a:cs typeface="Microsoft Sans Serif"/>
              </a:rPr>
              <a:t>. На нашем сервисе они могут получить удобный сервис для отслеживания статуса по задачам и более низкое рыночное предложение. </a:t>
            </a:r>
          </a:p>
          <a:p>
            <a:pPr marL="12700">
              <a:lnSpc>
                <a:spcPct val="100000"/>
              </a:lnSpc>
            </a:pPr>
            <a:endParaRPr lang="ru-RU" sz="2850" spc="-140" dirty="0">
              <a:solidFill>
                <a:srgbClr val="073248"/>
              </a:solidFill>
              <a:latin typeface="Microsoft Sans Serif"/>
              <a:cs typeface="Microsoft Sans Serif"/>
            </a:endParaRPr>
          </a:p>
          <a:p>
            <a:pPr marL="24765" marR="1339850">
              <a:lnSpc>
                <a:spcPts val="3220"/>
              </a:lnSpc>
              <a:spcBef>
                <a:spcPts val="445"/>
              </a:spcBef>
            </a:pPr>
            <a:endParaRPr sz="28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800" dirty="0">
              <a:latin typeface="Microsoft Sans Serif"/>
              <a:cs typeface="Microsoft Sans Serif"/>
            </a:endParaRPr>
          </a:p>
        </p:txBody>
      </p:sp>
      <p:pic>
        <p:nvPicPr>
          <p:cNvPr id="14" name="Google Shape;83;p9">
            <a:extLst>
              <a:ext uri="{FF2B5EF4-FFF2-40B4-BE49-F238E27FC236}">
                <a16:creationId xmlns:a16="http://schemas.microsoft.com/office/drawing/2014/main" id="{D16946FC-E36A-7C12-0A25-167CACB0B3F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49725" y="10452150"/>
            <a:ext cx="1592924" cy="738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2719"/>
          </a:schemeClr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75" y="2221656"/>
            <a:ext cx="1154740" cy="115474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9"/>
          <p:cNvSpPr txBox="1">
            <a:spLocks noGrp="1"/>
          </p:cNvSpPr>
          <p:nvPr>
            <p:ph type="body" idx="1"/>
          </p:nvPr>
        </p:nvSpPr>
        <p:spPr>
          <a:xfrm>
            <a:off x="2321495" y="2404872"/>
            <a:ext cx="8187755" cy="7316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1900" rIns="0" bIns="0" anchor="t" anchorCtr="0">
            <a:spAutoFit/>
          </a:bodyPr>
          <a:lstStyle/>
          <a:p>
            <a:pPr marL="0" marR="0" lvl="0" indent="0" algn="l" rtl="0">
              <a:lnSpc>
                <a:spcPct val="116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err="1">
                <a:solidFill>
                  <a:srgbClr val="830000"/>
                </a:solidFill>
              </a:rPr>
              <a:t>Solvo</a:t>
            </a:r>
            <a:r>
              <a:rPr lang="ru-RU" sz="2400" dirty="0">
                <a:solidFill>
                  <a:srgbClr val="830000"/>
                </a:solidFill>
              </a:rPr>
              <a:t> </a:t>
            </a:r>
            <a:r>
              <a:rPr lang="ru-RU" sz="2400" dirty="0">
                <a:solidFill>
                  <a:srgbClr val="083248"/>
                </a:solidFill>
              </a:rPr>
              <a:t>– это маркетплейс юридических услуг, который позволяет пользователям быстро и легко найти квалифицированных юристов для решения различных задач.</a:t>
            </a:r>
            <a:endParaRPr lang="en-US" sz="2400" dirty="0">
              <a:solidFill>
                <a:srgbClr val="083248"/>
              </a:solidFill>
            </a:endParaRPr>
          </a:p>
          <a:p>
            <a:pPr marL="0" marR="0" lvl="0" indent="0" algn="l" rtl="0">
              <a:lnSpc>
                <a:spcPct val="1167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83248"/>
              </a:solidFill>
            </a:endParaRPr>
          </a:p>
          <a:p>
            <a:pPr marL="0" indent="0">
              <a:lnSpc>
                <a:spcPct val="116700"/>
              </a:lnSpc>
            </a:pPr>
            <a:r>
              <a:rPr lang="ru-RU" sz="2400" dirty="0">
                <a:solidFill>
                  <a:srgbClr val="083248"/>
                </a:solidFill>
              </a:rPr>
              <a:t>Юриста можно отфильтровать по городу, специализации, услугам.</a:t>
            </a:r>
          </a:p>
          <a:p>
            <a:pPr marL="0" indent="0">
              <a:lnSpc>
                <a:spcPct val="116700"/>
              </a:lnSpc>
            </a:pPr>
            <a:endParaRPr lang="ru-RU" sz="2400" dirty="0">
              <a:solidFill>
                <a:srgbClr val="083248"/>
              </a:solidFill>
            </a:endParaRPr>
          </a:p>
          <a:p>
            <a:pPr marL="0" indent="0">
              <a:lnSpc>
                <a:spcPct val="116700"/>
              </a:lnSpc>
            </a:pPr>
            <a:r>
              <a:rPr lang="ru-RU" sz="2400" dirty="0">
                <a:solidFill>
                  <a:srgbClr val="083248"/>
                </a:solidFill>
              </a:rPr>
              <a:t>Сервис выступает посредником между клиентом и юристом и следит за тем, чтобы услуга была оказана в полном объеме, обеспечивая при этом комфортное взаимодействие сторон.</a:t>
            </a:r>
          </a:p>
          <a:p>
            <a:pPr marL="0" indent="0">
              <a:lnSpc>
                <a:spcPct val="116700"/>
              </a:lnSpc>
            </a:pPr>
            <a:endParaRPr lang="ru-RU" sz="2400" dirty="0">
              <a:solidFill>
                <a:srgbClr val="083248"/>
              </a:solidFill>
            </a:endParaRPr>
          </a:p>
          <a:p>
            <a:pPr marL="0" indent="0">
              <a:lnSpc>
                <a:spcPct val="116700"/>
              </a:lnSpc>
            </a:pPr>
            <a:r>
              <a:rPr lang="ru-RU" sz="2400" dirty="0">
                <a:solidFill>
                  <a:srgbClr val="083248"/>
                </a:solidFill>
              </a:rPr>
              <a:t>Юристы получают возможность дополнительного заработка и расширения клиентской базы без затрат на рекламу, а также гарантию оплаты за оказанные услуги.</a:t>
            </a:r>
          </a:p>
          <a:p>
            <a:pPr marL="0" marR="0" lvl="0" indent="0" algn="l" rtl="0">
              <a:lnSpc>
                <a:spcPct val="1167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83248"/>
              </a:solidFill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41B75B33-B976-59FE-9311-E7C4A5BD0C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4502" y="259813"/>
            <a:ext cx="9835137" cy="64633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lang="ru-RU" spc="-165" dirty="0">
                <a:solidFill>
                  <a:srgbClr val="073248"/>
                </a:solidFill>
              </a:rPr>
              <a:t>О проекте</a:t>
            </a:r>
            <a:endParaRPr spc="-114" dirty="0">
              <a:solidFill>
                <a:srgbClr val="073248"/>
              </a:solidFill>
            </a:endParaRPr>
          </a:p>
        </p:txBody>
      </p:sp>
      <p:pic>
        <p:nvPicPr>
          <p:cNvPr id="5" name="Google Shape;83;p9">
            <a:extLst>
              <a:ext uri="{FF2B5EF4-FFF2-40B4-BE49-F238E27FC236}">
                <a16:creationId xmlns:a16="http://schemas.microsoft.com/office/drawing/2014/main" id="{2D65983C-654D-4C2D-2541-89DD3B0744F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49725" y="10452150"/>
            <a:ext cx="1592924" cy="73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076A89B-3E3B-36B4-ABFC-5FA221CAB9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0274"/>
          <a:stretch/>
        </p:blipFill>
        <p:spPr>
          <a:xfrm>
            <a:off x="11742547" y="3151462"/>
            <a:ext cx="7910703" cy="5094013"/>
          </a:xfrm>
          <a:prstGeom prst="rect">
            <a:avLst/>
          </a:prstGeom>
        </p:spPr>
      </p:pic>
      <p:sp>
        <p:nvSpPr>
          <p:cNvPr id="4" name="Google Shape;313;p34">
            <a:extLst>
              <a:ext uri="{FF2B5EF4-FFF2-40B4-BE49-F238E27FC236}">
                <a16:creationId xmlns:a16="http://schemas.microsoft.com/office/drawing/2014/main" id="{3B82F3E1-EE44-642D-0137-9A3408EFC9DE}"/>
              </a:ext>
            </a:extLst>
          </p:cNvPr>
          <p:cNvSpPr>
            <a:spLocks noChangeAspect="1"/>
          </p:cNvSpPr>
          <p:nvPr/>
        </p:nvSpPr>
        <p:spPr>
          <a:xfrm>
            <a:off x="11340359" y="2834222"/>
            <a:ext cx="8611982" cy="6520307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073248">
              <a:alpha val="92188"/>
            </a:srgbClr>
          </a:solidFill>
          <a:ln w="9525" cap="flat" cmpd="sng">
            <a:solidFill>
              <a:srgbClr val="999F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502" y="259813"/>
            <a:ext cx="9835137" cy="64633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lang="ru-RU" spc="-165" dirty="0">
                <a:solidFill>
                  <a:srgbClr val="073248"/>
                </a:solidFill>
              </a:rPr>
              <a:t>Объем рынка</a:t>
            </a:r>
            <a:endParaRPr spc="-114" dirty="0">
              <a:solidFill>
                <a:srgbClr val="073248"/>
              </a:solidFill>
            </a:endParaRPr>
          </a:p>
        </p:txBody>
      </p:sp>
      <p:pic>
        <p:nvPicPr>
          <p:cNvPr id="39" name="object 39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57050" y="7810337"/>
            <a:ext cx="892338" cy="892338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12533140" y="7375514"/>
            <a:ext cx="4048125" cy="3035446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1090930">
              <a:lnSpc>
                <a:spcPct val="100000"/>
              </a:lnSpc>
              <a:spcBef>
                <a:spcPts val="1210"/>
              </a:spcBef>
            </a:pPr>
            <a:r>
              <a:rPr lang="en-US" sz="8800" b="1" spc="-570" dirty="0">
                <a:solidFill>
                  <a:srgbClr val="005281"/>
                </a:solidFill>
                <a:latin typeface="Arial MT"/>
                <a:cs typeface="Arial MT"/>
              </a:rPr>
              <a:t>42</a:t>
            </a:r>
            <a:r>
              <a:rPr sz="8800" b="1" spc="-570" dirty="0">
                <a:solidFill>
                  <a:srgbClr val="005281"/>
                </a:solidFill>
                <a:latin typeface="Arial MT"/>
                <a:cs typeface="Arial MT"/>
              </a:rPr>
              <a:t>%</a:t>
            </a:r>
            <a:endParaRPr sz="8800" b="1" dirty="0">
              <a:latin typeface="Arial MT"/>
              <a:cs typeface="Arial MT"/>
            </a:endParaRPr>
          </a:p>
          <a:p>
            <a:pPr marL="12700" marR="5080" algn="ctr" rtl="0">
              <a:lnSpc>
                <a:spcPts val="2800"/>
              </a:lnSpc>
              <a:spcBef>
                <a:spcPts val="675"/>
              </a:spcBef>
            </a:pPr>
            <a:r>
              <a:rPr lang="ru-RU" sz="2400" dirty="0">
                <a:solidFill>
                  <a:srgbClr val="073248"/>
                </a:solidFill>
                <a:latin typeface="Arial MT"/>
                <a:cs typeface="Arial MT"/>
              </a:rPr>
              <a:t>клиентов говорят, что они доверяют маркетплейсам с отзывами как личным рекомендациям</a:t>
            </a:r>
            <a:endParaRPr sz="2400" dirty="0">
              <a:latin typeface="Arial MT"/>
              <a:cs typeface="Arial MT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1937398" y="7518634"/>
            <a:ext cx="5255672" cy="3035446"/>
          </a:xfrm>
          <a:custGeom>
            <a:avLst/>
            <a:gdLst/>
            <a:ahLst/>
            <a:cxnLst/>
            <a:rect l="l" t="t" r="r" b="b"/>
            <a:pathLst>
              <a:path w="8064500" h="3321684">
                <a:moveTo>
                  <a:pt x="1136952" y="0"/>
                </a:moveTo>
                <a:lnTo>
                  <a:pt x="6927505" y="0"/>
                </a:lnTo>
                <a:lnTo>
                  <a:pt x="7002160" y="25"/>
                </a:lnTo>
                <a:lnTo>
                  <a:pt x="7072258" y="202"/>
                </a:lnTo>
                <a:lnTo>
                  <a:pt x="7137984" y="684"/>
                </a:lnTo>
                <a:lnTo>
                  <a:pt x="7199518" y="1623"/>
                </a:lnTo>
                <a:lnTo>
                  <a:pt x="7257042" y="3169"/>
                </a:lnTo>
                <a:lnTo>
                  <a:pt x="7310740" y="5477"/>
                </a:lnTo>
                <a:lnTo>
                  <a:pt x="7360794" y="8698"/>
                </a:lnTo>
                <a:lnTo>
                  <a:pt x="7407385" y="12984"/>
                </a:lnTo>
                <a:lnTo>
                  <a:pt x="7450695" y="18487"/>
                </a:lnTo>
                <a:lnTo>
                  <a:pt x="7490908" y="25359"/>
                </a:lnTo>
                <a:lnTo>
                  <a:pt x="7528205" y="33754"/>
                </a:lnTo>
                <a:lnTo>
                  <a:pt x="7594781" y="55715"/>
                </a:lnTo>
                <a:lnTo>
                  <a:pt x="7642003" y="74896"/>
                </a:lnTo>
                <a:lnTo>
                  <a:pt x="7687383" y="97332"/>
                </a:lnTo>
                <a:lnTo>
                  <a:pt x="7730778" y="122883"/>
                </a:lnTo>
                <a:lnTo>
                  <a:pt x="7772049" y="151407"/>
                </a:lnTo>
                <a:lnTo>
                  <a:pt x="7811052" y="182763"/>
                </a:lnTo>
                <a:lnTo>
                  <a:pt x="7847648" y="216809"/>
                </a:lnTo>
                <a:lnTo>
                  <a:pt x="7881694" y="253405"/>
                </a:lnTo>
                <a:lnTo>
                  <a:pt x="7913050" y="292409"/>
                </a:lnTo>
                <a:lnTo>
                  <a:pt x="7941574" y="333679"/>
                </a:lnTo>
                <a:lnTo>
                  <a:pt x="7967125" y="377074"/>
                </a:lnTo>
                <a:lnTo>
                  <a:pt x="7989561" y="422454"/>
                </a:lnTo>
                <a:lnTo>
                  <a:pt x="8008742" y="469677"/>
                </a:lnTo>
                <a:lnTo>
                  <a:pt x="8030704" y="536252"/>
                </a:lnTo>
                <a:lnTo>
                  <a:pt x="8039098" y="573549"/>
                </a:lnTo>
                <a:lnTo>
                  <a:pt x="8045970" y="613762"/>
                </a:lnTo>
                <a:lnTo>
                  <a:pt x="8051473" y="657073"/>
                </a:lnTo>
                <a:lnTo>
                  <a:pt x="8055759" y="703664"/>
                </a:lnTo>
                <a:lnTo>
                  <a:pt x="8058980" y="753717"/>
                </a:lnTo>
                <a:lnTo>
                  <a:pt x="8061288" y="807415"/>
                </a:lnTo>
                <a:lnTo>
                  <a:pt x="8062835" y="864940"/>
                </a:lnTo>
                <a:lnTo>
                  <a:pt x="8063773" y="926474"/>
                </a:lnTo>
                <a:lnTo>
                  <a:pt x="8064255" y="992199"/>
                </a:lnTo>
                <a:lnTo>
                  <a:pt x="8064432" y="1062298"/>
                </a:lnTo>
                <a:lnTo>
                  <a:pt x="8064458" y="1136952"/>
                </a:lnTo>
                <a:lnTo>
                  <a:pt x="8064458" y="2184683"/>
                </a:lnTo>
                <a:lnTo>
                  <a:pt x="8064432" y="2259337"/>
                </a:lnTo>
                <a:lnTo>
                  <a:pt x="8064255" y="2329436"/>
                </a:lnTo>
                <a:lnTo>
                  <a:pt x="8063773" y="2395162"/>
                </a:lnTo>
                <a:lnTo>
                  <a:pt x="8062835" y="2456696"/>
                </a:lnTo>
                <a:lnTo>
                  <a:pt x="8061288" y="2514221"/>
                </a:lnTo>
                <a:lnTo>
                  <a:pt x="8058980" y="2567919"/>
                </a:lnTo>
                <a:lnTo>
                  <a:pt x="8055759" y="2617972"/>
                </a:lnTo>
                <a:lnTo>
                  <a:pt x="8051473" y="2664563"/>
                </a:lnTo>
                <a:lnTo>
                  <a:pt x="8045970" y="2707874"/>
                </a:lnTo>
                <a:lnTo>
                  <a:pt x="8039098" y="2748086"/>
                </a:lnTo>
                <a:lnTo>
                  <a:pt x="8030704" y="2785383"/>
                </a:lnTo>
                <a:lnTo>
                  <a:pt x="8008742" y="2851959"/>
                </a:lnTo>
                <a:lnTo>
                  <a:pt x="7989561" y="2899181"/>
                </a:lnTo>
                <a:lnTo>
                  <a:pt x="7967125" y="2944561"/>
                </a:lnTo>
                <a:lnTo>
                  <a:pt x="7941574" y="2987957"/>
                </a:lnTo>
                <a:lnTo>
                  <a:pt x="7913050" y="3029227"/>
                </a:lnTo>
                <a:lnTo>
                  <a:pt x="7881694" y="3068231"/>
                </a:lnTo>
                <a:lnTo>
                  <a:pt x="7847648" y="3104826"/>
                </a:lnTo>
                <a:lnTo>
                  <a:pt x="7811052" y="3138872"/>
                </a:lnTo>
                <a:lnTo>
                  <a:pt x="7772049" y="3170228"/>
                </a:lnTo>
                <a:lnTo>
                  <a:pt x="7730778" y="3198752"/>
                </a:lnTo>
                <a:lnTo>
                  <a:pt x="7687383" y="3224303"/>
                </a:lnTo>
                <a:lnTo>
                  <a:pt x="7642003" y="3246739"/>
                </a:lnTo>
                <a:lnTo>
                  <a:pt x="7594781" y="3265920"/>
                </a:lnTo>
                <a:lnTo>
                  <a:pt x="7528205" y="3287882"/>
                </a:lnTo>
                <a:lnTo>
                  <a:pt x="7490908" y="3296276"/>
                </a:lnTo>
                <a:lnTo>
                  <a:pt x="7450695" y="3303149"/>
                </a:lnTo>
                <a:lnTo>
                  <a:pt x="7407385" y="3308652"/>
                </a:lnTo>
                <a:lnTo>
                  <a:pt x="7360794" y="3312938"/>
                </a:lnTo>
                <a:lnTo>
                  <a:pt x="7310740" y="3316159"/>
                </a:lnTo>
                <a:lnTo>
                  <a:pt x="7257042" y="3318467"/>
                </a:lnTo>
                <a:lnTo>
                  <a:pt x="7199518" y="3320014"/>
                </a:lnTo>
                <a:lnTo>
                  <a:pt x="7137984" y="3320952"/>
                </a:lnTo>
                <a:lnTo>
                  <a:pt x="7072258" y="3321434"/>
                </a:lnTo>
                <a:lnTo>
                  <a:pt x="7002160" y="3321611"/>
                </a:lnTo>
                <a:lnTo>
                  <a:pt x="6927505" y="3321637"/>
                </a:lnTo>
                <a:lnTo>
                  <a:pt x="1136952" y="3321637"/>
                </a:lnTo>
                <a:lnTo>
                  <a:pt x="1062298" y="3321611"/>
                </a:lnTo>
                <a:lnTo>
                  <a:pt x="992199" y="3321434"/>
                </a:lnTo>
                <a:lnTo>
                  <a:pt x="926474" y="3320952"/>
                </a:lnTo>
                <a:lnTo>
                  <a:pt x="864940" y="3320014"/>
                </a:lnTo>
                <a:lnTo>
                  <a:pt x="807415" y="3318467"/>
                </a:lnTo>
                <a:lnTo>
                  <a:pt x="753717" y="3316159"/>
                </a:lnTo>
                <a:lnTo>
                  <a:pt x="703664" y="3312938"/>
                </a:lnTo>
                <a:lnTo>
                  <a:pt x="657073" y="3308652"/>
                </a:lnTo>
                <a:lnTo>
                  <a:pt x="613762" y="3303149"/>
                </a:lnTo>
                <a:lnTo>
                  <a:pt x="573549" y="3296276"/>
                </a:lnTo>
                <a:lnTo>
                  <a:pt x="536252" y="3287882"/>
                </a:lnTo>
                <a:lnTo>
                  <a:pt x="469677" y="3265920"/>
                </a:lnTo>
                <a:lnTo>
                  <a:pt x="422454" y="3246739"/>
                </a:lnTo>
                <a:lnTo>
                  <a:pt x="377074" y="3224303"/>
                </a:lnTo>
                <a:lnTo>
                  <a:pt x="333679" y="3198752"/>
                </a:lnTo>
                <a:lnTo>
                  <a:pt x="292409" y="3170228"/>
                </a:lnTo>
                <a:lnTo>
                  <a:pt x="253405" y="3138872"/>
                </a:lnTo>
                <a:lnTo>
                  <a:pt x="216809" y="3104826"/>
                </a:lnTo>
                <a:lnTo>
                  <a:pt x="182763" y="3068231"/>
                </a:lnTo>
                <a:lnTo>
                  <a:pt x="151407" y="3029227"/>
                </a:lnTo>
                <a:lnTo>
                  <a:pt x="122883" y="2987957"/>
                </a:lnTo>
                <a:lnTo>
                  <a:pt x="97332" y="2944561"/>
                </a:lnTo>
                <a:lnTo>
                  <a:pt x="74896" y="2899181"/>
                </a:lnTo>
                <a:lnTo>
                  <a:pt x="55715" y="2851959"/>
                </a:lnTo>
                <a:lnTo>
                  <a:pt x="33754" y="2785383"/>
                </a:lnTo>
                <a:lnTo>
                  <a:pt x="25359" y="2748086"/>
                </a:lnTo>
                <a:lnTo>
                  <a:pt x="18487" y="2707874"/>
                </a:lnTo>
                <a:lnTo>
                  <a:pt x="12984" y="2664563"/>
                </a:lnTo>
                <a:lnTo>
                  <a:pt x="8698" y="2617972"/>
                </a:lnTo>
                <a:lnTo>
                  <a:pt x="5477" y="2567919"/>
                </a:lnTo>
                <a:lnTo>
                  <a:pt x="3169" y="2514221"/>
                </a:lnTo>
                <a:lnTo>
                  <a:pt x="1623" y="2456696"/>
                </a:lnTo>
                <a:lnTo>
                  <a:pt x="684" y="2395162"/>
                </a:lnTo>
                <a:lnTo>
                  <a:pt x="202" y="2329436"/>
                </a:lnTo>
                <a:lnTo>
                  <a:pt x="25" y="2259337"/>
                </a:lnTo>
                <a:lnTo>
                  <a:pt x="0" y="2184683"/>
                </a:lnTo>
                <a:lnTo>
                  <a:pt x="0" y="1136952"/>
                </a:lnTo>
                <a:lnTo>
                  <a:pt x="25" y="1062298"/>
                </a:lnTo>
                <a:lnTo>
                  <a:pt x="202" y="992199"/>
                </a:lnTo>
                <a:lnTo>
                  <a:pt x="684" y="926474"/>
                </a:lnTo>
                <a:lnTo>
                  <a:pt x="1623" y="864940"/>
                </a:lnTo>
                <a:lnTo>
                  <a:pt x="3169" y="807415"/>
                </a:lnTo>
                <a:lnTo>
                  <a:pt x="5477" y="753717"/>
                </a:lnTo>
                <a:lnTo>
                  <a:pt x="8698" y="703664"/>
                </a:lnTo>
                <a:lnTo>
                  <a:pt x="12984" y="657073"/>
                </a:lnTo>
                <a:lnTo>
                  <a:pt x="18487" y="613762"/>
                </a:lnTo>
                <a:lnTo>
                  <a:pt x="25359" y="573549"/>
                </a:lnTo>
                <a:lnTo>
                  <a:pt x="33754" y="536252"/>
                </a:lnTo>
                <a:lnTo>
                  <a:pt x="55715" y="469677"/>
                </a:lnTo>
                <a:lnTo>
                  <a:pt x="74896" y="422454"/>
                </a:lnTo>
                <a:lnTo>
                  <a:pt x="97332" y="377074"/>
                </a:lnTo>
                <a:lnTo>
                  <a:pt x="122883" y="333679"/>
                </a:lnTo>
                <a:lnTo>
                  <a:pt x="151407" y="292409"/>
                </a:lnTo>
                <a:lnTo>
                  <a:pt x="182763" y="253405"/>
                </a:lnTo>
                <a:lnTo>
                  <a:pt x="216809" y="216809"/>
                </a:lnTo>
                <a:lnTo>
                  <a:pt x="253405" y="182763"/>
                </a:lnTo>
                <a:lnTo>
                  <a:pt x="292409" y="151407"/>
                </a:lnTo>
                <a:lnTo>
                  <a:pt x="333679" y="122883"/>
                </a:lnTo>
                <a:lnTo>
                  <a:pt x="377074" y="97332"/>
                </a:lnTo>
                <a:lnTo>
                  <a:pt x="422454" y="74896"/>
                </a:lnTo>
                <a:lnTo>
                  <a:pt x="469677" y="55715"/>
                </a:lnTo>
                <a:lnTo>
                  <a:pt x="536252" y="33754"/>
                </a:lnTo>
                <a:lnTo>
                  <a:pt x="573549" y="25359"/>
                </a:lnTo>
                <a:lnTo>
                  <a:pt x="613762" y="18487"/>
                </a:lnTo>
                <a:lnTo>
                  <a:pt x="657073" y="12984"/>
                </a:lnTo>
                <a:lnTo>
                  <a:pt x="703664" y="8698"/>
                </a:lnTo>
                <a:lnTo>
                  <a:pt x="753717" y="5477"/>
                </a:lnTo>
                <a:lnTo>
                  <a:pt x="807415" y="3169"/>
                </a:lnTo>
                <a:lnTo>
                  <a:pt x="864940" y="1623"/>
                </a:lnTo>
                <a:lnTo>
                  <a:pt x="926474" y="684"/>
                </a:lnTo>
                <a:lnTo>
                  <a:pt x="992199" y="202"/>
                </a:lnTo>
                <a:lnTo>
                  <a:pt x="1062298" y="25"/>
                </a:lnTo>
                <a:lnTo>
                  <a:pt x="1136952" y="0"/>
                </a:lnTo>
                <a:close/>
              </a:path>
            </a:pathLst>
          </a:custGeom>
          <a:ln w="20941">
            <a:solidFill>
              <a:srgbClr val="5A5F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9" name="Диаграмма 78">
            <a:extLst>
              <a:ext uri="{FF2B5EF4-FFF2-40B4-BE49-F238E27FC236}">
                <a16:creationId xmlns:a16="http://schemas.microsoft.com/office/drawing/2014/main" id="{82293009-8239-8AF1-D7D8-894454030A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461976"/>
              </p:ext>
            </p:extLst>
          </p:nvPr>
        </p:nvGraphicFramePr>
        <p:xfrm>
          <a:off x="10532984" y="1124290"/>
          <a:ext cx="8064500" cy="5245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Овал 51">
            <a:extLst>
              <a:ext uri="{FF2B5EF4-FFF2-40B4-BE49-F238E27FC236}">
                <a16:creationId xmlns:a16="http://schemas.microsoft.com/office/drawing/2014/main" id="{9273C226-8E4F-36D2-6D9D-1B90E2882C4C}"/>
              </a:ext>
            </a:extLst>
          </p:cNvPr>
          <p:cNvSpPr>
            <a:spLocks noChangeAspect="1"/>
          </p:cNvSpPr>
          <p:nvPr/>
        </p:nvSpPr>
        <p:spPr>
          <a:xfrm>
            <a:off x="1060450" y="2226520"/>
            <a:ext cx="6537959" cy="6226628"/>
          </a:xfrm>
          <a:prstGeom prst="ellipse">
            <a:avLst/>
          </a:prstGeom>
          <a:solidFill>
            <a:srgbClr val="3131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67A40C5D-7058-5EA1-03B0-C691A4A0B3E2}"/>
              </a:ext>
            </a:extLst>
          </p:cNvPr>
          <p:cNvSpPr>
            <a:spLocks noChangeAspect="1"/>
          </p:cNvSpPr>
          <p:nvPr/>
        </p:nvSpPr>
        <p:spPr>
          <a:xfrm>
            <a:off x="2334543" y="4692130"/>
            <a:ext cx="3891863" cy="3706536"/>
          </a:xfrm>
          <a:prstGeom prst="ellipse">
            <a:avLst/>
          </a:prstGeom>
          <a:solidFill>
            <a:srgbClr val="8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5C36562C-D006-68DC-3162-09C9F1321D38}"/>
              </a:ext>
            </a:extLst>
          </p:cNvPr>
          <p:cNvSpPr>
            <a:spLocks noChangeAspect="1"/>
          </p:cNvSpPr>
          <p:nvPr/>
        </p:nvSpPr>
        <p:spPr>
          <a:xfrm>
            <a:off x="3200098" y="6372426"/>
            <a:ext cx="2127552" cy="2026240"/>
          </a:xfrm>
          <a:prstGeom prst="ellipse">
            <a:avLst/>
          </a:prstGeom>
          <a:solidFill>
            <a:srgbClr val="DDD6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F36923C-94AF-C10D-D053-2CDD52BDEFB6}"/>
              </a:ext>
            </a:extLst>
          </p:cNvPr>
          <p:cNvSpPr txBox="1"/>
          <p:nvPr/>
        </p:nvSpPr>
        <p:spPr>
          <a:xfrm>
            <a:off x="2508251" y="3495072"/>
            <a:ext cx="3467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&gt;4 </a:t>
            </a:r>
            <a:r>
              <a:rPr lang="ru-RU" sz="2400" dirty="0">
                <a:solidFill>
                  <a:schemeClr val="bg1"/>
                </a:solidFill>
              </a:rPr>
              <a:t>млрд $</a:t>
            </a:r>
          </a:p>
          <a:p>
            <a:r>
              <a:rPr lang="ru-RU" sz="2400" dirty="0">
                <a:solidFill>
                  <a:schemeClr val="bg1"/>
                </a:solidFill>
              </a:rPr>
              <a:t>(рынок юр. услуг в РФ)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64E18F4-81A6-CFE6-D323-F4525EACC185}"/>
              </a:ext>
            </a:extLst>
          </p:cNvPr>
          <p:cNvSpPr txBox="1"/>
          <p:nvPr/>
        </p:nvSpPr>
        <p:spPr>
          <a:xfrm>
            <a:off x="2813051" y="5375631"/>
            <a:ext cx="2858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&gt;2 </a:t>
            </a:r>
            <a:r>
              <a:rPr lang="ru-RU" sz="2400" dirty="0">
                <a:solidFill>
                  <a:schemeClr val="bg1"/>
                </a:solidFill>
              </a:rPr>
              <a:t>м</a:t>
            </a:r>
            <a:r>
              <a:rPr lang="en-US" sz="2400" dirty="0" err="1">
                <a:solidFill>
                  <a:schemeClr val="bg1"/>
                </a:solidFill>
              </a:rPr>
              <a:t>л</a:t>
            </a:r>
            <a:r>
              <a:rPr lang="ru-RU" sz="2400" dirty="0" err="1">
                <a:solidFill>
                  <a:schemeClr val="bg1"/>
                </a:solidFill>
              </a:rPr>
              <a:t>рд</a:t>
            </a:r>
            <a:r>
              <a:rPr lang="ru-RU" sz="2400" dirty="0">
                <a:solidFill>
                  <a:schemeClr val="bg1"/>
                </a:solidFill>
              </a:rPr>
              <a:t> $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ru-RU" sz="2400" dirty="0">
                <a:solidFill>
                  <a:schemeClr val="bg1"/>
                </a:solidFill>
              </a:rPr>
              <a:t>рынок </a:t>
            </a:r>
            <a:r>
              <a:rPr lang="en-US" sz="2400" dirty="0">
                <a:solidFill>
                  <a:schemeClr val="bg1"/>
                </a:solidFill>
              </a:rPr>
              <a:t>legal tech</a:t>
            </a:r>
            <a:r>
              <a:rPr lang="ru-RU" sz="2400" dirty="0">
                <a:solidFill>
                  <a:schemeClr val="bg1"/>
                </a:solidFill>
              </a:rPr>
              <a:t>)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DCA0ED5-B7C1-FE32-1E12-A85E9409D0D2}"/>
              </a:ext>
            </a:extLst>
          </p:cNvPr>
          <p:cNvSpPr txBox="1"/>
          <p:nvPr/>
        </p:nvSpPr>
        <p:spPr>
          <a:xfrm>
            <a:off x="3320301" y="7201608"/>
            <a:ext cx="2507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&gt;</a:t>
            </a:r>
            <a:r>
              <a:rPr lang="ru-RU" sz="2400" dirty="0">
                <a:solidFill>
                  <a:schemeClr val="tx1"/>
                </a:solidFill>
              </a:rPr>
              <a:t>200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м</a:t>
            </a:r>
            <a:r>
              <a:rPr lang="en-US" sz="2400" dirty="0" err="1">
                <a:solidFill>
                  <a:schemeClr val="tx1"/>
                </a:solidFill>
              </a:rPr>
              <a:t>л</a:t>
            </a:r>
            <a:r>
              <a:rPr lang="ru-RU" sz="2400" dirty="0">
                <a:solidFill>
                  <a:schemeClr val="tx1"/>
                </a:solidFill>
              </a:rPr>
              <a:t>н $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DD466E-EE63-390F-6E39-1F7E8C9EBB9B}"/>
              </a:ext>
            </a:extLst>
          </p:cNvPr>
          <p:cNvSpPr txBox="1"/>
          <p:nvPr/>
        </p:nvSpPr>
        <p:spPr>
          <a:xfrm>
            <a:off x="1297122" y="10680205"/>
            <a:ext cx="6192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Источники: </a:t>
            </a:r>
            <a:r>
              <a:rPr lang="en" dirty="0">
                <a:hlinkClick r:id="rId4"/>
              </a:rPr>
              <a:t>https://clck.ru/34wMfU</a:t>
            </a:r>
            <a:r>
              <a:rPr lang="ru-RU" dirty="0"/>
              <a:t>, </a:t>
            </a:r>
            <a:r>
              <a:rPr lang="en" dirty="0">
                <a:hlinkClick r:id="rId5"/>
              </a:rPr>
              <a:t>https://clck.ru/34wMdg</a:t>
            </a:r>
            <a:r>
              <a:rPr lang="ru-RU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76D9A9-A067-20FF-9A5F-41331CDB5BB3}"/>
              </a:ext>
            </a:extLst>
          </p:cNvPr>
          <p:cNvSpPr txBox="1"/>
          <p:nvPr/>
        </p:nvSpPr>
        <p:spPr>
          <a:xfrm>
            <a:off x="3632368" y="7714617"/>
            <a:ext cx="1694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/>
                </a:solidFill>
              </a:rPr>
              <a:t>(</a:t>
            </a:r>
            <a:r>
              <a:rPr lang="en" sz="1200" dirty="0">
                <a:solidFill>
                  <a:schemeClr val="tx1"/>
                </a:solidFill>
              </a:rPr>
              <a:t>on-demand market opportunity</a:t>
            </a:r>
            <a:r>
              <a:rPr lang="ru-RU" sz="1200" dirty="0">
                <a:solidFill>
                  <a:schemeClr val="tx1"/>
                </a:solidFill>
              </a:rPr>
              <a:t>)</a:t>
            </a:r>
          </a:p>
          <a:p>
            <a:endParaRPr lang="ru-RU" sz="1200" dirty="0"/>
          </a:p>
        </p:txBody>
      </p:sp>
      <p:pic>
        <p:nvPicPr>
          <p:cNvPr id="3" name="Google Shape;83;p9">
            <a:extLst>
              <a:ext uri="{FF2B5EF4-FFF2-40B4-BE49-F238E27FC236}">
                <a16:creationId xmlns:a16="http://schemas.microsoft.com/office/drawing/2014/main" id="{B1DD874A-BDB9-ED45-B75D-F7708466E0E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349725" y="10452150"/>
            <a:ext cx="1592924" cy="738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6AF671-55B9-7744-F327-BD5C50BC4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13" y="320675"/>
            <a:ext cx="6537959" cy="630942"/>
          </a:xfrm>
        </p:spPr>
        <p:txBody>
          <a:bodyPr/>
          <a:lstStyle/>
          <a:p>
            <a:r>
              <a:rPr lang="ru-RU" dirty="0">
                <a:solidFill>
                  <a:srgbClr val="073248"/>
                </a:solidFill>
              </a:rPr>
              <a:t>Бизнес модель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6D658B-6576-BD54-D99F-BD3EE48C3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507" y="2301875"/>
            <a:ext cx="11276330" cy="5309146"/>
          </a:xfrm>
        </p:spPr>
        <p:txBody>
          <a:bodyPr/>
          <a:lstStyle/>
          <a:p>
            <a:r>
              <a:rPr lang="ru-RU" dirty="0">
                <a:solidFill>
                  <a:srgbClr val="073248"/>
                </a:solidFill>
              </a:rPr>
              <a:t>Сейчас:</a:t>
            </a:r>
          </a:p>
          <a:p>
            <a:r>
              <a:rPr lang="ru-RU" dirty="0">
                <a:solidFill>
                  <a:srgbClr val="073248"/>
                </a:solidFill>
              </a:rPr>
              <a:t>- комиссия 20% с каждого заказа </a:t>
            </a:r>
          </a:p>
          <a:p>
            <a:endParaRPr lang="ru-RU" dirty="0">
              <a:solidFill>
                <a:srgbClr val="073248"/>
              </a:solidFill>
            </a:endParaRPr>
          </a:p>
          <a:p>
            <a:endParaRPr lang="ru-RU" dirty="0">
              <a:solidFill>
                <a:srgbClr val="073248"/>
              </a:solidFill>
            </a:endParaRPr>
          </a:p>
          <a:p>
            <a:r>
              <a:rPr lang="ru-RU" dirty="0">
                <a:solidFill>
                  <a:srgbClr val="073248"/>
                </a:solidFill>
              </a:rPr>
              <a:t>В будущем:</a:t>
            </a:r>
          </a:p>
          <a:p>
            <a:r>
              <a:rPr lang="ru-RU" dirty="0">
                <a:solidFill>
                  <a:srgbClr val="073248"/>
                </a:solidFill>
              </a:rPr>
              <a:t>- динамическая комиссия с каждого заказа</a:t>
            </a:r>
          </a:p>
          <a:p>
            <a:r>
              <a:rPr lang="ru-RU" dirty="0">
                <a:solidFill>
                  <a:srgbClr val="073248"/>
                </a:solidFill>
              </a:rPr>
              <a:t>- сервисный сбор </a:t>
            </a:r>
          </a:p>
          <a:p>
            <a:r>
              <a:rPr lang="ru-RU" dirty="0">
                <a:solidFill>
                  <a:srgbClr val="073248"/>
                </a:solidFill>
              </a:rPr>
              <a:t>- оплата за поднятие карточки юриста в каталоге</a:t>
            </a:r>
          </a:p>
          <a:p>
            <a:r>
              <a:rPr lang="ru-RU" dirty="0">
                <a:solidFill>
                  <a:srgbClr val="073248"/>
                </a:solidFill>
              </a:rPr>
              <a:t>- подписка на скидку</a:t>
            </a:r>
          </a:p>
          <a:p>
            <a:r>
              <a:rPr lang="ru-RU" dirty="0">
                <a:solidFill>
                  <a:srgbClr val="073248"/>
                </a:solidFill>
              </a:rPr>
              <a:t>- корпоративное предложение сотрудникам компаний</a:t>
            </a:r>
          </a:p>
        </p:txBody>
      </p:sp>
      <p:pic>
        <p:nvPicPr>
          <p:cNvPr id="4" name="Google Shape;83;p9">
            <a:extLst>
              <a:ext uri="{FF2B5EF4-FFF2-40B4-BE49-F238E27FC236}">
                <a16:creationId xmlns:a16="http://schemas.microsoft.com/office/drawing/2014/main" id="{F3B4CC85-E075-90C8-C670-AD2E13B66D8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349725" y="10452150"/>
            <a:ext cx="1592924" cy="7389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6797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6AF671-55B9-7744-F327-BD5C50BC4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13" y="320675"/>
            <a:ext cx="8158737" cy="1261884"/>
          </a:xfrm>
        </p:spPr>
        <p:txBody>
          <a:bodyPr/>
          <a:lstStyle/>
          <a:p>
            <a:r>
              <a:rPr lang="ru-RU" dirty="0">
                <a:solidFill>
                  <a:srgbClr val="073248"/>
                </a:solidFill>
              </a:rPr>
              <a:t>Что сделали за акселератор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6D658B-6576-BD54-D99F-BD3EE48C3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506" y="1461824"/>
            <a:ext cx="16928219" cy="9925794"/>
          </a:xfrm>
        </p:spPr>
        <p:txBody>
          <a:bodyPr/>
          <a:lstStyle/>
          <a:p>
            <a:r>
              <a:rPr lang="ru-RU" sz="3200" b="1" dirty="0">
                <a:solidFill>
                  <a:srgbClr val="073248"/>
                </a:solidFill>
              </a:rPr>
              <a:t>Исследования:</a:t>
            </a:r>
          </a:p>
          <a:p>
            <a:r>
              <a:rPr lang="ru-RU" sz="3200" dirty="0">
                <a:solidFill>
                  <a:srgbClr val="073248"/>
                </a:solidFill>
              </a:rPr>
              <a:t>1. +15 проблемных интервью (всего 30)</a:t>
            </a:r>
          </a:p>
          <a:p>
            <a:r>
              <a:rPr lang="ru-RU" sz="3200" dirty="0">
                <a:solidFill>
                  <a:srgbClr val="073248"/>
                </a:solidFill>
              </a:rPr>
              <a:t>2. 10 интервью решения с клиентами</a:t>
            </a:r>
          </a:p>
          <a:p>
            <a:r>
              <a:rPr lang="ru-RU" sz="3200" dirty="0">
                <a:solidFill>
                  <a:srgbClr val="073248"/>
                </a:solidFill>
              </a:rPr>
              <a:t>3. Провели сегментацию ЦА </a:t>
            </a:r>
            <a:br>
              <a:rPr lang="ru-RU" sz="3200" dirty="0">
                <a:solidFill>
                  <a:srgbClr val="073248"/>
                </a:solidFill>
              </a:rPr>
            </a:br>
            <a:endParaRPr lang="ru-RU" sz="3200" dirty="0">
              <a:solidFill>
                <a:srgbClr val="073248"/>
              </a:solidFill>
            </a:endParaRPr>
          </a:p>
          <a:p>
            <a:r>
              <a:rPr lang="ru-RU" sz="3200" b="1" dirty="0">
                <a:solidFill>
                  <a:srgbClr val="073248"/>
                </a:solidFill>
              </a:rPr>
              <a:t>Продукт:</a:t>
            </a:r>
          </a:p>
          <a:p>
            <a:r>
              <a:rPr lang="ru-RU" sz="3200" dirty="0">
                <a:solidFill>
                  <a:srgbClr val="073248"/>
                </a:solidFill>
              </a:rPr>
              <a:t>1. Оптимизировали веб-версию</a:t>
            </a:r>
          </a:p>
          <a:p>
            <a:r>
              <a:rPr lang="ru-RU" sz="3200" dirty="0">
                <a:solidFill>
                  <a:srgbClr val="073248"/>
                </a:solidFill>
              </a:rPr>
              <a:t>2. Сделали </a:t>
            </a:r>
            <a:r>
              <a:rPr lang="ru-RU" sz="3200" dirty="0" err="1">
                <a:solidFill>
                  <a:srgbClr val="073248"/>
                </a:solidFill>
              </a:rPr>
              <a:t>воркфлоу</a:t>
            </a:r>
            <a:r>
              <a:rPr lang="ru-RU" sz="3200" dirty="0">
                <a:solidFill>
                  <a:srgbClr val="073248"/>
                </a:solidFill>
              </a:rPr>
              <a:t> оплаты более прозрачным</a:t>
            </a:r>
          </a:p>
          <a:p>
            <a:endParaRPr lang="ru-RU" sz="32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ru-RU" sz="32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Бизнес:</a:t>
            </a:r>
          </a:p>
          <a:p>
            <a:r>
              <a:rPr lang="ru-RU" sz="3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1. привлекли +10 юристов на платформу</a:t>
            </a:r>
          </a:p>
          <a:p>
            <a:r>
              <a:rPr lang="ru-RU" sz="3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2.  сделали +5 продаж</a:t>
            </a:r>
          </a:p>
          <a:p>
            <a:r>
              <a:rPr lang="ru-RU" sz="3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3. подготовили тестовые </a:t>
            </a:r>
            <a:r>
              <a:rPr lang="ru-RU" sz="32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офферы</a:t>
            </a:r>
            <a:r>
              <a:rPr lang="ru-RU" sz="3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на узкие сегменты ЦА (запускаем на след. неделе)</a:t>
            </a:r>
            <a:br>
              <a:rPr lang="ru-RU" sz="3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ru-RU" sz="32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ru-RU" sz="32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Медиа</a:t>
            </a:r>
            <a:r>
              <a:rPr lang="ru-RU" sz="3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</a:p>
          <a:p>
            <a:pPr marL="514350" indent="-514350">
              <a:buAutoNum type="arabicPeriod"/>
            </a:pPr>
            <a:r>
              <a:rPr lang="ru-RU" sz="3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Наняли интернет-маркетолога и проработали маркетинговую стратегию</a:t>
            </a:r>
          </a:p>
          <a:p>
            <a:pPr marL="514350" indent="-514350">
              <a:buAutoNum type="arabicPeriod"/>
            </a:pPr>
            <a:r>
              <a:rPr lang="ru-RU" sz="3200" dirty="0">
                <a:solidFill>
                  <a:srgbClr val="000000"/>
                </a:solidFill>
                <a:latin typeface="Helvetica Neue" panose="02000503000000020004" pitchFamily="2" charset="0"/>
              </a:rPr>
              <a:t>Записали профильный подкаст на сторонней площадке и запланирована дата еще одного подкаста на аудиторию &gt;</a:t>
            </a:r>
            <a:r>
              <a:rPr lang="en-US" sz="3200" dirty="0">
                <a:solidFill>
                  <a:srgbClr val="000000"/>
                </a:solidFill>
                <a:latin typeface="Helvetica Neue" panose="02000503000000020004" pitchFamily="2" charset="0"/>
              </a:rPr>
              <a:t> 1</a:t>
            </a:r>
            <a:r>
              <a:rPr lang="ru-RU" sz="3200" dirty="0">
                <a:solidFill>
                  <a:srgbClr val="000000"/>
                </a:solidFill>
                <a:latin typeface="Helvetica Neue" panose="02000503000000020004" pitchFamily="2" charset="0"/>
              </a:rPr>
              <a:t>0 тыс. слушателей</a:t>
            </a:r>
            <a:endParaRPr lang="ru-RU" sz="32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endParaRPr lang="ru-RU" dirty="0">
              <a:solidFill>
                <a:srgbClr val="073248"/>
              </a:solidFill>
            </a:endParaRPr>
          </a:p>
          <a:p>
            <a:endParaRPr lang="ru-RU" dirty="0">
              <a:solidFill>
                <a:srgbClr val="073248"/>
              </a:solidFill>
            </a:endParaRPr>
          </a:p>
        </p:txBody>
      </p:sp>
      <p:pic>
        <p:nvPicPr>
          <p:cNvPr id="4" name="Google Shape;83;p9">
            <a:extLst>
              <a:ext uri="{FF2B5EF4-FFF2-40B4-BE49-F238E27FC236}">
                <a16:creationId xmlns:a16="http://schemas.microsoft.com/office/drawing/2014/main" id="{F3B4CC85-E075-90C8-C670-AD2E13B66D8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349725" y="10452150"/>
            <a:ext cx="1592924" cy="7389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7172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623C70E-A2B0-4D5C-6285-7F9421CD7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451393"/>
              </p:ext>
            </p:extLst>
          </p:nvPr>
        </p:nvGraphicFramePr>
        <p:xfrm>
          <a:off x="521713" y="2987676"/>
          <a:ext cx="8844537" cy="5333998"/>
        </p:xfrm>
        <a:graphic>
          <a:graphicData uri="http://schemas.openxmlformats.org/drawingml/2006/table">
            <a:tbl>
              <a:tblPr firstRow="1" firstCol="1" bandCol="1">
                <a:tableStyleId>{5C22544A-7EE6-4342-B048-85BDC9FD1C3A}</a:tableStyleId>
              </a:tblPr>
              <a:tblGrid>
                <a:gridCol w="1453137">
                  <a:extLst>
                    <a:ext uri="{9D8B030D-6E8A-4147-A177-3AD203B41FA5}">
                      <a16:colId xmlns:a16="http://schemas.microsoft.com/office/drawing/2014/main" val="3001911591"/>
                    </a:ext>
                  </a:extLst>
                </a:gridCol>
                <a:gridCol w="2415211">
                  <a:extLst>
                    <a:ext uri="{9D8B030D-6E8A-4147-A177-3AD203B41FA5}">
                      <a16:colId xmlns:a16="http://schemas.microsoft.com/office/drawing/2014/main" val="3060711073"/>
                    </a:ext>
                  </a:extLst>
                </a:gridCol>
                <a:gridCol w="2192033">
                  <a:extLst>
                    <a:ext uri="{9D8B030D-6E8A-4147-A177-3AD203B41FA5}">
                      <a16:colId xmlns:a16="http://schemas.microsoft.com/office/drawing/2014/main" val="697282422"/>
                    </a:ext>
                  </a:extLst>
                </a:gridCol>
                <a:gridCol w="2784156">
                  <a:extLst>
                    <a:ext uri="{9D8B030D-6E8A-4147-A177-3AD203B41FA5}">
                      <a16:colId xmlns:a16="http://schemas.microsoft.com/office/drawing/2014/main" val="3479221942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E3E7EA"/>
                          </a:solidFill>
                          <a:effectLst/>
                        </a:rPr>
                        <a:t> </a:t>
                      </a:r>
                      <a:endParaRPr lang="ru-RU" sz="2000" b="0" dirty="0">
                        <a:solidFill>
                          <a:srgbClr val="E3E7E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732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E3E7EA"/>
                          </a:solidFill>
                          <a:effectLst/>
                        </a:rPr>
                        <a:t>Проверка исполнителей</a:t>
                      </a:r>
                      <a:endParaRPr lang="ru-RU" sz="2000" dirty="0">
                        <a:solidFill>
                          <a:srgbClr val="E3E7E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732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E3E7EA"/>
                          </a:solidFill>
                          <a:effectLst/>
                        </a:rPr>
                        <a:t>Безопасная сделка</a:t>
                      </a:r>
                      <a:endParaRPr lang="ru-RU" sz="2000" dirty="0">
                        <a:solidFill>
                          <a:srgbClr val="E3E7E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732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E3E7EA"/>
                          </a:solidFill>
                          <a:effectLst/>
                        </a:rPr>
                        <a:t>Арбитраж </a:t>
                      </a:r>
                      <a:endParaRPr lang="ru-RU" sz="2000" dirty="0">
                        <a:solidFill>
                          <a:srgbClr val="E3E7E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732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13044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E3E7EA"/>
                          </a:solidFill>
                          <a:effectLst/>
                        </a:rPr>
                        <a:t>Solvo</a:t>
                      </a:r>
                      <a:endParaRPr lang="ru-RU" sz="2000" b="1" dirty="0">
                        <a:solidFill>
                          <a:srgbClr val="E3E7E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732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+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3E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+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+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3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236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err="1">
                          <a:solidFill>
                            <a:srgbClr val="E3E7EA"/>
                          </a:solidFill>
                          <a:effectLst/>
                        </a:rPr>
                        <a:t>СберПраво</a:t>
                      </a:r>
                      <a:endParaRPr lang="ru-RU" sz="2000" b="0" dirty="0">
                        <a:solidFill>
                          <a:srgbClr val="E3E7E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732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3E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 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3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28346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E3E7EA"/>
                          </a:solidFill>
                          <a:effectLst/>
                        </a:rPr>
                        <a:t>Правовед</a:t>
                      </a:r>
                      <a:endParaRPr lang="ru-RU" sz="2000" b="0" dirty="0">
                        <a:solidFill>
                          <a:srgbClr val="E3E7E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732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3E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3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7790774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err="1">
                          <a:solidFill>
                            <a:srgbClr val="E3E7EA"/>
                          </a:solidFill>
                          <a:effectLst/>
                        </a:rPr>
                        <a:t>YouDo</a:t>
                      </a:r>
                      <a:endParaRPr lang="ru-RU" sz="2000" b="0" dirty="0">
                        <a:solidFill>
                          <a:srgbClr val="E3E7E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732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3E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+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+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3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763237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E3E7EA"/>
                          </a:solidFill>
                          <a:effectLst/>
                        </a:rPr>
                        <a:t>Профи</a:t>
                      </a:r>
                      <a:endParaRPr lang="ru-RU" sz="2000" b="0" dirty="0">
                        <a:solidFill>
                          <a:srgbClr val="E3E7E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732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3E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3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637685"/>
                  </a:ext>
                </a:extLst>
              </a:tr>
              <a:tr h="1333498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E3E7EA"/>
                          </a:solidFill>
                          <a:effectLst/>
                        </a:rPr>
                        <a:t>Яндекс Услуги</a:t>
                      </a:r>
                      <a:endParaRPr lang="ru-RU" sz="2000" b="0" dirty="0">
                        <a:solidFill>
                          <a:srgbClr val="E3E7E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732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3E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effectLst/>
                          <a:latin typeface="+mn-lt"/>
                        </a:rPr>
                        <a:t>-</a:t>
                      </a:r>
                      <a:endParaRPr lang="ru-RU" sz="2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3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424752"/>
                  </a:ext>
                </a:extLst>
              </a:tr>
            </a:tbl>
          </a:graphicData>
        </a:graphic>
      </p:graphicFrame>
      <p:sp>
        <p:nvSpPr>
          <p:cNvPr id="10" name="Google Shape;76;p9">
            <a:extLst>
              <a:ext uri="{FF2B5EF4-FFF2-40B4-BE49-F238E27FC236}">
                <a16:creationId xmlns:a16="http://schemas.microsoft.com/office/drawing/2014/main" id="{FC61FABE-AA9F-57DA-3DAA-9A0D5ADFD2BD}"/>
              </a:ext>
            </a:extLst>
          </p:cNvPr>
          <p:cNvSpPr txBox="1"/>
          <p:nvPr/>
        </p:nvSpPr>
        <p:spPr>
          <a:xfrm>
            <a:off x="10057134" y="3170801"/>
            <a:ext cx="12675224" cy="533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934085" marR="5080" lvl="0" indent="20319" algn="l" rtl="0">
              <a:lnSpc>
                <a:spcPct val="179400"/>
              </a:lnSpc>
              <a:spcBef>
                <a:spcPts val="114"/>
              </a:spcBef>
              <a:spcAft>
                <a:spcPts val="0"/>
              </a:spcAft>
              <a:buNone/>
            </a:pPr>
            <a:endParaRPr lang="ru-RU" sz="2400" dirty="0">
              <a:solidFill>
                <a:srgbClr val="0832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34085" marR="5080" indent="20319" algn="l" rtl="0">
              <a:lnSpc>
                <a:spcPct val="179400"/>
              </a:lnSpc>
              <a:spcBef>
                <a:spcPts val="114"/>
              </a:spcBef>
            </a:pPr>
            <a:r>
              <a:rPr lang="ru-RU" sz="2400" dirty="0">
                <a:solidFill>
                  <a:srgbClr val="0832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Юристы проходят проверку дипломов и собеседование</a:t>
            </a:r>
          </a:p>
          <a:p>
            <a:pPr marL="934085" marR="5080" indent="20319">
              <a:lnSpc>
                <a:spcPct val="179400"/>
              </a:lnSpc>
              <a:spcBef>
                <a:spcPts val="114"/>
              </a:spcBef>
            </a:pPr>
            <a:r>
              <a:rPr lang="ru-RU" sz="2400" dirty="0">
                <a:solidFill>
                  <a:srgbClr val="0832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Любые юридические услуги, а не только консультации</a:t>
            </a:r>
          </a:p>
          <a:p>
            <a:pPr marL="934085" marR="5080" lvl="0" indent="20319" algn="l" rtl="0">
              <a:lnSpc>
                <a:spcPct val="179400"/>
              </a:lnSpc>
              <a:spcBef>
                <a:spcPts val="114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0832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Гибкий внутренний </a:t>
            </a:r>
            <a:r>
              <a:rPr lang="en-US" sz="2400" dirty="0">
                <a:solidFill>
                  <a:srgbClr val="0832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Workflow</a:t>
            </a:r>
            <a:r>
              <a:rPr lang="ru-RU" sz="2400" dirty="0">
                <a:solidFill>
                  <a:srgbClr val="0832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lang="ru-RU" sz="1200" dirty="0">
              <a:solidFill>
                <a:srgbClr val="083248"/>
              </a:solidFill>
            </a:endParaRPr>
          </a:p>
          <a:p>
            <a:pPr marL="934085" marR="5080" lvl="0" indent="20319" algn="l" rtl="0">
              <a:lnSpc>
                <a:spcPct val="179400"/>
              </a:lnSpc>
              <a:spcBef>
                <a:spcPts val="114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0832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Безопасная сделка</a:t>
            </a:r>
          </a:p>
          <a:p>
            <a:pPr marL="955039" marR="2351405" lvl="0" indent="0" algn="l" rtl="0">
              <a:lnSpc>
                <a:spcPct val="1757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0832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Арбитраж сервиса </a:t>
            </a:r>
          </a:p>
          <a:p>
            <a:pPr marL="955039" marR="2351405" lvl="0" indent="0" algn="l" rtl="0">
              <a:lnSpc>
                <a:spcPct val="1757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083248"/>
                </a:solidFill>
                <a:latin typeface="Helvetica Neue"/>
                <a:sym typeface="Helvetica Neue"/>
              </a:rPr>
              <a:t>Поддержка поможет подобрать исполнителя</a:t>
            </a:r>
            <a:endParaRPr lang="ru-RU" sz="1200" dirty="0">
              <a:solidFill>
                <a:srgbClr val="083248"/>
              </a:solidFill>
            </a:endParaRPr>
          </a:p>
          <a:p>
            <a:pPr marL="955039" marR="2351405" lvl="0" indent="0" algn="l" rtl="0">
              <a:lnSpc>
                <a:spcPct val="175700"/>
              </a:lnSpc>
              <a:spcBef>
                <a:spcPts val="5"/>
              </a:spcBef>
              <a:spcAft>
                <a:spcPts val="0"/>
              </a:spcAft>
              <a:buNone/>
            </a:pPr>
            <a:endParaRPr lang="ru-RU" sz="2400" dirty="0">
              <a:solidFill>
                <a:srgbClr val="0832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79;p9">
            <a:extLst>
              <a:ext uri="{FF2B5EF4-FFF2-40B4-BE49-F238E27FC236}">
                <a16:creationId xmlns:a16="http://schemas.microsoft.com/office/drawing/2014/main" id="{064E66D7-7286-691E-2933-325412CF4AC1}"/>
              </a:ext>
            </a:extLst>
          </p:cNvPr>
          <p:cNvSpPr/>
          <p:nvPr/>
        </p:nvSpPr>
        <p:spPr>
          <a:xfrm>
            <a:off x="9624487" y="2987676"/>
            <a:ext cx="9957900" cy="5331828"/>
          </a:xfrm>
          <a:custGeom>
            <a:avLst/>
            <a:gdLst/>
            <a:ahLst/>
            <a:cxnLst/>
            <a:rect l="l" t="t" r="r" b="b"/>
            <a:pathLst>
              <a:path w="14410055" h="4762500" extrusionOk="0">
                <a:moveTo>
                  <a:pt x="949280" y="0"/>
                </a:moveTo>
                <a:lnTo>
                  <a:pt x="13460207" y="0"/>
                </a:lnTo>
                <a:lnTo>
                  <a:pt x="13533460" y="34"/>
                </a:lnTo>
                <a:lnTo>
                  <a:pt x="13601438" y="279"/>
                </a:lnTo>
                <a:lnTo>
                  <a:pt x="13664394" y="943"/>
                </a:lnTo>
                <a:lnTo>
                  <a:pt x="13722577" y="2236"/>
                </a:lnTo>
                <a:lnTo>
                  <a:pt x="13776240" y="4368"/>
                </a:lnTo>
                <a:lnTo>
                  <a:pt x="13825634" y="7549"/>
                </a:lnTo>
                <a:lnTo>
                  <a:pt x="13871008" y="11987"/>
                </a:lnTo>
                <a:lnTo>
                  <a:pt x="13912615" y="17894"/>
                </a:lnTo>
                <a:lnTo>
                  <a:pt x="13950706" y="25478"/>
                </a:lnTo>
                <a:lnTo>
                  <a:pt x="14017342" y="46518"/>
                </a:lnTo>
                <a:lnTo>
                  <a:pt x="14064475" y="66066"/>
                </a:lnTo>
                <a:lnTo>
                  <a:pt x="14109359" y="89494"/>
                </a:lnTo>
                <a:lnTo>
                  <a:pt x="14151788" y="116598"/>
                </a:lnTo>
                <a:lnTo>
                  <a:pt x="14191560" y="147175"/>
                </a:lnTo>
                <a:lnTo>
                  <a:pt x="14228471" y="181021"/>
                </a:lnTo>
                <a:lnTo>
                  <a:pt x="14262317" y="217932"/>
                </a:lnTo>
                <a:lnTo>
                  <a:pt x="14292894" y="257704"/>
                </a:lnTo>
                <a:lnTo>
                  <a:pt x="14319998" y="300133"/>
                </a:lnTo>
                <a:lnTo>
                  <a:pt x="14343427" y="345016"/>
                </a:lnTo>
                <a:lnTo>
                  <a:pt x="14362976" y="392149"/>
                </a:lnTo>
                <a:lnTo>
                  <a:pt x="14384013" y="458787"/>
                </a:lnTo>
                <a:lnTo>
                  <a:pt x="14391596" y="496877"/>
                </a:lnTo>
                <a:lnTo>
                  <a:pt x="14397501" y="538484"/>
                </a:lnTo>
                <a:lnTo>
                  <a:pt x="14401939" y="583859"/>
                </a:lnTo>
                <a:lnTo>
                  <a:pt x="14405119" y="633251"/>
                </a:lnTo>
                <a:lnTo>
                  <a:pt x="14407251" y="686913"/>
                </a:lnTo>
                <a:lnTo>
                  <a:pt x="14408544" y="745096"/>
                </a:lnTo>
                <a:lnTo>
                  <a:pt x="14409208" y="808050"/>
                </a:lnTo>
                <a:lnTo>
                  <a:pt x="14409453" y="876028"/>
                </a:lnTo>
                <a:lnTo>
                  <a:pt x="14409487" y="949280"/>
                </a:lnTo>
                <a:lnTo>
                  <a:pt x="14409487" y="3812681"/>
                </a:lnTo>
                <a:lnTo>
                  <a:pt x="14409453" y="3885933"/>
                </a:lnTo>
                <a:lnTo>
                  <a:pt x="14409208" y="3953911"/>
                </a:lnTo>
                <a:lnTo>
                  <a:pt x="14408544" y="4016865"/>
                </a:lnTo>
                <a:lnTo>
                  <a:pt x="14407251" y="4075048"/>
                </a:lnTo>
                <a:lnTo>
                  <a:pt x="14405119" y="4128710"/>
                </a:lnTo>
                <a:lnTo>
                  <a:pt x="14401939" y="4178103"/>
                </a:lnTo>
                <a:lnTo>
                  <a:pt x="14397501" y="4223477"/>
                </a:lnTo>
                <a:lnTo>
                  <a:pt x="14391596" y="4265084"/>
                </a:lnTo>
                <a:lnTo>
                  <a:pt x="14384013" y="4303175"/>
                </a:lnTo>
                <a:lnTo>
                  <a:pt x="14362976" y="4369813"/>
                </a:lnTo>
                <a:lnTo>
                  <a:pt x="14343427" y="4416945"/>
                </a:lnTo>
                <a:lnTo>
                  <a:pt x="14319998" y="4461828"/>
                </a:lnTo>
                <a:lnTo>
                  <a:pt x="14292894" y="4504257"/>
                </a:lnTo>
                <a:lnTo>
                  <a:pt x="14262317" y="4544029"/>
                </a:lnTo>
                <a:lnTo>
                  <a:pt x="14228471" y="4580940"/>
                </a:lnTo>
                <a:lnTo>
                  <a:pt x="14191560" y="4614786"/>
                </a:lnTo>
                <a:lnTo>
                  <a:pt x="14151788" y="4645363"/>
                </a:lnTo>
                <a:lnTo>
                  <a:pt x="14109359" y="4672468"/>
                </a:lnTo>
                <a:lnTo>
                  <a:pt x="14064475" y="4695896"/>
                </a:lnTo>
                <a:lnTo>
                  <a:pt x="14017342" y="4715443"/>
                </a:lnTo>
                <a:lnTo>
                  <a:pt x="13950706" y="4736483"/>
                </a:lnTo>
                <a:lnTo>
                  <a:pt x="13912615" y="4744067"/>
                </a:lnTo>
                <a:lnTo>
                  <a:pt x="13871008" y="4749974"/>
                </a:lnTo>
                <a:lnTo>
                  <a:pt x="13825634" y="4754413"/>
                </a:lnTo>
                <a:lnTo>
                  <a:pt x="13776240" y="4757593"/>
                </a:lnTo>
                <a:lnTo>
                  <a:pt x="13722577" y="4759725"/>
                </a:lnTo>
                <a:lnTo>
                  <a:pt x="13664394" y="4761018"/>
                </a:lnTo>
                <a:lnTo>
                  <a:pt x="13601438" y="4761682"/>
                </a:lnTo>
                <a:lnTo>
                  <a:pt x="13533460" y="4761927"/>
                </a:lnTo>
                <a:lnTo>
                  <a:pt x="13460207" y="4761961"/>
                </a:lnTo>
                <a:lnTo>
                  <a:pt x="949280" y="4761962"/>
                </a:lnTo>
                <a:lnTo>
                  <a:pt x="876028" y="4761927"/>
                </a:lnTo>
                <a:lnTo>
                  <a:pt x="808050" y="4761682"/>
                </a:lnTo>
                <a:lnTo>
                  <a:pt x="745096" y="4761018"/>
                </a:lnTo>
                <a:lnTo>
                  <a:pt x="686913" y="4759725"/>
                </a:lnTo>
                <a:lnTo>
                  <a:pt x="633251" y="4757593"/>
                </a:lnTo>
                <a:lnTo>
                  <a:pt x="583859" y="4754412"/>
                </a:lnTo>
                <a:lnTo>
                  <a:pt x="538484" y="4749974"/>
                </a:lnTo>
                <a:lnTo>
                  <a:pt x="496877" y="4744067"/>
                </a:lnTo>
                <a:lnTo>
                  <a:pt x="458787" y="4736483"/>
                </a:lnTo>
                <a:lnTo>
                  <a:pt x="392149" y="4715443"/>
                </a:lnTo>
                <a:lnTo>
                  <a:pt x="345016" y="4695896"/>
                </a:lnTo>
                <a:lnTo>
                  <a:pt x="300133" y="4672468"/>
                </a:lnTo>
                <a:lnTo>
                  <a:pt x="257704" y="4645363"/>
                </a:lnTo>
                <a:lnTo>
                  <a:pt x="217932" y="4614786"/>
                </a:lnTo>
                <a:lnTo>
                  <a:pt x="181021" y="4580940"/>
                </a:lnTo>
                <a:lnTo>
                  <a:pt x="147175" y="4544029"/>
                </a:lnTo>
                <a:lnTo>
                  <a:pt x="116598" y="4504257"/>
                </a:lnTo>
                <a:lnTo>
                  <a:pt x="89494" y="4461828"/>
                </a:lnTo>
                <a:lnTo>
                  <a:pt x="66066" y="4416945"/>
                </a:lnTo>
                <a:lnTo>
                  <a:pt x="46518" y="4369813"/>
                </a:lnTo>
                <a:lnTo>
                  <a:pt x="25478" y="4303175"/>
                </a:lnTo>
                <a:lnTo>
                  <a:pt x="17894" y="4265084"/>
                </a:lnTo>
                <a:lnTo>
                  <a:pt x="11987" y="4223477"/>
                </a:lnTo>
                <a:lnTo>
                  <a:pt x="7549" y="4178103"/>
                </a:lnTo>
                <a:lnTo>
                  <a:pt x="4368" y="4128710"/>
                </a:lnTo>
                <a:lnTo>
                  <a:pt x="2236" y="4075048"/>
                </a:lnTo>
                <a:lnTo>
                  <a:pt x="943" y="4016865"/>
                </a:lnTo>
                <a:lnTo>
                  <a:pt x="279" y="3953911"/>
                </a:lnTo>
                <a:lnTo>
                  <a:pt x="34" y="3885933"/>
                </a:lnTo>
                <a:lnTo>
                  <a:pt x="0" y="3812681"/>
                </a:lnTo>
                <a:lnTo>
                  <a:pt x="0" y="949280"/>
                </a:lnTo>
                <a:lnTo>
                  <a:pt x="34" y="876028"/>
                </a:lnTo>
                <a:lnTo>
                  <a:pt x="279" y="808050"/>
                </a:lnTo>
                <a:lnTo>
                  <a:pt x="943" y="745096"/>
                </a:lnTo>
                <a:lnTo>
                  <a:pt x="2236" y="686913"/>
                </a:lnTo>
                <a:lnTo>
                  <a:pt x="4368" y="633251"/>
                </a:lnTo>
                <a:lnTo>
                  <a:pt x="7549" y="583859"/>
                </a:lnTo>
                <a:lnTo>
                  <a:pt x="11987" y="538484"/>
                </a:lnTo>
                <a:lnTo>
                  <a:pt x="17894" y="496877"/>
                </a:lnTo>
                <a:lnTo>
                  <a:pt x="25478" y="458787"/>
                </a:lnTo>
                <a:lnTo>
                  <a:pt x="46518" y="392149"/>
                </a:lnTo>
                <a:lnTo>
                  <a:pt x="66066" y="345016"/>
                </a:lnTo>
                <a:lnTo>
                  <a:pt x="89494" y="300133"/>
                </a:lnTo>
                <a:lnTo>
                  <a:pt x="116598" y="257704"/>
                </a:lnTo>
                <a:lnTo>
                  <a:pt x="147175" y="217932"/>
                </a:lnTo>
                <a:lnTo>
                  <a:pt x="181021" y="181021"/>
                </a:lnTo>
                <a:lnTo>
                  <a:pt x="217932" y="147175"/>
                </a:lnTo>
                <a:lnTo>
                  <a:pt x="257704" y="116598"/>
                </a:lnTo>
                <a:lnTo>
                  <a:pt x="300133" y="89494"/>
                </a:lnTo>
                <a:lnTo>
                  <a:pt x="345016" y="66066"/>
                </a:lnTo>
                <a:lnTo>
                  <a:pt x="392149" y="46518"/>
                </a:lnTo>
                <a:lnTo>
                  <a:pt x="458787" y="25478"/>
                </a:lnTo>
                <a:lnTo>
                  <a:pt x="496877" y="17894"/>
                </a:lnTo>
                <a:lnTo>
                  <a:pt x="538484" y="11987"/>
                </a:lnTo>
                <a:lnTo>
                  <a:pt x="583859" y="7549"/>
                </a:lnTo>
                <a:lnTo>
                  <a:pt x="633251" y="4368"/>
                </a:lnTo>
                <a:lnTo>
                  <a:pt x="686913" y="2236"/>
                </a:lnTo>
                <a:lnTo>
                  <a:pt x="745096" y="943"/>
                </a:lnTo>
                <a:lnTo>
                  <a:pt x="808050" y="279"/>
                </a:lnTo>
                <a:lnTo>
                  <a:pt x="876028" y="34"/>
                </a:lnTo>
                <a:lnTo>
                  <a:pt x="949280" y="0"/>
                </a:lnTo>
                <a:close/>
              </a:path>
            </a:pathLst>
          </a:custGeom>
          <a:noFill/>
          <a:ln w="115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2" name="Google Shape;80;p9">
            <a:extLst>
              <a:ext uri="{FF2B5EF4-FFF2-40B4-BE49-F238E27FC236}">
                <a16:creationId xmlns:a16="http://schemas.microsoft.com/office/drawing/2014/main" id="{7D44EFAB-9CA5-2DF7-925A-9929CFB33DE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81417" y="4535358"/>
            <a:ext cx="717940" cy="71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1;p9" descr="Мишень со сплошной заливкой">
            <a:extLst>
              <a:ext uri="{FF2B5EF4-FFF2-40B4-BE49-F238E27FC236}">
                <a16:creationId xmlns:a16="http://schemas.microsoft.com/office/drawing/2014/main" id="{39B34789-0AE7-0136-6AC6-D4254D25F8D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191795" y="5206488"/>
            <a:ext cx="595783" cy="595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7;p9" descr="Весы правосудия со сплошной заливкой">
            <a:extLst>
              <a:ext uri="{FF2B5EF4-FFF2-40B4-BE49-F238E27FC236}">
                <a16:creationId xmlns:a16="http://schemas.microsoft.com/office/drawing/2014/main" id="{F28B46DE-73B3-CE8D-9BF4-626880AE8C0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70961" y="3970661"/>
            <a:ext cx="545951" cy="546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5;p9">
            <a:extLst>
              <a:ext uri="{FF2B5EF4-FFF2-40B4-BE49-F238E27FC236}">
                <a16:creationId xmlns:a16="http://schemas.microsoft.com/office/drawing/2014/main" id="{65A6B8D2-1B8F-AFB9-CB2B-465BEB30FA6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05323" y="7292070"/>
            <a:ext cx="819965" cy="821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4;p9" descr="Молоток судьи со сплошной заливкой">
            <a:extLst>
              <a:ext uri="{FF2B5EF4-FFF2-40B4-BE49-F238E27FC236}">
                <a16:creationId xmlns:a16="http://schemas.microsoft.com/office/drawing/2014/main" id="{A7D5A172-4005-20FD-0920-A9F3320FB9C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207348" y="6523745"/>
            <a:ext cx="615914" cy="616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1;p9" descr="Галочка на щите со сплошной заливкой">
            <a:extLst>
              <a:ext uri="{FF2B5EF4-FFF2-40B4-BE49-F238E27FC236}">
                <a16:creationId xmlns:a16="http://schemas.microsoft.com/office/drawing/2014/main" id="{3CFADA39-4A29-B82E-D6C9-4ED8A86287D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243033" y="5878350"/>
            <a:ext cx="544545" cy="54649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89B05F9-180A-307E-22F9-D3DEBB8BF973}"/>
              </a:ext>
            </a:extLst>
          </p:cNvPr>
          <p:cNvSpPr txBox="1"/>
          <p:nvPr/>
        </p:nvSpPr>
        <p:spPr>
          <a:xfrm>
            <a:off x="9624486" y="3203141"/>
            <a:ext cx="35517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83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3600" dirty="0">
                <a:solidFill>
                  <a:srgbClr val="830000"/>
                </a:solidFill>
                <a:latin typeface="Arial"/>
                <a:ea typeface="Arial"/>
                <a:cs typeface="Arial"/>
                <a:sym typeface="Arial"/>
              </a:rPr>
              <a:t>УТП </a:t>
            </a:r>
            <a:r>
              <a:rPr lang="en-US" sz="3600" dirty="0" err="1">
                <a:solidFill>
                  <a:srgbClr val="830000"/>
                </a:solidFill>
                <a:latin typeface="Arial"/>
                <a:ea typeface="Arial"/>
                <a:cs typeface="Arial"/>
                <a:sym typeface="Arial"/>
              </a:rPr>
              <a:t>Solvo</a:t>
            </a:r>
            <a:r>
              <a:rPr lang="ru-RU" sz="3600" dirty="0">
                <a:solidFill>
                  <a:srgbClr val="083248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ru-RU" sz="1600" dirty="0">
              <a:solidFill>
                <a:srgbClr val="083248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30317A-614B-21E6-990F-5F867FD13A70}"/>
              </a:ext>
            </a:extLst>
          </p:cNvPr>
          <p:cNvSpPr txBox="1"/>
          <p:nvPr/>
        </p:nvSpPr>
        <p:spPr>
          <a:xfrm>
            <a:off x="-4194313" y="8686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F7C467A5-D1FC-9CEC-5EAA-BF731F97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13" y="320675"/>
            <a:ext cx="6537959" cy="630942"/>
          </a:xfrm>
        </p:spPr>
        <p:txBody>
          <a:bodyPr/>
          <a:lstStyle/>
          <a:p>
            <a:r>
              <a:rPr lang="ru-RU" dirty="0">
                <a:solidFill>
                  <a:srgbClr val="073248"/>
                </a:solidFill>
              </a:rPr>
              <a:t>Конкуренты и УТП</a:t>
            </a:r>
          </a:p>
        </p:txBody>
      </p:sp>
      <p:pic>
        <p:nvPicPr>
          <p:cNvPr id="2" name="Google Shape;83;p9">
            <a:extLst>
              <a:ext uri="{FF2B5EF4-FFF2-40B4-BE49-F238E27FC236}">
                <a16:creationId xmlns:a16="http://schemas.microsoft.com/office/drawing/2014/main" id="{644FA33E-2DF6-5ADC-BC15-9D8655FD595A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349725" y="10452150"/>
            <a:ext cx="1592924" cy="7389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0724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C2D69E-1173-7E7F-0901-CF71E8E50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13" y="320675"/>
            <a:ext cx="6537959" cy="630942"/>
          </a:xfrm>
        </p:spPr>
        <p:txBody>
          <a:bodyPr/>
          <a:lstStyle/>
          <a:p>
            <a:r>
              <a:rPr lang="ru-RU" dirty="0">
                <a:solidFill>
                  <a:srgbClr val="073248"/>
                </a:solidFill>
              </a:rPr>
              <a:t>Где мы сейчас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A38BA4-352C-89BA-FAE6-A5DA5B8F8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89050" y="2270160"/>
            <a:ext cx="10545727" cy="9325630"/>
          </a:xfrm>
        </p:spPr>
        <p:txBody>
          <a:bodyPr/>
          <a:lstStyle/>
          <a:p>
            <a:r>
              <a:rPr lang="ru-RU" dirty="0">
                <a:solidFill>
                  <a:srgbClr val="073248"/>
                </a:solidFill>
              </a:rPr>
              <a:t>- Сервис запущен и работает</a:t>
            </a:r>
            <a:endParaRPr lang="en-US" dirty="0">
              <a:solidFill>
                <a:srgbClr val="073248"/>
              </a:solidFill>
            </a:endParaRPr>
          </a:p>
          <a:p>
            <a:endParaRPr lang="en-US" dirty="0">
              <a:solidFill>
                <a:srgbClr val="073248"/>
              </a:solidFill>
            </a:endParaRPr>
          </a:p>
          <a:p>
            <a:r>
              <a:rPr lang="en-US" dirty="0">
                <a:solidFill>
                  <a:srgbClr val="073248"/>
                </a:solidFill>
              </a:rPr>
              <a:t>- 2</a:t>
            </a:r>
            <a:r>
              <a:rPr lang="ru-RU" dirty="0">
                <a:solidFill>
                  <a:srgbClr val="073248"/>
                </a:solidFill>
              </a:rPr>
              <a:t>5</a:t>
            </a:r>
            <a:r>
              <a:rPr lang="en-US" dirty="0">
                <a:solidFill>
                  <a:srgbClr val="073248"/>
                </a:solidFill>
              </a:rPr>
              <a:t>+ </a:t>
            </a:r>
            <a:r>
              <a:rPr lang="ru-RU" dirty="0">
                <a:solidFill>
                  <a:srgbClr val="073248"/>
                </a:solidFill>
              </a:rPr>
              <a:t>юристов зарегистрированы на платформе</a:t>
            </a:r>
            <a:endParaRPr lang="en-US" dirty="0">
              <a:solidFill>
                <a:srgbClr val="073248"/>
              </a:solidFill>
            </a:endParaRPr>
          </a:p>
          <a:p>
            <a:endParaRPr lang="en-US" dirty="0">
              <a:solidFill>
                <a:srgbClr val="073248"/>
              </a:solidFill>
            </a:endParaRPr>
          </a:p>
          <a:p>
            <a:r>
              <a:rPr lang="en-US" dirty="0">
                <a:solidFill>
                  <a:srgbClr val="073248"/>
                </a:solidFill>
              </a:rPr>
              <a:t>- </a:t>
            </a:r>
            <a:r>
              <a:rPr lang="ru-RU" dirty="0">
                <a:solidFill>
                  <a:srgbClr val="073248"/>
                </a:solidFill>
              </a:rPr>
              <a:t>Сделали первые продажи </a:t>
            </a:r>
            <a:endParaRPr lang="en-US" dirty="0">
              <a:solidFill>
                <a:srgbClr val="073248"/>
              </a:solidFill>
            </a:endParaRPr>
          </a:p>
          <a:p>
            <a:r>
              <a:rPr lang="en-US" sz="2700" dirty="0">
                <a:solidFill>
                  <a:srgbClr val="073248"/>
                </a:solidFill>
              </a:rPr>
              <a:t>   </a:t>
            </a:r>
            <a:r>
              <a:rPr lang="ru-RU" sz="2700" dirty="0">
                <a:solidFill>
                  <a:srgbClr val="073248"/>
                </a:solidFill>
              </a:rPr>
              <a:t>(суммы выше среднего по России за консультации; уже </a:t>
            </a:r>
            <a:r>
              <a:rPr lang="en-US" sz="2700" dirty="0">
                <a:solidFill>
                  <a:srgbClr val="073248"/>
                </a:solidFill>
              </a:rPr>
              <a:t>   </a:t>
            </a:r>
          </a:p>
          <a:p>
            <a:r>
              <a:rPr lang="en-US" sz="2700" dirty="0">
                <a:solidFill>
                  <a:srgbClr val="073248"/>
                </a:solidFill>
              </a:rPr>
              <a:t>   </a:t>
            </a:r>
            <a:r>
              <a:rPr lang="ru-RU" sz="2700" dirty="0">
                <a:solidFill>
                  <a:srgbClr val="073248"/>
                </a:solidFill>
              </a:rPr>
              <a:t>получили один крупный заказ на судебное</a:t>
            </a:r>
            <a:r>
              <a:rPr lang="en-US" sz="2700" dirty="0">
                <a:solidFill>
                  <a:srgbClr val="073248"/>
                </a:solidFill>
              </a:rPr>
              <a:t> </a:t>
            </a:r>
            <a:r>
              <a:rPr lang="ru-RU" sz="2700" dirty="0">
                <a:solidFill>
                  <a:srgbClr val="073248"/>
                </a:solidFill>
              </a:rPr>
              <a:t>представительство)</a:t>
            </a:r>
          </a:p>
          <a:p>
            <a:r>
              <a:rPr lang="ru-RU" dirty="0">
                <a:solidFill>
                  <a:srgbClr val="073248"/>
                </a:solidFill>
              </a:rPr>
              <a:t> </a:t>
            </a:r>
          </a:p>
          <a:p>
            <a:r>
              <a:rPr lang="ru-RU" dirty="0">
                <a:solidFill>
                  <a:srgbClr val="073248"/>
                </a:solidFill>
              </a:rPr>
              <a:t>- Работаем над </a:t>
            </a:r>
            <a:r>
              <a:rPr lang="en-US" dirty="0">
                <a:solidFill>
                  <a:srgbClr val="073248"/>
                </a:solidFill>
              </a:rPr>
              <a:t>SEO</a:t>
            </a:r>
            <a:r>
              <a:rPr lang="ru-RU" dirty="0">
                <a:solidFill>
                  <a:srgbClr val="073248"/>
                </a:solidFill>
              </a:rPr>
              <a:t> и</a:t>
            </a:r>
            <a:r>
              <a:rPr lang="en-US" dirty="0">
                <a:solidFill>
                  <a:srgbClr val="073248"/>
                </a:solidFill>
              </a:rPr>
              <a:t> SMM</a:t>
            </a:r>
            <a:endParaRPr lang="ru-RU" dirty="0">
              <a:solidFill>
                <a:srgbClr val="073248"/>
              </a:solidFill>
            </a:endParaRPr>
          </a:p>
          <a:p>
            <a:endParaRPr lang="ru-RU" dirty="0">
              <a:solidFill>
                <a:srgbClr val="073248"/>
              </a:solidFill>
            </a:endParaRPr>
          </a:p>
          <a:p>
            <a:r>
              <a:rPr lang="ru-RU" dirty="0">
                <a:solidFill>
                  <a:srgbClr val="073248"/>
                </a:solidFill>
              </a:rPr>
              <a:t>- Тестируем </a:t>
            </a:r>
            <a:r>
              <a:rPr lang="ru-RU" dirty="0" err="1">
                <a:solidFill>
                  <a:srgbClr val="073248"/>
                </a:solidFill>
              </a:rPr>
              <a:t>офферы</a:t>
            </a:r>
            <a:r>
              <a:rPr lang="ru-RU" dirty="0">
                <a:solidFill>
                  <a:srgbClr val="073248"/>
                </a:solidFill>
              </a:rPr>
              <a:t> на узких сегментах ЦА</a:t>
            </a:r>
          </a:p>
          <a:p>
            <a:endParaRPr lang="ru-RU" dirty="0">
              <a:solidFill>
                <a:srgbClr val="073248"/>
              </a:solidFill>
            </a:endParaRPr>
          </a:p>
          <a:p>
            <a:r>
              <a:rPr lang="ru-RU" dirty="0">
                <a:solidFill>
                  <a:srgbClr val="073248"/>
                </a:solidFill>
              </a:rPr>
              <a:t>- Наняли интернет-маркетолога и проработали маркетинговую стратегию </a:t>
            </a:r>
          </a:p>
          <a:p>
            <a:endParaRPr lang="ru-RU" dirty="0">
              <a:solidFill>
                <a:srgbClr val="073248"/>
              </a:solidFill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Google Shape;83;p9">
            <a:extLst>
              <a:ext uri="{FF2B5EF4-FFF2-40B4-BE49-F238E27FC236}">
                <a16:creationId xmlns:a16="http://schemas.microsoft.com/office/drawing/2014/main" id="{E425AE5B-97C0-383E-DF67-EC7743E6308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349725" y="10452150"/>
            <a:ext cx="1592924" cy="73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1D554E7-0569-E298-FF13-CEC6F8E616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873"/>
          <a:stretch/>
        </p:blipFill>
        <p:spPr>
          <a:xfrm>
            <a:off x="12449812" y="1768476"/>
            <a:ext cx="5922924" cy="8229600"/>
          </a:xfrm>
          <a:prstGeom prst="rect">
            <a:avLst/>
          </a:prstGeom>
        </p:spPr>
      </p:pic>
      <p:sp>
        <p:nvSpPr>
          <p:cNvPr id="16" name="Google Shape;305;p33">
            <a:extLst>
              <a:ext uri="{FF2B5EF4-FFF2-40B4-BE49-F238E27FC236}">
                <a16:creationId xmlns:a16="http://schemas.microsoft.com/office/drawing/2014/main" id="{15FA590A-D092-F092-2F3B-275C648F41D6}"/>
              </a:ext>
            </a:extLst>
          </p:cNvPr>
          <p:cNvSpPr>
            <a:spLocks noChangeAspect="1"/>
          </p:cNvSpPr>
          <p:nvPr/>
        </p:nvSpPr>
        <p:spPr>
          <a:xfrm>
            <a:off x="12142295" y="951617"/>
            <a:ext cx="6537959" cy="9246326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073248"/>
          </a:solidFill>
          <a:ln w="9525" cap="flat" cmpd="sng">
            <a:solidFill>
              <a:srgbClr val="999F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339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1711" y="320675"/>
            <a:ext cx="6537959" cy="695934"/>
          </a:xfrm>
          <a:prstGeom prst="rect">
            <a:avLst/>
          </a:prstGeom>
        </p:spPr>
        <p:txBody>
          <a:bodyPr vert="horz" wrap="square" lIns="0" tIns="57124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120"/>
              </a:spcBef>
            </a:pPr>
            <a:r>
              <a:rPr lang="en-US" dirty="0" err="1">
                <a:solidFill>
                  <a:srgbClr val="073248"/>
                </a:solidFill>
              </a:rPr>
              <a:t>К</a:t>
            </a:r>
            <a:r>
              <a:rPr lang="ru-RU" dirty="0" err="1">
                <a:solidFill>
                  <a:srgbClr val="073248"/>
                </a:solidFill>
              </a:rPr>
              <a:t>оманда</a:t>
            </a:r>
            <a:endParaRPr dirty="0">
              <a:solidFill>
                <a:srgbClr val="073248"/>
              </a:solidFill>
            </a:endParaRPr>
          </a:p>
        </p:txBody>
      </p:sp>
      <p:pic>
        <p:nvPicPr>
          <p:cNvPr id="4" name="object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5043" y="2499598"/>
            <a:ext cx="2411292" cy="227602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333465" y="5047887"/>
            <a:ext cx="2800399" cy="174868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ctr">
              <a:lnSpc>
                <a:spcPct val="95100"/>
              </a:lnSpc>
              <a:spcBef>
                <a:spcPts val="340"/>
              </a:spcBef>
            </a:pPr>
            <a:r>
              <a:rPr lang="ru-RU" sz="3800" spc="-10" dirty="0">
                <a:solidFill>
                  <a:srgbClr val="073248"/>
                </a:solidFill>
                <a:latin typeface="+mj-lt"/>
                <a:cs typeface="Arial MT"/>
              </a:rPr>
              <a:t>Диана Ворошилова</a:t>
            </a:r>
          </a:p>
          <a:p>
            <a:pPr marL="12700" marR="5080" algn="ctr">
              <a:lnSpc>
                <a:spcPct val="95100"/>
              </a:lnSpc>
              <a:spcBef>
                <a:spcPts val="340"/>
              </a:spcBef>
            </a:pPr>
            <a:r>
              <a:rPr sz="3600" spc="-25" dirty="0">
                <a:solidFill>
                  <a:srgbClr val="073248"/>
                </a:solidFill>
                <a:latin typeface="+mj-lt"/>
                <a:cs typeface="Microsoft Sans Serif"/>
              </a:rPr>
              <a:t>CEO</a:t>
            </a:r>
            <a:endParaRPr sz="3600" dirty="0">
              <a:solidFill>
                <a:srgbClr val="073248"/>
              </a:solidFill>
              <a:latin typeface="+mj-lt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43183" y="2499598"/>
            <a:ext cx="2563426" cy="227602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44841" y="2476753"/>
            <a:ext cx="2563426" cy="231692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4526" y="2479147"/>
            <a:ext cx="2316928" cy="231692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206284" y="5008773"/>
            <a:ext cx="2600325" cy="178651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algn="ctr">
              <a:lnSpc>
                <a:spcPct val="95200"/>
              </a:lnSpc>
              <a:spcBef>
                <a:spcPts val="335"/>
              </a:spcBef>
            </a:pPr>
            <a:r>
              <a:rPr lang="ru-RU" sz="3800" spc="-95" dirty="0">
                <a:solidFill>
                  <a:srgbClr val="073248"/>
                </a:solidFill>
                <a:latin typeface="+mj-lt"/>
                <a:cs typeface="Arial MT"/>
              </a:rPr>
              <a:t>Егор </a:t>
            </a:r>
          </a:p>
          <a:p>
            <a:pPr marL="12700" marR="5080" algn="ctr">
              <a:lnSpc>
                <a:spcPct val="95200"/>
              </a:lnSpc>
              <a:spcBef>
                <a:spcPts val="335"/>
              </a:spcBef>
            </a:pPr>
            <a:r>
              <a:rPr lang="ru-RU" sz="3800" spc="-95" dirty="0" err="1">
                <a:solidFill>
                  <a:srgbClr val="073248"/>
                </a:solidFill>
                <a:latin typeface="+mj-lt"/>
                <a:cs typeface="Arial MT"/>
              </a:rPr>
              <a:t>Лежнин</a:t>
            </a:r>
            <a:endParaRPr lang="ru-RU" sz="3800" spc="-95" dirty="0">
              <a:solidFill>
                <a:srgbClr val="073248"/>
              </a:solidFill>
              <a:latin typeface="+mj-lt"/>
              <a:cs typeface="Arial MT"/>
            </a:endParaRPr>
          </a:p>
          <a:p>
            <a:pPr marL="12700" marR="5080" algn="ctr">
              <a:lnSpc>
                <a:spcPct val="95200"/>
              </a:lnSpc>
              <a:spcBef>
                <a:spcPts val="335"/>
              </a:spcBef>
            </a:pPr>
            <a:r>
              <a:rPr lang="ru-RU" sz="3600" spc="-95" dirty="0" err="1">
                <a:solidFill>
                  <a:srgbClr val="073248"/>
                </a:solidFill>
                <a:latin typeface="+mj-lt"/>
                <a:cs typeface="Arial MT"/>
              </a:rPr>
              <a:t>C</a:t>
            </a:r>
            <a:r>
              <a:rPr lang="en-US" sz="3600" spc="-95" dirty="0">
                <a:solidFill>
                  <a:srgbClr val="073248"/>
                </a:solidFill>
                <a:latin typeface="+mj-lt"/>
                <a:cs typeface="Arial MT"/>
              </a:rPr>
              <a:t>TO</a:t>
            </a:r>
            <a:endParaRPr lang="ru-RU" sz="3600" spc="-95" dirty="0">
              <a:solidFill>
                <a:srgbClr val="073248"/>
              </a:solidFill>
              <a:latin typeface="+mj-l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500492" y="4984307"/>
            <a:ext cx="2807775" cy="2303579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-635" algn="ctr">
              <a:lnSpc>
                <a:spcPct val="95200"/>
              </a:lnSpc>
              <a:spcBef>
                <a:spcPts val="335"/>
              </a:spcBef>
            </a:pPr>
            <a:r>
              <a:rPr lang="ru-RU" sz="3800" spc="-310" dirty="0">
                <a:solidFill>
                  <a:srgbClr val="073248"/>
                </a:solidFill>
                <a:latin typeface="+mj-lt"/>
                <a:cs typeface="Arial" panose="020B0604020202020204" pitchFamily="34" charset="0"/>
              </a:rPr>
              <a:t>Павел </a:t>
            </a:r>
            <a:r>
              <a:rPr lang="ru-RU" sz="3800" spc="-310" dirty="0" err="1">
                <a:solidFill>
                  <a:srgbClr val="073248"/>
                </a:solidFill>
                <a:latin typeface="+mj-lt"/>
                <a:cs typeface="Arial" panose="020B0604020202020204" pitchFamily="34" charset="0"/>
              </a:rPr>
              <a:t>Шафоростов</a:t>
            </a:r>
            <a:endParaRPr lang="ru-RU" sz="3800" spc="-310" dirty="0">
              <a:solidFill>
                <a:srgbClr val="073248"/>
              </a:solidFill>
              <a:latin typeface="+mj-lt"/>
              <a:cs typeface="Arial" panose="020B0604020202020204" pitchFamily="34" charset="0"/>
            </a:endParaRPr>
          </a:p>
          <a:p>
            <a:pPr marL="12700" marR="5080" indent="-635" algn="ctr">
              <a:lnSpc>
                <a:spcPct val="95200"/>
              </a:lnSpc>
              <a:spcBef>
                <a:spcPts val="335"/>
              </a:spcBef>
            </a:pPr>
            <a:r>
              <a:rPr lang="en-US" sz="3600" spc="-310" dirty="0">
                <a:solidFill>
                  <a:srgbClr val="073248"/>
                </a:solidFill>
                <a:latin typeface="+mj-lt"/>
                <a:cs typeface="Arial" panose="020B0604020202020204" pitchFamily="34" charset="0"/>
              </a:rPr>
              <a:t>Front</a:t>
            </a:r>
            <a:r>
              <a:rPr lang="ru-RU" sz="3600" spc="-310" dirty="0">
                <a:solidFill>
                  <a:srgbClr val="07324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spc="-310" dirty="0">
                <a:solidFill>
                  <a:srgbClr val="073248"/>
                </a:solidFill>
                <a:latin typeface="+mj-lt"/>
                <a:cs typeface="Arial" panose="020B0604020202020204" pitchFamily="34" charset="0"/>
              </a:rPr>
              <a:t>-</a:t>
            </a:r>
            <a:r>
              <a:rPr lang="ru-RU" sz="3600" spc="-310" dirty="0">
                <a:solidFill>
                  <a:srgbClr val="07324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spc="-310" dirty="0">
                <a:solidFill>
                  <a:srgbClr val="073248"/>
                </a:solidFill>
                <a:latin typeface="+mj-lt"/>
                <a:cs typeface="Arial" panose="020B0604020202020204" pitchFamily="34" charset="0"/>
              </a:rPr>
              <a:t>end </a:t>
            </a:r>
            <a:r>
              <a:rPr lang="ru-RU" sz="3600" spc="-310" dirty="0">
                <a:solidFill>
                  <a:srgbClr val="073248"/>
                </a:solidFill>
                <a:latin typeface="+mj-lt"/>
                <a:cs typeface="Arial" panose="020B0604020202020204" pitchFamily="34" charset="0"/>
              </a:rPr>
              <a:t>разработчик</a:t>
            </a:r>
            <a:endParaRPr sz="3600" dirty="0">
              <a:solidFill>
                <a:srgbClr val="07324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44526" y="5047887"/>
            <a:ext cx="2316928" cy="1747401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065" marR="5080" indent="-635" algn="ctr">
              <a:lnSpc>
                <a:spcPct val="95300"/>
              </a:lnSpc>
              <a:spcBef>
                <a:spcPts val="330"/>
              </a:spcBef>
            </a:pPr>
            <a:r>
              <a:rPr lang="ru-RU" sz="3800" spc="-10" dirty="0">
                <a:solidFill>
                  <a:srgbClr val="073248"/>
                </a:solidFill>
                <a:latin typeface="+mj-lt"/>
                <a:cs typeface="Microsoft Sans Serif"/>
              </a:rPr>
              <a:t>Павел Черноокий</a:t>
            </a:r>
          </a:p>
          <a:p>
            <a:pPr marL="12065" marR="5080" indent="-635" algn="ctr">
              <a:lnSpc>
                <a:spcPct val="95300"/>
              </a:lnSpc>
              <a:spcBef>
                <a:spcPts val="330"/>
              </a:spcBef>
            </a:pPr>
            <a:r>
              <a:rPr lang="en-US" sz="3600" spc="-10" dirty="0">
                <a:solidFill>
                  <a:srgbClr val="073248"/>
                </a:solidFill>
                <a:latin typeface="+mj-lt"/>
                <a:cs typeface="Microsoft Sans Serif"/>
              </a:rPr>
              <a:t>CPO</a:t>
            </a:r>
            <a:endParaRPr lang="ru-RU" sz="3800" spc="-10" dirty="0">
              <a:solidFill>
                <a:srgbClr val="073248"/>
              </a:solidFill>
              <a:latin typeface="+mj-lt"/>
              <a:cs typeface="Microsoft Sans Serif"/>
            </a:endParaRPr>
          </a:p>
        </p:txBody>
      </p:sp>
      <p:pic>
        <p:nvPicPr>
          <p:cNvPr id="3" name="Google Shape;83;p9">
            <a:extLst>
              <a:ext uri="{FF2B5EF4-FFF2-40B4-BE49-F238E27FC236}">
                <a16:creationId xmlns:a16="http://schemas.microsoft.com/office/drawing/2014/main" id="{57F43731-8849-FF7A-2C0B-BDB793FFC20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349725" y="10452150"/>
            <a:ext cx="1592924" cy="73890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9B42FD-83D3-A443-BDB8-6DEA22D2FCA4}"/>
              </a:ext>
            </a:extLst>
          </p:cNvPr>
          <p:cNvSpPr txBox="1"/>
          <p:nvPr/>
        </p:nvSpPr>
        <p:spPr>
          <a:xfrm>
            <a:off x="3160548" y="7284245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НИУ ВШЭ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43B118-9469-9A09-D527-CFEF271ECE50}"/>
              </a:ext>
            </a:extLst>
          </p:cNvPr>
          <p:cNvSpPr txBox="1"/>
          <p:nvPr/>
        </p:nvSpPr>
        <p:spPr>
          <a:xfrm>
            <a:off x="7451606" y="7284245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МГИМО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C0D2CE-C4ED-E17F-6971-2C2B33EA8A5D}"/>
              </a:ext>
            </a:extLst>
          </p:cNvPr>
          <p:cNvSpPr txBox="1"/>
          <p:nvPr/>
        </p:nvSpPr>
        <p:spPr>
          <a:xfrm>
            <a:off x="16557515" y="7284245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ТУСУР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5E089D-9DF2-C203-9733-C8642F02C72E}"/>
              </a:ext>
            </a:extLst>
          </p:cNvPr>
          <p:cNvSpPr txBox="1"/>
          <p:nvPr/>
        </p:nvSpPr>
        <p:spPr>
          <a:xfrm>
            <a:off x="12055857" y="7284245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ТУСУР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C678E17-D6EF-CF68-887C-CEC9230AF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92" y="8783981"/>
            <a:ext cx="1804896" cy="69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11FA4BA-A8D6-B63E-D5F4-BF00733A9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799" y="9573831"/>
            <a:ext cx="1165241" cy="118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randquad — Википедия">
            <a:extLst>
              <a:ext uri="{FF2B5EF4-FFF2-40B4-BE49-F238E27FC236}">
                <a16:creationId xmlns:a16="http://schemas.microsoft.com/office/drawing/2014/main" id="{C14E7EDA-E0D3-C930-9E3C-4AB9ADA61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942" y="8380759"/>
            <a:ext cx="1478273" cy="147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 descr="Изображение выглядит как текст, Шрифт, снимок экран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AB75204B-285C-E732-0010-541DC74C31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188" y="9823117"/>
            <a:ext cx="2902266" cy="1087103"/>
          </a:xfrm>
          <a:prstGeom prst="rect">
            <a:avLst/>
          </a:prstGeom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9711B6CE-CB61-A5BB-4823-A9305FFF8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5193" y="8612358"/>
            <a:ext cx="3290664" cy="45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ustom blockchain and web development by MetaLamp">
            <a:extLst>
              <a:ext uri="{FF2B5EF4-FFF2-40B4-BE49-F238E27FC236}">
                <a16:creationId xmlns:a16="http://schemas.microsoft.com/office/drawing/2014/main" id="{035F06BA-F53B-39AA-B09F-FEFD4346E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420" y="8559304"/>
            <a:ext cx="3333305" cy="123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DB75DE21-63D4-BC44-0C69-1099AA311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1789" y="10046324"/>
            <a:ext cx="3828739" cy="73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01;p15">
            <a:extLst>
              <a:ext uri="{FF2B5EF4-FFF2-40B4-BE49-F238E27FC236}">
                <a16:creationId xmlns:a16="http://schemas.microsoft.com/office/drawing/2014/main" id="{6AD1B53B-1332-7EA8-F006-B336B0E80D29}"/>
              </a:ext>
            </a:extLst>
          </p:cNvPr>
          <p:cNvSpPr/>
          <p:nvPr/>
        </p:nvSpPr>
        <p:spPr>
          <a:xfrm>
            <a:off x="-176975" y="-57939"/>
            <a:ext cx="9447530" cy="11365128"/>
          </a:xfrm>
          <a:custGeom>
            <a:avLst/>
            <a:gdLst/>
            <a:ahLst/>
            <a:cxnLst/>
            <a:rect l="l" t="t" r="r" b="b"/>
            <a:pathLst>
              <a:path w="9447530" h="5557520" extrusionOk="0">
                <a:moveTo>
                  <a:pt x="8173114" y="0"/>
                </a:moveTo>
                <a:lnTo>
                  <a:pt x="1274203" y="0"/>
                </a:lnTo>
                <a:lnTo>
                  <a:pt x="947370" y="2312"/>
                </a:lnTo>
                <a:lnTo>
                  <a:pt x="892506" y="3996"/>
                </a:lnTo>
                <a:lnTo>
                  <a:pt x="840833" y="6345"/>
                </a:lnTo>
                <a:lnTo>
                  <a:pt x="792218" y="9472"/>
                </a:lnTo>
                <a:lnTo>
                  <a:pt x="746528" y="13487"/>
                </a:lnTo>
                <a:lnTo>
                  <a:pt x="703630" y="18501"/>
                </a:lnTo>
                <a:lnTo>
                  <a:pt x="663390" y="24625"/>
                </a:lnTo>
                <a:lnTo>
                  <a:pt x="625677" y="31970"/>
                </a:lnTo>
                <a:lnTo>
                  <a:pt x="557297" y="50767"/>
                </a:lnTo>
                <a:lnTo>
                  <a:pt x="480878" y="80640"/>
                </a:lnTo>
                <a:lnTo>
                  <a:pt x="436893" y="101536"/>
                </a:lnTo>
                <a:lnTo>
                  <a:pt x="394508" y="125030"/>
                </a:lnTo>
                <a:lnTo>
                  <a:pt x="353823" y="151021"/>
                </a:lnTo>
                <a:lnTo>
                  <a:pt x="314939" y="179411"/>
                </a:lnTo>
                <a:lnTo>
                  <a:pt x="277953" y="210099"/>
                </a:lnTo>
                <a:lnTo>
                  <a:pt x="242967" y="242986"/>
                </a:lnTo>
                <a:lnTo>
                  <a:pt x="210081" y="277972"/>
                </a:lnTo>
                <a:lnTo>
                  <a:pt x="179392" y="314957"/>
                </a:lnTo>
                <a:lnTo>
                  <a:pt x="151003" y="353842"/>
                </a:lnTo>
                <a:lnTo>
                  <a:pt x="125011" y="394526"/>
                </a:lnTo>
                <a:lnTo>
                  <a:pt x="101518" y="436911"/>
                </a:lnTo>
                <a:lnTo>
                  <a:pt x="80622" y="480896"/>
                </a:lnTo>
                <a:lnTo>
                  <a:pt x="62423" y="526382"/>
                </a:lnTo>
                <a:lnTo>
                  <a:pt x="40628" y="590375"/>
                </a:lnTo>
                <a:lnTo>
                  <a:pt x="24606" y="663409"/>
                </a:lnTo>
                <a:lnTo>
                  <a:pt x="18482" y="703648"/>
                </a:lnTo>
                <a:lnTo>
                  <a:pt x="13468" y="746546"/>
                </a:lnTo>
                <a:lnTo>
                  <a:pt x="9454" y="792237"/>
                </a:lnTo>
                <a:lnTo>
                  <a:pt x="6327" y="840852"/>
                </a:lnTo>
                <a:lnTo>
                  <a:pt x="3977" y="892525"/>
                </a:lnTo>
                <a:lnTo>
                  <a:pt x="2294" y="947388"/>
                </a:lnTo>
                <a:lnTo>
                  <a:pt x="1165" y="1005576"/>
                </a:lnTo>
                <a:lnTo>
                  <a:pt x="481" y="1067220"/>
                </a:lnTo>
                <a:lnTo>
                  <a:pt x="129" y="1132453"/>
                </a:lnTo>
                <a:lnTo>
                  <a:pt x="0" y="1201410"/>
                </a:lnTo>
                <a:lnTo>
                  <a:pt x="0" y="4355602"/>
                </a:lnTo>
                <a:lnTo>
                  <a:pt x="129" y="4424559"/>
                </a:lnTo>
                <a:lnTo>
                  <a:pt x="481" y="4489792"/>
                </a:lnTo>
                <a:lnTo>
                  <a:pt x="1165" y="4551437"/>
                </a:lnTo>
                <a:lnTo>
                  <a:pt x="2294" y="4609624"/>
                </a:lnTo>
                <a:lnTo>
                  <a:pt x="3977" y="4664488"/>
                </a:lnTo>
                <a:lnTo>
                  <a:pt x="6327" y="4716161"/>
                </a:lnTo>
                <a:lnTo>
                  <a:pt x="9454" y="4764776"/>
                </a:lnTo>
                <a:lnTo>
                  <a:pt x="13468" y="4810466"/>
                </a:lnTo>
                <a:lnTo>
                  <a:pt x="18482" y="4853364"/>
                </a:lnTo>
                <a:lnTo>
                  <a:pt x="24606" y="4893604"/>
                </a:lnTo>
                <a:lnTo>
                  <a:pt x="31951" y="4931317"/>
                </a:lnTo>
                <a:lnTo>
                  <a:pt x="50749" y="4999697"/>
                </a:lnTo>
                <a:lnTo>
                  <a:pt x="80622" y="5076116"/>
                </a:lnTo>
                <a:lnTo>
                  <a:pt x="101518" y="5120101"/>
                </a:lnTo>
                <a:lnTo>
                  <a:pt x="125011" y="5162486"/>
                </a:lnTo>
                <a:lnTo>
                  <a:pt x="151003" y="5203171"/>
                </a:lnTo>
                <a:lnTo>
                  <a:pt x="179392" y="5242056"/>
                </a:lnTo>
                <a:lnTo>
                  <a:pt x="210081" y="5279041"/>
                </a:lnTo>
                <a:lnTo>
                  <a:pt x="242967" y="5314027"/>
                </a:lnTo>
                <a:lnTo>
                  <a:pt x="277953" y="5346914"/>
                </a:lnTo>
                <a:lnTo>
                  <a:pt x="314939" y="5377602"/>
                </a:lnTo>
                <a:lnTo>
                  <a:pt x="353823" y="5405991"/>
                </a:lnTo>
                <a:lnTo>
                  <a:pt x="394508" y="5431983"/>
                </a:lnTo>
                <a:lnTo>
                  <a:pt x="436893" y="5455476"/>
                </a:lnTo>
                <a:lnTo>
                  <a:pt x="480878" y="5476372"/>
                </a:lnTo>
                <a:lnTo>
                  <a:pt x="526364" y="5494570"/>
                </a:lnTo>
                <a:lnTo>
                  <a:pt x="590357" y="5516365"/>
                </a:lnTo>
                <a:lnTo>
                  <a:pt x="663390" y="5532387"/>
                </a:lnTo>
                <a:lnTo>
                  <a:pt x="703630" y="5538511"/>
                </a:lnTo>
                <a:lnTo>
                  <a:pt x="746528" y="5543525"/>
                </a:lnTo>
                <a:lnTo>
                  <a:pt x="792218" y="5547540"/>
                </a:lnTo>
                <a:lnTo>
                  <a:pt x="840833" y="5550667"/>
                </a:lnTo>
                <a:lnTo>
                  <a:pt x="892506" y="5553016"/>
                </a:lnTo>
                <a:lnTo>
                  <a:pt x="947370" y="5554700"/>
                </a:lnTo>
                <a:lnTo>
                  <a:pt x="1005557" y="5555828"/>
                </a:lnTo>
                <a:lnTo>
                  <a:pt x="1132435" y="5556864"/>
                </a:lnTo>
                <a:lnTo>
                  <a:pt x="1274203" y="5557012"/>
                </a:lnTo>
                <a:lnTo>
                  <a:pt x="8173114" y="5557012"/>
                </a:lnTo>
                <a:lnTo>
                  <a:pt x="8441764" y="5555828"/>
                </a:lnTo>
                <a:lnTo>
                  <a:pt x="8499951" y="5554700"/>
                </a:lnTo>
                <a:lnTo>
                  <a:pt x="8554815" y="5553016"/>
                </a:lnTo>
                <a:lnTo>
                  <a:pt x="8606488" y="5550667"/>
                </a:lnTo>
                <a:lnTo>
                  <a:pt x="8655103" y="5547540"/>
                </a:lnTo>
                <a:lnTo>
                  <a:pt x="8700793" y="5543525"/>
                </a:lnTo>
                <a:lnTo>
                  <a:pt x="8743691" y="5538511"/>
                </a:lnTo>
                <a:lnTo>
                  <a:pt x="8783931" y="5532387"/>
                </a:lnTo>
                <a:lnTo>
                  <a:pt x="8821643" y="5525042"/>
                </a:lnTo>
                <a:lnTo>
                  <a:pt x="8890023" y="5506245"/>
                </a:lnTo>
                <a:lnTo>
                  <a:pt x="8966442" y="5476372"/>
                </a:lnTo>
                <a:lnTo>
                  <a:pt x="9010427" y="5455476"/>
                </a:lnTo>
                <a:lnTo>
                  <a:pt x="9052813" y="5431983"/>
                </a:lnTo>
                <a:lnTo>
                  <a:pt x="9093497" y="5405991"/>
                </a:lnTo>
                <a:lnTo>
                  <a:pt x="9132382" y="5377602"/>
                </a:lnTo>
                <a:lnTo>
                  <a:pt x="9169368" y="5346914"/>
                </a:lnTo>
                <a:lnTo>
                  <a:pt x="9204354" y="5314027"/>
                </a:lnTo>
                <a:lnTo>
                  <a:pt x="9237241" y="5279041"/>
                </a:lnTo>
                <a:lnTo>
                  <a:pt x="9267929" y="5242056"/>
                </a:lnTo>
                <a:lnTo>
                  <a:pt x="9296319" y="5203171"/>
                </a:lnTo>
                <a:lnTo>
                  <a:pt x="9322311" y="5162486"/>
                </a:lnTo>
                <a:lnTo>
                  <a:pt x="9345804" y="5120101"/>
                </a:lnTo>
                <a:lnTo>
                  <a:pt x="9366701" y="5076116"/>
                </a:lnTo>
                <a:lnTo>
                  <a:pt x="9384899" y="5030630"/>
                </a:lnTo>
                <a:lnTo>
                  <a:pt x="9406693" y="4966637"/>
                </a:lnTo>
                <a:lnTo>
                  <a:pt x="9422714" y="4893604"/>
                </a:lnTo>
                <a:lnTo>
                  <a:pt x="9428837" y="4853364"/>
                </a:lnTo>
                <a:lnTo>
                  <a:pt x="9433851" y="4810466"/>
                </a:lnTo>
                <a:lnTo>
                  <a:pt x="9437865" y="4764776"/>
                </a:lnTo>
                <a:lnTo>
                  <a:pt x="9440992" y="4716161"/>
                </a:lnTo>
                <a:lnTo>
                  <a:pt x="9443341" y="4664488"/>
                </a:lnTo>
                <a:lnTo>
                  <a:pt x="9445025" y="4609624"/>
                </a:lnTo>
                <a:lnTo>
                  <a:pt x="9446153" y="4551437"/>
                </a:lnTo>
                <a:lnTo>
                  <a:pt x="9446838" y="4489792"/>
                </a:lnTo>
                <a:lnTo>
                  <a:pt x="9447189" y="4424559"/>
                </a:lnTo>
                <a:lnTo>
                  <a:pt x="9447319" y="4355602"/>
                </a:lnTo>
                <a:lnTo>
                  <a:pt x="9447319" y="1201410"/>
                </a:lnTo>
                <a:lnTo>
                  <a:pt x="9447189" y="1132453"/>
                </a:lnTo>
                <a:lnTo>
                  <a:pt x="9446838" y="1067220"/>
                </a:lnTo>
                <a:lnTo>
                  <a:pt x="9446153" y="1005576"/>
                </a:lnTo>
                <a:lnTo>
                  <a:pt x="9445025" y="947388"/>
                </a:lnTo>
                <a:lnTo>
                  <a:pt x="9443341" y="892525"/>
                </a:lnTo>
                <a:lnTo>
                  <a:pt x="9440992" y="840852"/>
                </a:lnTo>
                <a:lnTo>
                  <a:pt x="9437865" y="792237"/>
                </a:lnTo>
                <a:lnTo>
                  <a:pt x="9433851" y="746546"/>
                </a:lnTo>
                <a:lnTo>
                  <a:pt x="9428837" y="703648"/>
                </a:lnTo>
                <a:lnTo>
                  <a:pt x="9422714" y="663409"/>
                </a:lnTo>
                <a:lnTo>
                  <a:pt x="9415369" y="625696"/>
                </a:lnTo>
                <a:lnTo>
                  <a:pt x="9396573" y="557315"/>
                </a:lnTo>
                <a:lnTo>
                  <a:pt x="9366701" y="480896"/>
                </a:lnTo>
                <a:lnTo>
                  <a:pt x="9345804" y="436911"/>
                </a:lnTo>
                <a:lnTo>
                  <a:pt x="9322311" y="394526"/>
                </a:lnTo>
                <a:lnTo>
                  <a:pt x="9296319" y="353842"/>
                </a:lnTo>
                <a:lnTo>
                  <a:pt x="9267929" y="314957"/>
                </a:lnTo>
                <a:lnTo>
                  <a:pt x="9237241" y="277972"/>
                </a:lnTo>
                <a:lnTo>
                  <a:pt x="9204354" y="242986"/>
                </a:lnTo>
                <a:lnTo>
                  <a:pt x="9169368" y="210099"/>
                </a:lnTo>
                <a:lnTo>
                  <a:pt x="9132382" y="179411"/>
                </a:lnTo>
                <a:lnTo>
                  <a:pt x="9093497" y="151021"/>
                </a:lnTo>
                <a:lnTo>
                  <a:pt x="9052813" y="125030"/>
                </a:lnTo>
                <a:lnTo>
                  <a:pt x="9010427" y="101536"/>
                </a:lnTo>
                <a:lnTo>
                  <a:pt x="8966442" y="80640"/>
                </a:lnTo>
                <a:lnTo>
                  <a:pt x="8920955" y="62442"/>
                </a:lnTo>
                <a:lnTo>
                  <a:pt x="8856963" y="40647"/>
                </a:lnTo>
                <a:lnTo>
                  <a:pt x="8783931" y="24625"/>
                </a:lnTo>
                <a:lnTo>
                  <a:pt x="8743691" y="18501"/>
                </a:lnTo>
                <a:lnTo>
                  <a:pt x="8700793" y="13487"/>
                </a:lnTo>
                <a:lnTo>
                  <a:pt x="8655103" y="9472"/>
                </a:lnTo>
                <a:lnTo>
                  <a:pt x="8606488" y="6345"/>
                </a:lnTo>
                <a:lnTo>
                  <a:pt x="8554815" y="3996"/>
                </a:lnTo>
                <a:lnTo>
                  <a:pt x="8499951" y="2312"/>
                </a:lnTo>
                <a:lnTo>
                  <a:pt x="8173114" y="0"/>
                </a:lnTo>
                <a:close/>
              </a:path>
            </a:pathLst>
          </a:custGeom>
          <a:solidFill>
            <a:srgbClr val="08324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/>
          </a:p>
        </p:txBody>
      </p:sp>
      <p:sp>
        <p:nvSpPr>
          <p:cNvPr id="10" name="Google Shape;202;p15">
            <a:extLst>
              <a:ext uri="{FF2B5EF4-FFF2-40B4-BE49-F238E27FC236}">
                <a16:creationId xmlns:a16="http://schemas.microsoft.com/office/drawing/2014/main" id="{C7A09C38-1CFF-D5A0-987C-866E75B00D8A}"/>
              </a:ext>
            </a:extLst>
          </p:cNvPr>
          <p:cNvSpPr txBox="1"/>
          <p:nvPr/>
        </p:nvSpPr>
        <p:spPr>
          <a:xfrm>
            <a:off x="706088" y="2864450"/>
            <a:ext cx="7347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Контакты:</a:t>
            </a:r>
            <a:endParaRPr sz="41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1" name="Google Shape;203;p15">
            <a:extLst>
              <a:ext uri="{FF2B5EF4-FFF2-40B4-BE49-F238E27FC236}">
                <a16:creationId xmlns:a16="http://schemas.microsoft.com/office/drawing/2014/main" id="{8DD6042B-1217-7972-682A-0F2E603B0F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0263432"/>
              </p:ext>
            </p:extLst>
          </p:nvPr>
        </p:nvGraphicFramePr>
        <p:xfrm>
          <a:off x="-107587" y="3953350"/>
          <a:ext cx="8974650" cy="3777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8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600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  Павел Черноокий</a:t>
                      </a:r>
                      <a:endParaRPr sz="2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  pavel.chernookiy@solvo.biz</a:t>
                      </a:r>
                      <a:endParaRPr sz="24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  Диана Ворошилова</a:t>
                      </a:r>
                      <a:endParaRPr sz="2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diana.voroshilova@solvo.biz</a:t>
                      </a:r>
                      <a:endParaRPr sz="2400">
                        <a:solidFill>
                          <a:schemeClr val="lt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Телефон</a:t>
                      </a:r>
                      <a:endParaRPr sz="2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+7 (993) 896-83-73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Сайт</a:t>
                      </a:r>
                      <a:endParaRPr sz="2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  <a:hlinkClick r:id="rId3"/>
                        </a:rPr>
                        <a:t>https://solvo.biz</a:t>
                      </a:r>
                      <a:r>
                        <a:rPr lang="ru-RU" sz="2400" dirty="0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Google Shape;204;p15">
            <a:extLst>
              <a:ext uri="{FF2B5EF4-FFF2-40B4-BE49-F238E27FC236}">
                <a16:creationId xmlns:a16="http://schemas.microsoft.com/office/drawing/2014/main" id="{277A1EB5-05B8-AABC-45AD-09A3470962F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49725" y="10452150"/>
            <a:ext cx="1592924" cy="73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A18F838-9BD8-B6AF-1FA9-257C11420CF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3547" y="-365125"/>
            <a:ext cx="6448385" cy="57425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F7B432-D3A6-CA25-54B0-84A4DE935C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8450" y="5654675"/>
            <a:ext cx="4673600" cy="4673600"/>
          </a:xfrm>
          <a:prstGeom prst="rect">
            <a:avLst/>
          </a:prstGeom>
        </p:spPr>
      </p:pic>
      <p:sp>
        <p:nvSpPr>
          <p:cNvPr id="4" name="Овал 3">
            <a:hlinkClick r:id="rId3"/>
            <a:extLst>
              <a:ext uri="{FF2B5EF4-FFF2-40B4-BE49-F238E27FC236}">
                <a16:creationId xmlns:a16="http://schemas.microsoft.com/office/drawing/2014/main" id="{A965150B-D862-BFAF-5BCB-0AC2A5A49668}"/>
              </a:ext>
            </a:extLst>
          </p:cNvPr>
          <p:cNvSpPr/>
          <p:nvPr/>
        </p:nvSpPr>
        <p:spPr>
          <a:xfrm>
            <a:off x="5480050" y="7080914"/>
            <a:ext cx="2201324" cy="457200"/>
          </a:xfrm>
          <a:prstGeom prst="ellipse">
            <a:avLst/>
          </a:prstGeom>
          <a:solidFill>
            <a:srgbClr val="073248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603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</TotalTime>
  <Words>625</Words>
  <Application>Microsoft Macintosh PowerPoint</Application>
  <PresentationFormat>Произвольный</PresentationFormat>
  <Paragraphs>148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Arial MT</vt:lpstr>
      <vt:lpstr>Calibri</vt:lpstr>
      <vt:lpstr>Helvetica Neue</vt:lpstr>
      <vt:lpstr>Microsoft Sans Serif</vt:lpstr>
      <vt:lpstr>Office Theme</vt:lpstr>
      <vt:lpstr>Презентация PowerPoint</vt:lpstr>
      <vt:lpstr>Проблема</vt:lpstr>
      <vt:lpstr>Целевая аудитория</vt:lpstr>
      <vt:lpstr>О проекте</vt:lpstr>
      <vt:lpstr>Объем рынка</vt:lpstr>
      <vt:lpstr>Бизнес модель</vt:lpstr>
      <vt:lpstr>Что сделали за акселератор</vt:lpstr>
      <vt:lpstr>Конкуренты и УТП</vt:lpstr>
      <vt:lpstr>Где мы сейчас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IONpitchdeck</dc:title>
  <cp:lastModifiedBy>Ворошилова Диана Станиславовна</cp:lastModifiedBy>
  <cp:revision>73</cp:revision>
  <dcterms:created xsi:type="dcterms:W3CDTF">2023-06-16T15:16:17Z</dcterms:created>
  <dcterms:modified xsi:type="dcterms:W3CDTF">2023-12-02T13:42:44Z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2022-02-04T00:00:00Z</vt:filetime>
  </property>
  <property fmtid="{D5CDD505-2E9C-101B-9397-08002B2CF9AE}" pid="3" name="Creator">
    <vt:lpwstr>Keynote</vt:lpwstr>
  </property>
  <property fmtid="{D5CDD505-2E9C-101B-9397-08002B2CF9AE}" pid="4" name="LastSaved">
    <vt:filetime>2023-06-16T00:00:00Z</vt:filetime>
  </property>
  <property fmtid="{D5CDD505-2E9C-101B-9397-08002B2CF9AE}" pid="5" name="Producer">
    <vt:lpwstr>macOS Версия 11.5.2 (Выпуск 20G95) Quartz PDFContext</vt:lpwstr>
  </property>
</Properties>
</file>