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 SemiBold" panose="020B0604020202020204" charset="-52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Raleway" panose="020B0604020202020204" charset="-52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Helvetica Neue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51B1A17-18C4-4F0C-8426-5E9B665E2080}">
  <a:tblStyle styleId="{F51B1A17-18C4-4F0C-8426-5E9B665E208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-660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86255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4" name="Google Shape;2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8" name="Google Shape;2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ak73@tpu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188674" y="1133325"/>
            <a:ext cx="46557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 dirty="0">
                <a:solidFill>
                  <a:schemeClr val="dk1"/>
                </a:solidFill>
              </a:rPr>
              <a:t>Композиционные жидкие топлива из промышленных отходов углеобогащения</a:t>
            </a:r>
            <a:endParaRPr sz="3100" b="1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7193" y="2901981"/>
            <a:ext cx="3825300" cy="55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2500" y="1275400"/>
            <a:ext cx="7229100" cy="20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России в настоящее время </a:t>
            </a:r>
            <a:r>
              <a:rPr lang="ru" b="1" dirty="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добывается 420 млн. тонн</a:t>
            </a: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угля в год, </a:t>
            </a:r>
            <a:r>
              <a:rPr lang="ru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обогащается около 60–70%</a:t>
            </a: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от всех запасов.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территории РФ в 2019 году был установлен рекорд по образованию промышленных отходов (</a:t>
            </a:r>
            <a:r>
              <a:rPr lang="ru" b="1" dirty="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7,75 млрд тонн</a:t>
            </a:r>
            <a:r>
              <a:rPr lang="ru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Средняя теплота сгорания отходов составляет </a:t>
            </a:r>
            <a:r>
              <a:rPr lang="ru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4-40 МДж/кг</a:t>
            </a: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что способствует развитию технологий утилизации широкого спектра отходов в энергетике.</a:t>
            </a:r>
            <a:endParaRPr sz="120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8" name="Google Shape;138;p26"/>
          <p:cNvSpPr txBox="1"/>
          <p:nvPr/>
        </p:nvSpPr>
        <p:spPr>
          <a:xfrm>
            <a:off x="20700" y="3127300"/>
            <a:ext cx="7229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Преимущества КЖТ</a:t>
            </a:r>
            <a:endParaRPr sz="1600" b="1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(критерии перспективности)</a:t>
            </a:r>
            <a:endParaRPr sz="1600" b="1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22500" y="3569600"/>
            <a:ext cx="5079000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Экологичность;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Безопасность;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Вариативность компонентного состава;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Транспортная мобильность;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Доступность технологии.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38482" y="3461532"/>
            <a:ext cx="916105" cy="159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A40FAC7E-1661-4E5F-994F-A6D063E73B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0631" y="3453265"/>
            <a:ext cx="683925" cy="683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4" name="157137892732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7950" r="33993" b="18472"/>
          <a:stretch>
            <a:fillRect/>
          </a:stretch>
        </p:blipFill>
        <p:spPr>
          <a:xfrm>
            <a:off x="6314226" y="4143914"/>
            <a:ext cx="690330" cy="878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3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>
            <a:spLocks noGrp="1"/>
          </p:cNvSpPr>
          <p:nvPr>
            <p:ph type="title"/>
          </p:nvPr>
        </p:nvSpPr>
        <p:spPr>
          <a:xfrm>
            <a:off x="228201" y="1120019"/>
            <a:ext cx="6609628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1"/>
          </p:nvPr>
        </p:nvSpPr>
        <p:spPr>
          <a:xfrm>
            <a:off x="10838" y="1805729"/>
            <a:ext cx="7707774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Предприятия, где коммунальные и промышленные отходы образуются в результате основной деятельности:</a:t>
            </a:r>
            <a:endParaRPr dirty="0"/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тяжёлая промышленность (сталелитейные предприятия, машиностроение и т.д.).</a:t>
            </a:r>
            <a:endParaRPr dirty="0"/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пищевая промышленность (мясокомбинаты, маслозаводы, птицефабрики, сахарозаводы и т.д.);</a:t>
            </a:r>
            <a:endParaRPr dirty="0"/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лёгкая промышленность (льнозаводы, перерабатывающие заводы и т.д.);</a:t>
            </a:r>
            <a:endParaRPr dirty="0"/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лесозаготовительная и лесоперерабатывающая промышленность;</a:t>
            </a:r>
            <a:endParaRPr dirty="0"/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предприятия по добыче и переработке полезных ископаемых (нефть, газ, золото, уголь и т.д.);</a:t>
            </a:r>
            <a:endParaRPr dirty="0"/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700" dirty="0"/>
              <a:t> </a:t>
            </a:r>
            <a:r>
              <a:rPr lang="ru" dirty="0"/>
              <a:t>отходособирающие компании;</a:t>
            </a:r>
            <a:endParaRPr dirty="0"/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сельское хозяйство (птицекомбинаты, свинокомплексы и т.д.).</a:t>
            </a:r>
            <a:endParaRPr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228202" y="199051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6" name="Google Shape;15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114" y="272972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228217" y="1105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228218" y="201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125" y="275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582325"/>
            <a:ext cx="3982975" cy="44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8"/>
          <p:cNvSpPr txBox="1"/>
          <p:nvPr/>
        </p:nvSpPr>
        <p:spPr>
          <a:xfrm>
            <a:off x="3989250" y="99125"/>
            <a:ext cx="47991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Источники промышленных отходов на территории Кемеровской, Новосибирской, Томской областей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5882" y="2301777"/>
            <a:ext cx="640741" cy="5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114650" y="2011875"/>
            <a:ext cx="37260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Низкий уровень полезного использования отходов</a:t>
            </a:r>
            <a:r>
              <a:rPr lang="ru" sz="1800" b="1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≈85% отходов подвергается захоронению</a:t>
            </a:r>
            <a:r>
              <a:rPr lang="ru" sz="1800" b="1">
                <a:solidFill>
                  <a:srgbClr val="98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013" y="3501625"/>
            <a:ext cx="2576164" cy="15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401719" y="3466675"/>
            <a:ext cx="3070256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Отходы углепереработки (фильтр-кеки) (&lt;33%)</a:t>
            </a:r>
            <a:endParaRPr sz="1200" dirty="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702415" y="4562325"/>
            <a:ext cx="246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Угли различных марок (&lt;33%)</a:t>
            </a:r>
            <a:endParaRPr sz="12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77" name="Google Shape;177;p28"/>
          <p:cNvCxnSpPr/>
          <p:nvPr/>
        </p:nvCxnSpPr>
        <p:spPr>
          <a:xfrm flipH="1">
            <a:off x="3185175" y="2471525"/>
            <a:ext cx="2423100" cy="112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8"/>
          <p:cNvCxnSpPr/>
          <p:nvPr/>
        </p:nvCxnSpPr>
        <p:spPr>
          <a:xfrm rot="10800000">
            <a:off x="3229225" y="3605850"/>
            <a:ext cx="1387800" cy="47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" name="Google Shape;179;p28"/>
          <p:cNvCxnSpPr/>
          <p:nvPr/>
        </p:nvCxnSpPr>
        <p:spPr>
          <a:xfrm rot="10800000">
            <a:off x="3196375" y="3595025"/>
            <a:ext cx="2323800" cy="140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225982" y="199083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9885" y="27300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2803" y="394124"/>
            <a:ext cx="5285376" cy="449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3617259" y="4151600"/>
            <a:ext cx="5628166" cy="927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3D модель </a:t>
            </a:r>
            <a:r>
              <a:rPr lang="ru" b="1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энергетической </a:t>
            </a:r>
            <a:r>
              <a:rPr lang="ru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установки</a:t>
            </a:r>
            <a:r>
              <a:rPr lang="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endParaRPr lang="ru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включающей </a:t>
            </a:r>
            <a:r>
              <a:rPr lang="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все стадии приготовления, хранения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сжигания топлива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-160325" y="1910925"/>
            <a:ext cx="40284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Экологически безопасное сжигание горючих отходов и низкосортных топлив.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Утилизация различных видов горючих отходов с генерацией тепловой энергии с минимальными экономическими затратами на топливное сырье.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Упрощенный ввод энергоустановки в эксплуатацию позволяющий оперативно транспортировать установку при необходимости изменения местоположения объекта энергогенерации.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161;p28"/>
          <p:cNvSpPr txBox="1">
            <a:spLocks/>
          </p:cNvSpPr>
          <p:nvPr/>
        </p:nvSpPr>
        <p:spPr>
          <a:xfrm>
            <a:off x="228217" y="1105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>
              <a:buSzPts val="2800"/>
            </a:pPr>
            <a:r>
              <a:rPr lang="ru-RU" sz="3000" dirty="0" smtClean="0">
                <a:solidFill>
                  <a:schemeClr val="dk1"/>
                </a:solidFill>
              </a:rPr>
              <a:t>РЕШЕНИЕ</a:t>
            </a:r>
            <a:endParaRPr lang="ru-RU" sz="3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>
            <a:spLocks noGrp="1"/>
          </p:cNvSpPr>
          <p:nvPr>
            <p:ph type="title"/>
          </p:nvPr>
        </p:nvSpPr>
        <p:spPr>
          <a:xfrm>
            <a:off x="432332" y="2164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432325" y="1258750"/>
            <a:ext cx="8314800" cy="18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Лаборатория тепломассопереноса при ТПУ</a:t>
            </a:r>
            <a:r>
              <a:rPr lang="ru" sz="1200" b="1" i="0" u="none" strike="noStrike" cap="none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1" i="0" u="none" strike="noStrike" cap="none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жет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</a:t>
            </a: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где коммунальные и промышленные отходы образуются в результате основной деятельности работы различного рода предприятий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образования и накопления отходов в результате своей деятельности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создания 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сжигания композиционных жидких топлив на основе отходов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виде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генерации тепловой энергии (для технологических нужд, для систем отопления и горячего водоснабжения объектов промышленного и бытового назначения) при сжигании как приготовляемых, так и резервных топлив в виде суспензионных или твердотопливных композиций.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432325" y="2966850"/>
            <a:ext cx="8358900" cy="21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Данная энергетическая установка позволит решить проблему с утилизацией отходов следующих видов:</a:t>
            </a:r>
            <a:endParaRPr sz="12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утилизации отходов маслозаводов (жмых, шелуха семечек, дикорастущие растения и т.д.);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утилизация отходов деревоперерабатывающих предприятий (опилки, деревянные отходы, сырые древесные отходы, щепа и т.д.);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утилизация отходов сельского хозяйства (солома, экскременты животных и т.д.);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утилизация коммунальных отходов (горючие фракции: пластик, резина, бумага, пищевые отходы, осадок сточных вод и т.д.);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утилизация промышленных отходов (отходы углеобогащения, нефтепереработки, шламы, отработанные масла и смазки и т.д.).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3" name="Google Shape;213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1"/>
          <p:cNvSpPr txBox="1">
            <a:spLocks noGrp="1"/>
          </p:cNvSpPr>
          <p:nvPr>
            <p:ph type="body" idx="1"/>
          </p:nvPr>
        </p:nvSpPr>
        <p:spPr>
          <a:xfrm>
            <a:off x="488952" y="2958106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B2B и B2G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компании и </a:t>
            </a:r>
            <a:r>
              <a:rPr lang="ru" dirty="0">
                <a:highlight>
                  <a:srgbClr val="FFFFFF"/>
                </a:highlight>
              </a:rPr>
              <a:t>государственные учреждения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</a:t>
            </a:r>
            <a:r>
              <a:rPr lang="ru" dirty="0" smtClean="0"/>
              <a:t>10 000 000 рублей - это 50 000 000 рублей</a:t>
            </a:r>
            <a:endParaRPr dirty="0" smtClean="0"/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 smtClean="0"/>
              <a:t>Сегменты А и B </a:t>
            </a:r>
            <a:r>
              <a:rPr lang="ru-RU" dirty="0" smtClean="0"/>
              <a:t>– </a:t>
            </a:r>
            <a:r>
              <a:rPr lang="ru-RU" dirty="0"/>
              <a:t>Х1Х1 рублей (доля от предыдущей суммы) 20</a:t>
            </a:r>
            <a:r>
              <a:rPr lang="ru-RU" dirty="0" smtClean="0"/>
              <a:t>%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 smtClean="0"/>
              <a:t>Сможем </a:t>
            </a:r>
            <a:r>
              <a:rPr lang="ru" dirty="0"/>
              <a:t>заработать в первый год - Х2Х2 рублей (доля от доли</a:t>
            </a:r>
            <a:r>
              <a:rPr lang="ru" dirty="0" smtClean="0"/>
              <a:t>)*</a:t>
            </a:r>
            <a:r>
              <a:rPr lang="ru" dirty="0"/>
              <a:t>5%</a:t>
            </a:r>
            <a:endParaRPr dirty="0"/>
          </a:p>
        </p:txBody>
      </p:sp>
      <p:sp>
        <p:nvSpPr>
          <p:cNvPr id="215" name="Google Shape;21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2"/>
          <p:cNvSpPr txBox="1"/>
          <p:nvPr/>
        </p:nvSpPr>
        <p:spPr>
          <a:xfrm>
            <a:off x="167694" y="2119471"/>
            <a:ext cx="6936600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Raleway"/>
              <a:buChar char="●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Блочные котельные,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блочно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-модульные котельные.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Raleway"/>
              <a:buChar char="●"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 sz="12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ильные стороны (цена) и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</a:t>
            </a:r>
            <a:r>
              <a:rPr lang="ru" sz="12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стороны работа на традиционном топливе, с отсутствием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системы топливоприготовления (следовательно остсутствие решение проблемы с утилизацией отходов). 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Raleway"/>
              <a:buChar char="●"/>
            </a:pPr>
            <a:r>
              <a:rPr lang="ru-RU" sz="1200" dirty="0" smtClean="0">
                <a:latin typeface="Raleway" panose="020B0604020202020204" charset="-52"/>
              </a:rPr>
              <a:t>Разработанная </a:t>
            </a:r>
            <a:r>
              <a:rPr lang="ru-RU" sz="1200" dirty="0">
                <a:latin typeface="Raleway" panose="020B0604020202020204" charset="-52"/>
              </a:rPr>
              <a:t>установка отличается от аналогичных маломощных модульных котельных наличием системы </a:t>
            </a:r>
            <a:r>
              <a:rPr lang="ru-RU" sz="1200" dirty="0" err="1">
                <a:latin typeface="Raleway" panose="020B0604020202020204" charset="-52"/>
              </a:rPr>
              <a:t>топливоприготовления</a:t>
            </a:r>
            <a:r>
              <a:rPr lang="ru-RU" sz="1200" dirty="0">
                <a:latin typeface="Raleway" panose="020B0604020202020204" charset="-52"/>
              </a:rPr>
              <a:t>, с возможностью утилизации широкого спектра отходов</a:t>
            </a:r>
            <a:r>
              <a:rPr lang="ru-RU" sz="1200" dirty="0" smtClean="0">
                <a:latin typeface="Raleway" panose="020B0604020202020204" charset="-52"/>
              </a:rPr>
              <a:t>.</a:t>
            </a:r>
            <a:endParaRPr sz="1200" b="0" i="0" u="none" strike="noStrike" cap="none" dirty="0">
              <a:solidFill>
                <a:srgbClr val="132C40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1" name="Google Shape;241;p33"/>
          <p:cNvSpPr txBox="1">
            <a:spLocks noGrp="1"/>
          </p:cNvSpPr>
          <p:nvPr>
            <p:ph type="body" idx="1"/>
          </p:nvPr>
        </p:nvSpPr>
        <p:spPr>
          <a:xfrm>
            <a:off x="247064" y="2016134"/>
            <a:ext cx="7993200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товар в виде мобильной энергетической установки с соответствующей технологией топливоприготовления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en-US" dirty="0" smtClean="0"/>
              <a:t>10 000 000</a:t>
            </a:r>
            <a:r>
              <a:rPr lang="ru" dirty="0" smtClean="0"/>
              <a:t> </a:t>
            </a:r>
            <a:r>
              <a:rPr lang="ru" dirty="0"/>
              <a:t>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</a:t>
            </a:r>
            <a:r>
              <a:rPr lang="ru" dirty="0" smtClean="0"/>
              <a:t>мобильную </a:t>
            </a:r>
            <a:r>
              <a:rPr lang="ru" dirty="0"/>
              <a:t>энергетическую установку для приготовления  и сжигания композиционных жидких топлив на основе промышленных отходов и низкосортных углеводородов с индивидуальным рецептом </a:t>
            </a:r>
            <a:r>
              <a:rPr lang="ru" dirty="0" smtClean="0"/>
              <a:t>топлива</a:t>
            </a:r>
            <a:r>
              <a:rPr lang="ru-RU" dirty="0" smtClean="0"/>
              <a:t>, разработанным специально под заказчика.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Бизнес-модель 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Дополнительно мы можем зарабатывать </a:t>
            </a:r>
            <a:r>
              <a:rPr lang="ru" dirty="0" smtClean="0"/>
              <a:t>на комплектации котлоагрегата, расширенными топливными рецептурами, улучшением комплектации в виде автоматики.</a:t>
            </a:r>
            <a:endParaRPr dirty="0"/>
          </a:p>
        </p:txBody>
      </p:sp>
      <p:sp>
        <p:nvSpPr>
          <p:cNvPr id="242" name="Google Shape;24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 smtClean="0"/>
              <a:t>Мобильная энергетическая установка в последней стадии до полной готовности, подана заявка на патент изобретения.</a:t>
            </a:r>
            <a:endParaRPr lang="ru" dirty="0" smtClean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52" name="Google Shape;25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1" name="Google Shape;261;p35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{F51B1A17-18C4-4F0C-8426-5E9B665E2080}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Кузнеченкова Дарья Антоновна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62" name="Google Shape;262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35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64" name="Google Shape;26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5" name="Google Shape;275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r>
              <a:rPr lang="ru" sz="1300" dirty="0" smtClean="0">
                <a:solidFill>
                  <a:srgbClr val="132C40"/>
                </a:solidFill>
              </a:rPr>
              <a:t>Запуск энергетической установки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4" name="Google Shape;284;p36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{F51B1A17-18C4-4F0C-8426-5E9B665E2080}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85" name="Google Shape;285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1" name="Google Shape;291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</a:t>
            </a:r>
            <a:r>
              <a:rPr lang="ru" u="sng">
                <a:solidFill>
                  <a:schemeClr val="hlink"/>
                </a:solidFill>
                <a:hlinkClick r:id="rId3"/>
              </a:rPr>
              <a:t>dak73@tpu.ru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Телефон: 8-999-647-96-92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92" name="Google Shape;292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743</Words>
  <Application>Microsoft Office PowerPoint</Application>
  <PresentationFormat>Экран (16:9)</PresentationFormat>
  <Paragraphs>106</Paragraphs>
  <Slides>13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Raleway SemiBold</vt:lpstr>
      <vt:lpstr>Century Gothic</vt:lpstr>
      <vt:lpstr>Times New Roman</vt:lpstr>
      <vt:lpstr>Raleway</vt:lpstr>
      <vt:lpstr>Calibri</vt:lpstr>
      <vt:lpstr>Helvetica Neue</vt:lpstr>
      <vt:lpstr>Simple Light</vt:lpstr>
      <vt:lpstr>Simple Light</vt:lpstr>
      <vt:lpstr>Композиционные жидкие топлива из промышленных отходов углеобогащения</vt:lpstr>
      <vt:lpstr>Презентация PowerPoint</vt:lpstr>
      <vt:lpstr>ЦЕЛЕВАЯ АУДИТОРИЯ</vt:lpstr>
      <vt:lpstr>ПРОБЛЕМА</vt:lpstr>
      <vt:lpstr>Презентация PowerPoint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Композиционные жидкие топлива из промышленных отходов углеобогащения</dc:title>
  <cp:lastModifiedBy>Darya A. Kuznechenkova</cp:lastModifiedBy>
  <cp:revision>4</cp:revision>
  <dcterms:modified xsi:type="dcterms:W3CDTF">2023-09-05T07:06:07Z</dcterms:modified>
</cp:coreProperties>
</file>