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notesMasterIdLst>
    <p:notesMasterId r:id="rId22"/>
  </p:notesMasterIdLst>
  <p:sldIdLst>
    <p:sldId id="256" r:id="rId4"/>
    <p:sldId id="297" r:id="rId5"/>
    <p:sldId id="285" r:id="rId6"/>
    <p:sldId id="288" r:id="rId7"/>
    <p:sldId id="303" r:id="rId8"/>
    <p:sldId id="263" r:id="rId9"/>
    <p:sldId id="287" r:id="rId10"/>
    <p:sldId id="299" r:id="rId11"/>
    <p:sldId id="304" r:id="rId12"/>
    <p:sldId id="301" r:id="rId13"/>
    <p:sldId id="300" r:id="rId14"/>
    <p:sldId id="305" r:id="rId15"/>
    <p:sldId id="308" r:id="rId16"/>
    <p:sldId id="290" r:id="rId17"/>
    <p:sldId id="291" r:id="rId18"/>
    <p:sldId id="302" r:id="rId19"/>
    <p:sldId id="306" r:id="rId20"/>
    <p:sldId id="264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8" autoAdjust="0"/>
    <p:restoredTop sz="94269" autoAdjust="0"/>
  </p:normalViewPr>
  <p:slideViewPr>
    <p:cSldViewPr>
      <p:cViewPr varScale="1">
        <p:scale>
          <a:sx n="184" d="100"/>
          <a:sy n="184" d="100"/>
        </p:scale>
        <p:origin x="582" y="16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400" dirty="0">
              <a:latin typeface="Bahnschrift Light" panose="020B0502040204020203" pitchFamily="34" charset="0"/>
            </a:rPr>
            <a:t>Молодежь, желающая разнообразить свой интерьер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pPr marL="0" indent="0">
            <a:buFont typeface="Arial" panose="020B0604020202020204" pitchFamily="34" charset="0"/>
            <a:buNone/>
          </a:pPr>
          <a:r>
            <a:rPr lang="ru-RU" sz="20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  <a:ea typeface="MS Gothic" pitchFamily="49" charset="-128"/>
            </a:rPr>
            <a:t>Сокращение импорта уникальной техники из-за границы и увеличение цен на внутреннем рынке, или полное исчезновение товаров с него</a:t>
          </a:r>
          <a:endParaRPr lang="ru-RU" sz="2000" dirty="0">
            <a:latin typeface="Bahnschrift Light" panose="020B0502040204020203" pitchFamily="34" charset="0"/>
          </a:endParaRP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 custScaleX="112000" custLinFactNeighborX="-6996" custLinFactNeighborY="-1667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</dgm:ptLst>
  <dgm:cxnLst>
    <dgm:cxn modelId="{3DF9930E-008C-43BA-A3AF-4863D09FAE9C}" type="presOf" srcId="{55BFBAC8-337F-499E-9BC4-6FD1736C15A7}" destId="{0AA7055B-6A39-42CE-9DAA-F774E35C7CE0}" srcOrd="0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39 млн. чел.</a:t>
          </a:r>
        </a:p>
        <a:p>
          <a:r>
            <a:rPr lang="ru-RU" sz="1000" b="1" dirty="0"/>
            <a:t>Потенциал (</a:t>
          </a:r>
          <a:r>
            <a:rPr lang="en-US" sz="1000" b="1" dirty="0"/>
            <a:t>PAM)</a:t>
          </a:r>
          <a:endParaRPr lang="ru-RU" sz="1000" b="1" dirty="0"/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26,13 млн чел.</a:t>
          </a:r>
        </a:p>
        <a:p>
          <a:r>
            <a:rPr lang="ru-RU" sz="1000" b="1" dirty="0"/>
            <a:t>Перспектива</a:t>
          </a:r>
          <a:r>
            <a:rPr lang="en-US" sz="1000" b="1" dirty="0"/>
            <a:t> (TAM)</a:t>
          </a:r>
          <a:endParaRPr lang="ru-RU" sz="1000" b="1" dirty="0"/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ru-RU" sz="1400" b="1" dirty="0"/>
            <a:t>76.000 чел.</a:t>
          </a:r>
          <a:endParaRPr lang="en-US" sz="1400" b="1" dirty="0"/>
        </a:p>
        <a:p>
          <a:r>
            <a:rPr lang="ru-RU" sz="1000" b="1" dirty="0"/>
            <a:t>Стратегия и конкуренты</a:t>
          </a:r>
          <a:r>
            <a:rPr lang="en-US" sz="1000" b="1" dirty="0"/>
            <a:t> (SAM)</a:t>
          </a:r>
          <a:endParaRPr lang="ru-RU" sz="1000" b="1" dirty="0"/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400" b="1" dirty="0"/>
            <a:t>492 чел.</a:t>
          </a:r>
          <a:endParaRPr lang="en-US" sz="1400" b="1" dirty="0"/>
        </a:p>
        <a:p>
          <a:r>
            <a:rPr lang="ru-RU" sz="1000" b="1" dirty="0"/>
            <a:t>Тактика</a:t>
          </a:r>
          <a:r>
            <a:rPr lang="en-US" sz="1000" b="1" dirty="0"/>
            <a:t> (SOM)</a:t>
          </a:r>
          <a:endParaRPr lang="ru-RU" sz="1000" b="1" dirty="0"/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 custScaleX="107075" custLinFactNeighborX="7844" custLinFactNeighborY="-1540"/>
      <dgm:spPr/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 custScaleX="104367" custLinFactNeighborX="11152" custLinFactNeighborY="226"/>
      <dgm:spPr/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 custScaleX="105434" custScaleY="96891" custLinFactNeighborX="13154" custLinFactNeighborY="880"/>
      <dgm:spPr/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 custScaleY="93108" custLinFactNeighborX="19301" custLinFactNeighborY="3405"/>
      <dgm:spPr/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DA52304-46AB-4F72-9170-3B6A3489704A}" type="presOf" srcId="{4B8D2A1B-1AF5-4C7B-861F-7B6A3BC87275}" destId="{35FD8772-767A-40C1-9DBC-28B8FDCDD168}" srcOrd="1" destOrd="0" presId="urn:microsoft.com/office/officeart/2005/8/layout/venn2#1"/>
    <dgm:cxn modelId="{8FB9B805-005E-438B-90F6-4C544F728267}" type="presOf" srcId="{4B8D2A1B-1AF5-4C7B-861F-7B6A3BC87275}" destId="{C12AB981-CE2A-46AD-A1EC-BC438E315F66}" srcOrd="0" destOrd="0" presId="urn:microsoft.com/office/officeart/2005/8/layout/venn2#1"/>
    <dgm:cxn modelId="{3DF9930E-008C-43BA-A3AF-4863D09FAE9C}" type="presOf" srcId="{55BFBAC8-337F-499E-9BC4-6FD1736C15A7}" destId="{0AA7055B-6A39-42CE-9DAA-F774E35C7CE0}" srcOrd="0" destOrd="0" presId="urn:microsoft.com/office/officeart/2005/8/layout/venn2#1"/>
    <dgm:cxn modelId="{77974610-95C7-432D-9659-A3DC12973D65}" type="presOf" srcId="{37AF65A7-7E5E-427D-BA82-D110CBC1AE77}" destId="{2C29A3DA-C316-42BB-A5C2-535CBF0E275C}" srcOrd="1" destOrd="0" presId="urn:microsoft.com/office/officeart/2005/8/layout/venn2#1"/>
    <dgm:cxn modelId="{79BDBA10-9711-4BDA-98AB-B479F1DBA428}" type="presOf" srcId="{0818C206-01D3-42CA-8284-93BDB68F62D6}" destId="{E9939ED1-4562-48D9-BE1C-4783B0C5CCC3}" srcOrd="1" destOrd="0" presId="urn:microsoft.com/office/officeart/2005/8/layout/venn2#1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F6294063-0DC6-44C5-AB8B-05A806FC3643}" type="presOf" srcId="{A5C99BE3-4D64-4E7A-B18B-8B213C86CDEC}" destId="{1BAB291C-2D12-4C6C-AF57-8F3D2971ECEF}" srcOrd="1" destOrd="0" presId="urn:microsoft.com/office/officeart/2005/8/layout/venn2#1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#1"/>
    <dgm:cxn modelId="{80054AAA-CC56-4DE8-AC81-F2ACA325F6F6}" type="presOf" srcId="{37AF65A7-7E5E-427D-BA82-D110CBC1AE77}" destId="{F4F73ED0-32D2-41A1-B72D-C2D81FC80C1A}" srcOrd="0" destOrd="0" presId="urn:microsoft.com/office/officeart/2005/8/layout/venn2#1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AB3A19EA-1B33-4E40-AF35-37E7FC70A5A9}" type="presOf" srcId="{A5C99BE3-4D64-4E7A-B18B-8B213C86CDEC}" destId="{71F9D321-AD24-4B2F-9858-808383740F5B}" srcOrd="0" destOrd="0" presId="urn:microsoft.com/office/officeart/2005/8/layout/venn2#1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B6D11E35-FAF3-4A5C-8823-A5CE05A4B7DD}" type="presParOf" srcId="{0AA7055B-6A39-42CE-9DAA-F774E35C7CE0}" destId="{BC414194-CF75-48E5-A718-61A934C9264C}" srcOrd="0" destOrd="0" presId="urn:microsoft.com/office/officeart/2005/8/layout/venn2#1"/>
    <dgm:cxn modelId="{E16FA340-5987-40C2-9028-17EA3E4E500E}" type="presParOf" srcId="{BC414194-CF75-48E5-A718-61A934C9264C}" destId="{A493D662-2D6B-4213-8BCC-C3E77744DC58}" srcOrd="0" destOrd="0" presId="urn:microsoft.com/office/officeart/2005/8/layout/venn2#1"/>
    <dgm:cxn modelId="{E4336096-ABDB-41D4-86B6-43392E9EDFF0}" type="presParOf" srcId="{BC414194-CF75-48E5-A718-61A934C9264C}" destId="{E9939ED1-4562-48D9-BE1C-4783B0C5CCC3}" srcOrd="1" destOrd="0" presId="urn:microsoft.com/office/officeart/2005/8/layout/venn2#1"/>
    <dgm:cxn modelId="{EA1C85FB-6A8B-453B-ADE0-F910833EF018}" type="presParOf" srcId="{0AA7055B-6A39-42CE-9DAA-F774E35C7CE0}" destId="{2D8272D6-E575-4238-A0D6-5D8B76F9C1BD}" srcOrd="1" destOrd="0" presId="urn:microsoft.com/office/officeart/2005/8/layout/venn2#1"/>
    <dgm:cxn modelId="{1B8F0A16-227E-4617-9D04-33639448D90E}" type="presParOf" srcId="{2D8272D6-E575-4238-A0D6-5D8B76F9C1BD}" destId="{71F9D321-AD24-4B2F-9858-808383740F5B}" srcOrd="0" destOrd="0" presId="urn:microsoft.com/office/officeart/2005/8/layout/venn2#1"/>
    <dgm:cxn modelId="{F9CA43EA-8D6D-4C24-A20B-9F83BF92911F}" type="presParOf" srcId="{2D8272D6-E575-4238-A0D6-5D8B76F9C1BD}" destId="{1BAB291C-2D12-4C6C-AF57-8F3D2971ECEF}" srcOrd="1" destOrd="0" presId="urn:microsoft.com/office/officeart/2005/8/layout/venn2#1"/>
    <dgm:cxn modelId="{46D5F971-788F-4D6B-9B34-974BE6CD6B54}" type="presParOf" srcId="{0AA7055B-6A39-42CE-9DAA-F774E35C7CE0}" destId="{7B9134C8-35FA-4C35-943A-88376E3E58B3}" srcOrd="2" destOrd="0" presId="urn:microsoft.com/office/officeart/2005/8/layout/venn2#1"/>
    <dgm:cxn modelId="{A0E9E59E-8445-4972-BE89-9E5E8246D0D1}" type="presParOf" srcId="{7B9134C8-35FA-4C35-943A-88376E3E58B3}" destId="{F4F73ED0-32D2-41A1-B72D-C2D81FC80C1A}" srcOrd="0" destOrd="0" presId="urn:microsoft.com/office/officeart/2005/8/layout/venn2#1"/>
    <dgm:cxn modelId="{3735A40F-4CF1-4CE8-8BA4-C614759981A2}" type="presParOf" srcId="{7B9134C8-35FA-4C35-943A-88376E3E58B3}" destId="{2C29A3DA-C316-42BB-A5C2-535CBF0E275C}" srcOrd="1" destOrd="0" presId="urn:microsoft.com/office/officeart/2005/8/layout/venn2#1"/>
    <dgm:cxn modelId="{158A5812-A9EB-4C8A-903D-3B16D1D25239}" type="presParOf" srcId="{0AA7055B-6A39-42CE-9DAA-F774E35C7CE0}" destId="{92275A94-14E9-4F05-A906-105908E0C9A4}" srcOrd="3" destOrd="0" presId="urn:microsoft.com/office/officeart/2005/8/layout/venn2#1"/>
    <dgm:cxn modelId="{AD76E7CF-21AD-4FB6-9B09-55B9B127A182}" type="presParOf" srcId="{92275A94-14E9-4F05-A906-105908E0C9A4}" destId="{C12AB981-CE2A-46AD-A1EC-BC438E315F66}" srcOrd="0" destOrd="0" presId="urn:microsoft.com/office/officeart/2005/8/layout/venn2#1"/>
    <dgm:cxn modelId="{522D2414-E9A9-4585-B0DA-4E594C57DF09}" type="presParOf" srcId="{92275A94-14E9-4F05-A906-105908E0C9A4}" destId="{35FD8772-767A-40C1-9DBC-28B8FDCDD168}" srcOrd="1" destOrd="0" presId="urn:microsoft.com/office/officeart/2005/8/layout/venn2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6021907" y="-2124484"/>
          <a:ext cx="1332392" cy="5916087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ru-RU" sz="2000" kern="12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  <a:ea typeface="MS Gothic" pitchFamily="49" charset="-128"/>
            </a:rPr>
            <a:t>Сокращение импорта уникальной техники из-за границы и увеличение цен на внутреннем рынке, или полное исчезновение товаров с него</a:t>
          </a:r>
          <a:endParaRPr lang="ru-RU" sz="2000" kern="1200" dirty="0">
            <a:latin typeface="Bahnschrift Light" panose="020B0502040204020203" pitchFamily="34" charset="0"/>
          </a:endParaRPr>
        </a:p>
      </dsp:txBody>
      <dsp:txXfrm rot="-5400000">
        <a:off x="3730060" y="232405"/>
        <a:ext cx="5851045" cy="1202308"/>
      </dsp:txXfrm>
    </dsp:sp>
    <dsp:sp modelId="{25CE82D9-9946-4501-ADAF-4D9AD60E2680}">
      <dsp:nvSpPr>
        <dsp:cNvPr id="0" name=""/>
        <dsp:cNvSpPr/>
      </dsp:nvSpPr>
      <dsp:spPr>
        <a:xfrm>
          <a:off x="0" y="0"/>
          <a:ext cx="3727134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Bahnschrift Light" panose="020B0502040204020203" pitchFamily="34" charset="0"/>
            </a:rPr>
            <a:t>Молодежь, желающая разнообразить свой интерьер</a:t>
          </a:r>
        </a:p>
      </dsp:txBody>
      <dsp:txXfrm>
        <a:off x="81303" y="81303"/>
        <a:ext cx="3564528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618338" y="0"/>
          <a:ext cx="4710253" cy="4399023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39 млн. чел.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Потенциал (</a:t>
          </a:r>
          <a:r>
            <a:rPr lang="en-US" sz="1000" b="1" kern="1200" dirty="0"/>
            <a:t>PAM)</a:t>
          </a:r>
          <a:endParaRPr lang="ru-RU" sz="1000" b="1" kern="1200" dirty="0"/>
        </a:p>
      </dsp:txBody>
      <dsp:txXfrm>
        <a:off x="2314971" y="219951"/>
        <a:ext cx="1316986" cy="659853"/>
      </dsp:txXfrm>
    </dsp:sp>
    <dsp:sp modelId="{71F9D321-AD24-4B2F-9858-808383740F5B}">
      <dsp:nvSpPr>
        <dsp:cNvPr id="0" name=""/>
        <dsp:cNvSpPr/>
      </dsp:nvSpPr>
      <dsp:spPr>
        <a:xfrm>
          <a:off x="1220307" y="879804"/>
          <a:ext cx="3672902" cy="3519218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26,13 млн чел.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Перспектива</a:t>
          </a:r>
          <a:r>
            <a:rPr lang="en-US" sz="1000" b="1" kern="1200" dirty="0"/>
            <a:t> (TAM)</a:t>
          </a:r>
          <a:endParaRPr lang="ru-RU" sz="1000" b="1" kern="1200" dirty="0"/>
        </a:p>
      </dsp:txBody>
      <dsp:txXfrm>
        <a:off x="2414919" y="1090957"/>
        <a:ext cx="1283679" cy="633459"/>
      </dsp:txXfrm>
    </dsp:sp>
    <dsp:sp modelId="{F4F73ED0-32D2-41A1-B72D-C2D81FC80C1A}">
      <dsp:nvSpPr>
        <dsp:cNvPr id="0" name=""/>
        <dsp:cNvSpPr/>
      </dsp:nvSpPr>
      <dsp:spPr>
        <a:xfrm>
          <a:off x="1620064" y="1823865"/>
          <a:ext cx="2782839" cy="255735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76.000 чел.</a:t>
          </a: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Стратегия и конкуренты</a:t>
          </a:r>
          <a:r>
            <a:rPr lang="en-US" sz="1000" b="1" kern="1200" dirty="0"/>
            <a:t> (SAM)</a:t>
          </a:r>
          <a:endParaRPr lang="ru-RU" sz="1000" b="1" kern="1200" dirty="0"/>
        </a:p>
      </dsp:txBody>
      <dsp:txXfrm>
        <a:off x="2363082" y="2015667"/>
        <a:ext cx="1296803" cy="575404"/>
      </dsp:txXfrm>
    </dsp:sp>
    <dsp:sp modelId="{C12AB981-CE2A-46AD-A1EC-BC438E315F66}">
      <dsp:nvSpPr>
        <dsp:cNvPr id="0" name=""/>
        <dsp:cNvSpPr/>
      </dsp:nvSpPr>
      <dsp:spPr>
        <a:xfrm>
          <a:off x="2124113" y="2759964"/>
          <a:ext cx="1759609" cy="1638336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492 чел.</a:t>
          </a: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Тактика</a:t>
          </a:r>
          <a:r>
            <a:rPr lang="en-US" sz="1000" b="1" kern="1200" dirty="0"/>
            <a:t> (SOM)</a:t>
          </a:r>
          <a:endParaRPr lang="ru-RU" sz="1000" b="1" kern="1200" dirty="0"/>
        </a:p>
      </dsp:txBody>
      <dsp:txXfrm>
        <a:off x="2381799" y="3169548"/>
        <a:ext cx="1244237" cy="819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#1">
  <dgm:title val=""/>
  <dgm:desc val=""/>
  <dgm:catLst>
    <dgm:cat type="relationship" pri="11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F8E0F-8D6B-4C56-8C3C-FA344D90406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30E01-623B-44B7-A9E4-0C49E1CF3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9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F30E01-623B-44B7-A9E4-0C49E1CF3D4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082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F30E01-623B-44B7-A9E4-0C49E1CF3D4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07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30E01-623B-44B7-A9E4-0C49E1CF3D4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344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F30E01-623B-44B7-A9E4-0C49E1CF3D4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9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F30E01-623B-44B7-A9E4-0C49E1CF3D4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172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.xls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mailto:angeli1309nka@gmail.com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jpeg"/><Relationship Id="rId5" Type="http://schemas.openxmlformats.org/officeDocument/2006/relationships/hyperlink" Target="mailto:shayakhmetova996@gmail.com" TargetMode="External"/><Relationship Id="rId4" Type="http://schemas.openxmlformats.org/officeDocument/2006/relationships/hyperlink" Target="mailto:anastasiacerkasina628@gmail.com" TargetMode="External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674672" y="189055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>
                <a:latin typeface="Bahnschrift Light" panose="020B0502040204020203" pitchFamily="34" charset="0"/>
              </a:rPr>
              <a:t>«</a:t>
            </a:r>
            <a:r>
              <a:rPr lang="ru-RU" sz="4400" dirty="0" err="1">
                <a:latin typeface="Bahnschrift Light" panose="020B0502040204020203" pitchFamily="34" charset="0"/>
              </a:rPr>
              <a:t>Alight</a:t>
            </a:r>
            <a:r>
              <a:rPr lang="ru-RU" sz="4400" dirty="0">
                <a:latin typeface="Bahnschrift Light" panose="020B0502040204020203" pitchFamily="34" charset="0"/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ru-RU" sz="2800" dirty="0" err="1">
                <a:latin typeface="Bahnschrift Light" panose="020B0502040204020203" pitchFamily="34" charset="0"/>
              </a:rPr>
              <a:t>Edgerunners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en-US" sz="2800">
                <a:latin typeface="Bahnschrift Light" panose="020B0502040204020203" pitchFamily="34" charset="0"/>
              </a:rPr>
              <a:t>Team</a:t>
            </a:r>
            <a:endParaRPr lang="ru-RU" sz="2800" dirty="0">
              <a:latin typeface="Bahnschrift Light" panose="020B0502040204020203" pitchFamily="34" charset="0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44856" y="68874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Bahnschrift Light" panose="020B0502040204020203" pitchFamily="34" charset="0"/>
                <a:ea typeface="MS Gothic" pitchFamily="49" charset="-128"/>
              </a:rPr>
              <a:t>Команда проекта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602352" y="3916084"/>
            <a:ext cx="1846601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Алёна </a:t>
            </a: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Якшина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Лидер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Индивидуальный предприниматель </a:t>
            </a:r>
            <a:endParaRPr lang="ru-RU" sz="1400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 rot="10800000" flipV="1">
            <a:off x="2733738" y="3915395"/>
            <a:ext cx="2390147" cy="1244851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Анастасия Черкашина</a:t>
            </a:r>
            <a:endParaRPr lang="en-US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Документовед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 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Обладание навыком работы с документами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5232449" y="3915395"/>
            <a:ext cx="2180770" cy="1678091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Карина Шаяхметова</a:t>
            </a:r>
            <a:endParaRPr lang="en-US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Координатор штаба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Организация деятельности проекта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6006A582-2F9C-FD8E-741B-55831FF8A696}"/>
              </a:ext>
            </a:extLst>
          </p:cNvPr>
          <p:cNvSpPr txBox="1">
            <a:spLocks/>
          </p:cNvSpPr>
          <p:nvPr/>
        </p:nvSpPr>
        <p:spPr>
          <a:xfrm>
            <a:off x="7613213" y="3919835"/>
            <a:ext cx="2044075" cy="167809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Ангелина Сергеева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 err="1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Презентолог</a:t>
            </a: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Обладает составлением презентации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B7C74B-5CAA-C0E0-22B1-A8AD5BED87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52" y="1079263"/>
            <a:ext cx="1938812" cy="25850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7B554CB-EAB0-2F2E-2BAF-405D441B50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460" y="1071762"/>
            <a:ext cx="1938812" cy="258508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C531CBA-0132-7FB4-FAFA-9AA22D08E8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213" y="1079263"/>
            <a:ext cx="1938812" cy="258508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B32A7A-0C66-4AB9-8C70-6B361F8F77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190" y="1071762"/>
            <a:ext cx="1941244" cy="25925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-2" y="312330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Bahnschrift Light" panose="020B0502040204020203" pitchFamily="34" charset="0"/>
                <a:ea typeface="MS Gothic" pitchFamily="49" charset="-128"/>
              </a:rPr>
              <a:t>Решение проблемы: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777584" y="4106107"/>
            <a:ext cx="8416798" cy="1152128"/>
          </a:xfrm>
          <a:prstGeom prst="rect">
            <a:avLst/>
          </a:prstGeom>
        </p:spPr>
        <p:txBody>
          <a:bodyPr lIns="0" tIns="0" rIns="0" bIns="0">
            <a:normAutofit fontScale="86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Формирование производства светильников и размещение их в интернет-магазинах; формирование абсолютно нового продукта на российском рынке, тем самым снижая потребность в покупке товаров из-за рубежа.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2" y="166907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Bahnschrift Light" panose="020B0502040204020203" pitchFamily="34" charset="0"/>
                <a:ea typeface="MS Gothic" pitchFamily="49" charset="-128"/>
              </a:rPr>
              <a:t>Проблема: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5248260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Bahnschrift Light" panose="020B0502040204020203" pitchFamily="34" charset="0"/>
              </a:rPr>
              <a:t>О проекте. Что есть сейчас.</a:t>
            </a:r>
          </a:p>
        </p:txBody>
      </p:sp>
      <p:sp>
        <p:nvSpPr>
          <p:cNvPr id="5" name="Google Shape;79;p17">
            <a:extLst>
              <a:ext uri="{FF2B5EF4-FFF2-40B4-BE49-F238E27FC236}">
                <a16:creationId xmlns:a16="http://schemas.microsoft.com/office/drawing/2014/main" id="{864BD059-7937-4F3D-B087-7CF783EE1BF2}"/>
              </a:ext>
            </a:extLst>
          </p:cNvPr>
          <p:cNvSpPr txBox="1">
            <a:spLocks/>
          </p:cNvSpPr>
          <p:nvPr/>
        </p:nvSpPr>
        <p:spPr>
          <a:xfrm>
            <a:off x="360999" y="1683147"/>
            <a:ext cx="9393370" cy="3220814"/>
          </a:xfrm>
          <a:prstGeom prst="rect">
            <a:avLst/>
          </a:prstGeom>
        </p:spPr>
        <p:txBody>
          <a:bodyPr spcFirstLastPara="1" wrap="square" lIns="100787" tIns="100787" rIns="100787" bIns="100787" anchor="t" anchorCtr="0">
            <a:noAutofit/>
          </a:bodyPr>
          <a:lstStyle/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rgbClr val="666666"/>
                </a:solidFill>
                <a:latin typeface="Bahnschrift Light" panose="020B0502040204020203" pitchFamily="34" charset="0"/>
              </a:rPr>
              <a:t>План получение государственного финансирования для реализации проекта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rgbClr val="666666"/>
                </a:solidFill>
                <a:latin typeface="Bahnschrift Light" panose="020B0502040204020203" pitchFamily="34" charset="0"/>
              </a:rPr>
              <a:t>План производства светильников, которые могут дополнить ваш интерьер</a:t>
            </a:r>
          </a:p>
          <a:p>
            <a:pPr marL="285750" indent="-285750">
              <a:spcBef>
                <a:spcPts val="1764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rgbClr val="666666"/>
                </a:solidFill>
                <a:latin typeface="Bahnschrift Light" panose="020B0502040204020203" pitchFamily="34" charset="0"/>
              </a:rPr>
              <a:t>План загрузки товаров на маркетплейсы</a:t>
            </a:r>
          </a:p>
          <a:p>
            <a:pPr>
              <a:spcBef>
                <a:spcPts val="1764"/>
              </a:spcBef>
              <a:buClr>
                <a:schemeClr val="dk1"/>
              </a:buClr>
              <a:buSzPts val="1100"/>
            </a:pPr>
            <a:endParaRPr lang="ru-RU" sz="1400" kern="0" dirty="0">
              <a:solidFill>
                <a:srgbClr val="666666"/>
              </a:solidFill>
            </a:endParaRPr>
          </a:p>
          <a:p>
            <a:pPr algn="l" rtl="0">
              <a:spcBef>
                <a:spcPts val="1764"/>
              </a:spcBef>
              <a:spcAft>
                <a:spcPts val="1764"/>
              </a:spcAft>
            </a:pPr>
            <a:endParaRPr lang="ru-RU" kern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latin typeface="Bahnschrift Light" panose="020B0502040204020203" pitchFamily="34" charset="0"/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latin typeface="Bahnschrift Light" panose="020B0502040204020203" pitchFamily="34" charset="0"/>
                <a:ea typeface="MS Gothic" pitchFamily="49" charset="-128"/>
              </a:rPr>
            </a:br>
            <a:r>
              <a:rPr lang="ru-RU" sz="2800" dirty="0">
                <a:latin typeface="Bahnschrift Light" panose="020B0502040204020203" pitchFamily="34" charset="0"/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57688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Light" panose="020B0502040204020203" pitchFamily="34" charset="0"/>
                        </a:rPr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Bahnschrift Light" panose="020B0502040204020203" pitchFamily="34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Инновационность </a:t>
                      </a:r>
                    </a:p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latin typeface="Bahnschrift Light" panose="020B0502040204020203" pitchFamily="34" charset="0"/>
                        </a:rPr>
                        <a:t>Инновация мирового</a:t>
                      </a:r>
                      <a:r>
                        <a:rPr lang="ru-RU" baseline="0" dirty="0">
                          <a:latin typeface="Bahnschrift Light" panose="020B0502040204020203" pitchFamily="34" charset="0"/>
                        </a:rPr>
                        <a:t> уровня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latin typeface="Bahnschrift Light" panose="020B0502040204020203" pitchFamily="34" charset="0"/>
                        </a:rPr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latin typeface="Bahnschrift Light" panose="020B0502040204020203" pitchFamily="34" charset="0"/>
                        </a:rPr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latin typeface="Bahnschrift Light" panose="020B0502040204020203" pitchFamily="34" charset="0"/>
                        </a:rPr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>
                          <a:latin typeface="Bahnschrift Light" panose="020B0502040204020203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Рынок НТИ</a:t>
                      </a:r>
                    </a:p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Bahnschrift Ligh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                  Название используемой сквозной технологии/ </a:t>
                      </a:r>
                    </a:p>
                    <a:p>
                      <a:r>
                        <a:rPr lang="ru-RU" dirty="0">
                          <a:latin typeface="Bahnschrift Light" panose="020B0502040204020203" pitchFamily="34" charset="0"/>
                        </a:rPr>
                        <a:t>          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67" y="4329911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A1C3E083-7D99-9189-2294-6FF45C45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3987403"/>
            <a:ext cx="241002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1C3E083-7D99-9189-2294-6FF45C45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19" y="2547243"/>
            <a:ext cx="207697" cy="18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75C8B36-1108-8131-B3B1-A008C3084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19" y="1971179"/>
            <a:ext cx="207697" cy="18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A1BB3B0F-B98C-42E8-99F6-165DC892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809" y="3987404"/>
            <a:ext cx="241002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0655" y="365025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Bahnschrift Light" panose="020B0502040204020203" pitchFamily="34" charset="0"/>
              </a:rPr>
              <a:t>Целевая аудитория проекта</a:t>
            </a:r>
            <a:endParaRPr lang="ru-RU" sz="4000" dirty="0">
              <a:latin typeface="Bahnschrift Ligh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624889" y="1671315"/>
            <a:ext cx="52873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(от 14 до 35±)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молодые люди и семьи, которые оформляют интерьер дома;</a:t>
            </a:r>
          </a:p>
          <a:p>
            <a:pPr marL="342900" indent="-342900">
              <a:buFontTx/>
              <a:buChar char="-"/>
            </a:pPr>
            <a:endParaRPr lang="ru-RU" sz="24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подростки (сейчас особую популярность среди подростков занимают RGB техника, в частности светильники)</a:t>
            </a:r>
            <a:b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</a:br>
            <a:endParaRPr lang="ru-RU" sz="24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89C42DD-2FF6-4C59-AA41-F8125EC411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2682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D9465A5-37E2-4A48-86BC-90BA01B48C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40313" y="2835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BAC56C-0C80-4E1E-BCEB-4A54C2A2C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542" y="1897187"/>
            <a:ext cx="3217048" cy="3240360"/>
          </a:xfrm>
          <a:prstGeom prst="ellipse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B2508E-E391-46A9-98BC-BCCB52E766C2}"/>
              </a:ext>
            </a:extLst>
          </p:cNvPr>
          <p:cNvSpPr txBox="1"/>
          <p:nvPr/>
        </p:nvSpPr>
        <p:spPr>
          <a:xfrm>
            <a:off x="6278282" y="1457126"/>
            <a:ext cx="5016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(буквально) портрет потребителя:</a:t>
            </a:r>
            <a:br>
              <a:rPr lang="ru-RU" sz="24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</a:br>
            <a:endParaRPr lang="ru-RU" sz="24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</p:spPr>
        <p:txBody>
          <a:bodyPr lIns="540000"/>
          <a:lstStyle/>
          <a:p>
            <a:r>
              <a:rPr lang="ru" sz="3200" dirty="0">
                <a:latin typeface="Bahnschrift Light" panose="020B0502040204020203" pitchFamily="34" charset="0"/>
              </a:rPr>
              <a:t>Потенциальный объем рынка (</a:t>
            </a:r>
            <a:r>
              <a:rPr lang="ru-RU" sz="3200" dirty="0">
                <a:latin typeface="Bahnschrift Light" panose="020B0502040204020203" pitchFamily="34" charset="0"/>
              </a:rPr>
              <a:t>за 1 год</a:t>
            </a:r>
            <a:r>
              <a:rPr lang="ru" sz="3200" dirty="0">
                <a:latin typeface="Bahnschrift Light" panose="020B0502040204020203" pitchFamily="34" charset="0"/>
              </a:rPr>
              <a:t>)</a:t>
            </a:r>
            <a:endParaRPr sz="32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BE8D6-196E-41C8-BA47-838D526FF8FF}"/>
              </a:ext>
            </a:extLst>
          </p:cNvPr>
          <p:cNvSpPr txBox="1"/>
          <p:nvPr/>
        </p:nvSpPr>
        <p:spPr>
          <a:xfrm>
            <a:off x="5616376" y="1323107"/>
            <a:ext cx="4370902" cy="20882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PAM = 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175, млрд. </a:t>
            </a:r>
            <a:r>
              <a:rPr lang="ru-RU" sz="2400" i="1" dirty="0" err="1">
                <a:solidFill>
                  <a:schemeClr val="bg1">
                    <a:lumMod val="50000"/>
                  </a:schemeClr>
                </a:solidFill>
              </a:rPr>
              <a:t>руб</a:t>
            </a:r>
            <a:endParaRPr lang="ru-RU" sz="2400" b="0" i="0" dirty="0">
              <a:solidFill>
                <a:srgbClr val="000000"/>
              </a:solidFill>
              <a:effectLst/>
              <a:latin typeface="YS Text"/>
            </a:endParaRPr>
          </a:p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TAM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 = 117,6 млрд. </a:t>
            </a:r>
            <a:r>
              <a:rPr lang="ru-RU" sz="2400" i="1" dirty="0" err="1">
                <a:solidFill>
                  <a:schemeClr val="bg1">
                    <a:lumMod val="50000"/>
                  </a:schemeClr>
                </a:solidFill>
              </a:rPr>
              <a:t>руб</a:t>
            </a:r>
            <a:endParaRPr lang="en-US" sz="2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SAM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 = 342 млн. </a:t>
            </a:r>
            <a:r>
              <a:rPr lang="ru-RU" sz="2400" i="1" dirty="0" err="1">
                <a:solidFill>
                  <a:schemeClr val="bg1">
                    <a:lumMod val="50000"/>
                  </a:schemeClr>
                </a:solidFill>
              </a:rPr>
              <a:t>руб</a:t>
            </a:r>
            <a:endParaRPr lang="en-US" sz="2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SOM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 =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2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,214 млн. </a:t>
            </a:r>
            <a:r>
              <a:rPr lang="ru-RU" sz="2400" i="1" dirty="0" err="1">
                <a:solidFill>
                  <a:schemeClr val="bg1">
                    <a:lumMod val="50000"/>
                  </a:schemeClr>
                </a:solidFill>
              </a:rPr>
              <a:t>руб</a:t>
            </a:r>
            <a:endParaRPr lang="ru-RU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257DE33-DA75-4895-9198-BA0D0C645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4038548"/>
              </p:ext>
            </p:extLst>
          </p:nvPr>
        </p:nvGraphicFramePr>
        <p:xfrm>
          <a:off x="-116167" y="102183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10D0BAC4-9E46-4AFE-B60E-64D219247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0670191"/>
              </p:ext>
            </p:extLst>
          </p:nvPr>
        </p:nvGraphicFramePr>
        <p:xfrm>
          <a:off x="-212435" y="985069"/>
          <a:ext cx="5328592" cy="4399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9792" y="314995"/>
            <a:ext cx="7272808" cy="982800"/>
          </a:xfrm>
        </p:spPr>
        <p:txBody>
          <a:bodyPr/>
          <a:lstStyle/>
          <a:p>
            <a:r>
              <a:rPr lang="ru-RU" sz="4000" dirty="0">
                <a:latin typeface="Bahnschrift Light" panose="020B0502040204020203" pitchFamily="34" charset="0"/>
                <a:ea typeface="MS Gothic" pitchFamily="49" charset="-128"/>
              </a:rPr>
              <a:t>Анализ конкурентов: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0E97FF-3CA8-4E84-A7CF-55C6FF63D6BD}"/>
              </a:ext>
            </a:extLst>
          </p:cNvPr>
          <p:cNvSpPr txBox="1"/>
          <p:nvPr/>
        </p:nvSpPr>
        <p:spPr>
          <a:xfrm>
            <a:off x="502541" y="1820324"/>
            <a:ext cx="792214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«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RICH PRINT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» (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WB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)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</a:endParaRPr>
          </a:p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«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HotWood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»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(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WB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)</a:t>
            </a:r>
          </a:p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«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SolovevStore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»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(OZON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)</a:t>
            </a:r>
          </a:p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«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GL 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Стильный свет»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(OZON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)</a:t>
            </a:r>
          </a:p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«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DIDECO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»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(OZON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 – 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</a:rPr>
              <a:t>НЕ магазин моего отца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878272"/>
          </a:xfrm>
        </p:spPr>
        <p:txBody>
          <a:bodyPr lIns="720000"/>
          <a:lstStyle/>
          <a:p>
            <a:r>
              <a:rPr lang="ru-RU" sz="4000" dirty="0">
                <a:latin typeface="Bahnschrift Light" pitchFamily="34" charset="0"/>
                <a:ea typeface="MS Gothic" pitchFamily="49" charset="-128"/>
              </a:rPr>
              <a:t>Бизнес-модель</a:t>
            </a:r>
            <a:endParaRPr sz="4400" dirty="0">
              <a:latin typeface="Bahnschrift Light" pitchFamily="34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73300"/>
              </p:ext>
            </p:extLst>
          </p:nvPr>
        </p:nvGraphicFramePr>
        <p:xfrm>
          <a:off x="0" y="848980"/>
          <a:ext cx="10080626" cy="4795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98371">
                <a:tc rowSpan="2"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Ключевые партнёры</a:t>
                      </a:r>
                    </a:p>
                    <a:p>
                      <a:pPr algn="l"/>
                      <a:endParaRPr lang="ru-RU" sz="1400" b="1" dirty="0">
                        <a:solidFill>
                          <a:schemeClr val="tx1"/>
                        </a:solidFill>
                        <a:latin typeface="Bahnschrift Light" panose="020B0502040204020203" pitchFamily="34" charset="0"/>
                      </a:endParaRPr>
                    </a:p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latin typeface="Bahnschrift Light" panose="020B0502040204020203" pitchFamily="34" charset="0"/>
                      </a:endParaRP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Маркетплейсы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Bahnschrift Light" panose="020B0502040204020203" pitchFamily="34" charset="0"/>
                      </a:endParaRP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Оптовые продажи в местные магазины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Bahnschrift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9837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98371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Bahnschrift Light" panose="020B0502040204020203" pitchFamily="34" charset="0"/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44342" y="1515597"/>
            <a:ext cx="1871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ahnschrift Light" panose="020B0502040204020203" pitchFamily="34" charset="0"/>
              </a:rPr>
              <a:t>Молодые семьи, молодёжь и подростки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Новизна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Производительность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Дизайн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Бренд / статус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Цена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Сокращение расходов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Снижение рисков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Доступность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Удобство при использовании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56439" y="2835275"/>
            <a:ext cx="18719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latin typeface="Bahnschrift Light" panose="020B0502040204020203" pitchFamily="34" charset="0"/>
              </a:rPr>
              <a:t>Прямые</a:t>
            </a:r>
            <a:endParaRPr lang="ru-RU" sz="1200" dirty="0">
              <a:latin typeface="Bahnschrift Ligh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44877" y="1407875"/>
            <a:ext cx="186852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Персональная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Совместное создание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184079" y="4470056"/>
            <a:ext cx="5040314" cy="861774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Разовые сделки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Регулярные доходы от периодических платежей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Продажа продукта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85860" y="2694807"/>
            <a:ext cx="18719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Материальные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Интеллектуальные 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Персонал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Финансы</a:t>
            </a:r>
          </a:p>
          <a:p>
            <a:endParaRPr lang="ru-RU" sz="1200" dirty="0">
              <a:latin typeface="Bahnschrift Ligh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66868" y="1348974"/>
            <a:ext cx="186852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Проектирование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Производство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>
                <a:latin typeface="Bahnschrift Light" panose="020B0502040204020203" pitchFamily="34" charset="0"/>
              </a:rPr>
              <a:t>Сервис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143769" y="4338247"/>
            <a:ext cx="4752778" cy="1292662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ru-RU" sz="1400" dirty="0">
                <a:latin typeface="Bahnschrift Light" panose="020B0502040204020203" pitchFamily="34" charset="0"/>
              </a:rPr>
              <a:t>Фиксированные издержки: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Оплата труда рабочих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Затраты на подготовку и переподготовку персонала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latin typeface="Bahnschrift Light" panose="020B0502040204020203" pitchFamily="34" charset="0"/>
            </a:endParaRPr>
          </a:p>
          <a:p>
            <a:r>
              <a:rPr lang="ru-RU" sz="1400" dirty="0">
                <a:latin typeface="Bahnschrift Light" panose="020B0502040204020203" pitchFamily="34" charset="0"/>
              </a:rPr>
              <a:t> Переменные издержки: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Расходы на тару и упаковку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Bahnschrift Light" panose="020B0502040204020203" pitchFamily="34" charset="0"/>
              </a:rPr>
              <a:t>Приобретение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latin typeface="Bahnschrift Light" panose="020B0502040204020203" pitchFamily="34" charset="0"/>
                <a:ea typeface="MS Gothic" pitchFamily="49" charset="-128"/>
              </a:rPr>
              <a:t>Процесс производства товара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95481D7D-E5F6-42FF-BC5D-167ADD24B702}"/>
              </a:ext>
            </a:extLst>
          </p:cNvPr>
          <p:cNvSpPr txBox="1">
            <a:spLocks/>
          </p:cNvSpPr>
          <p:nvPr/>
        </p:nvSpPr>
        <p:spPr>
          <a:xfrm>
            <a:off x="719832" y="1683147"/>
            <a:ext cx="7848872" cy="3384376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Визуализация будущего продукта (</a:t>
            </a:r>
            <a:r>
              <a:rPr lang="en-US" sz="2400" dirty="0" err="1">
                <a:latin typeface="Bahnschrift Light" panose="020B0502040204020203" pitchFamily="34" charset="0"/>
                <a:ea typeface="MS Gothic" pitchFamily="49" charset="-128"/>
              </a:rPr>
              <a:t>gigital</a:t>
            </a:r>
            <a:r>
              <a:rPr lang="en-US" sz="2400" dirty="0">
                <a:latin typeface="Bahnschrift Light" panose="020B0502040204020203" pitchFamily="34" charset="0"/>
                <a:ea typeface="MS Gothic" pitchFamily="49" charset="-128"/>
              </a:rPr>
              <a:t>-</a:t>
            </a: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изображение)</a:t>
            </a:r>
          </a:p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Заказ отрисовки делателей светильника у конструктора</a:t>
            </a:r>
          </a:p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Передача чертежей на производство для резки металла</a:t>
            </a:r>
          </a:p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Закупка комплектующих для сборки (</a:t>
            </a:r>
            <a:r>
              <a:rPr lang="en-US" sz="2400" dirty="0">
                <a:latin typeface="Bahnschrift Light" panose="020B0502040204020203" pitchFamily="34" charset="0"/>
                <a:ea typeface="MS Gothic" pitchFamily="49" charset="-128"/>
              </a:rPr>
              <a:t>RGB-</a:t>
            </a: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ленты, драйверы, пульты, коробки, винтики, шуруповерт и </a:t>
            </a:r>
            <a:r>
              <a:rPr lang="ru-RU" sz="2400" dirty="0" err="1">
                <a:latin typeface="Bahnschrift Light" panose="020B0502040204020203" pitchFamily="34" charset="0"/>
                <a:ea typeface="MS Gothic" pitchFamily="49" charset="-128"/>
              </a:rPr>
              <a:t>тд</a:t>
            </a: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.)</a:t>
            </a:r>
          </a:p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Покраска полученных деталей самостоятельно</a:t>
            </a:r>
          </a:p>
          <a:p>
            <a:pPr marL="457200" indent="-457200">
              <a:buFont typeface="Times New Roman" pitchFamily="18" charset="0"/>
              <a:buAutoNum type="arabicParenR"/>
            </a:pPr>
            <a:r>
              <a:rPr lang="ru-RU" sz="2400" dirty="0">
                <a:latin typeface="Bahnschrift Light" panose="020B0502040204020203" pitchFamily="34" charset="0"/>
                <a:ea typeface="MS Gothic" pitchFamily="49" charset="-128"/>
              </a:rPr>
              <a:t>Непосредственная сборка светильников и их упаковка</a:t>
            </a:r>
          </a:p>
          <a:p>
            <a:pPr marL="457200" indent="-457200">
              <a:buFont typeface="Times New Roman" pitchFamily="18" charset="0"/>
              <a:buAutoNum type="arabicParenR"/>
            </a:pPr>
            <a:endParaRPr lang="ru-RU" sz="24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7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Bahnschrift Light" panose="020B0502040204020203" pitchFamily="34" charset="0"/>
              </a:rPr>
              <a:t>Цель проекта по </a:t>
            </a:r>
            <a:r>
              <a:rPr lang="en-US" sz="4000" dirty="0">
                <a:latin typeface="Bahnschrift Light" panose="020B0502040204020203" pitchFamily="34" charset="0"/>
              </a:rPr>
              <a:t>SMART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70781"/>
              </p:ext>
            </p:extLst>
          </p:nvPr>
        </p:nvGraphicFramePr>
        <p:xfrm>
          <a:off x="0" y="954078"/>
          <a:ext cx="10080624" cy="46887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8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91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Свойство</a:t>
                      </a:r>
                    </a:p>
                  </a:txBody>
                  <a:tcPr marL="9742" marR="9742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Содержание</a:t>
                      </a:r>
                    </a:p>
                  </a:txBody>
                  <a:tcPr marL="9742" marR="9742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Проект «</a:t>
                      </a:r>
                      <a:r>
                        <a:rPr lang="en-US" sz="1000">
                          <a:latin typeface="Bahnschrift Light" panose="020B0502040204020203" pitchFamily="34" charset="0"/>
                        </a:rPr>
                        <a:t>Alight</a:t>
                      </a:r>
                      <a:r>
                        <a:rPr lang="ru-RU" sz="1000">
                          <a:latin typeface="Bahnschrift Light" panose="020B0502040204020203" pitchFamily="34" charset="0"/>
                        </a:rPr>
                        <a:t>»</a:t>
                      </a:r>
                    </a:p>
                  </a:txBody>
                  <a:tcPr marL="9742" marR="974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Свойство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Содержание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S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specific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(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конкретность)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SzPts val="1200"/>
                        <a:buFont typeface="Symbol"/>
                        <a:buNone/>
                        <a:tabLst>
                          <a:tab pos="228600" algn="l"/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Формулировка цели подразумевает конкретный и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проверяемый результат.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S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конкретность 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Получение прибыли от продажи 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RGB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-светильников на </a:t>
                      </a:r>
                      <a:r>
                        <a:rPr lang="ru-RU" sz="1000" dirty="0" err="1">
                          <a:latin typeface="Bahnschrift Light" panose="020B0502040204020203" pitchFamily="34" charset="0"/>
                        </a:rPr>
                        <a:t>маркетплейсах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  OZON, </a:t>
                      </a:r>
                      <a:r>
                        <a:rPr lang="en-US" sz="1000" dirty="0" err="1">
                          <a:latin typeface="Bahnschrift Light" panose="020B0502040204020203" pitchFamily="34" charset="0"/>
                        </a:rPr>
                        <a:t>Wildberries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 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M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measurable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 (измеримость)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 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Достижение цели можно измерить в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количественных показателях.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Объясняется, чем будет измеряться результат (когда узнаю, что достиг результата).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M 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измеримость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Цель будет достигнута, при стабильном получении прибыли, суммарно </a:t>
                      </a:r>
                      <a:r>
                        <a:rPr lang="ru-RU" sz="1000" dirty="0" err="1">
                          <a:latin typeface="Bahnschrift Light" panose="020B0502040204020203" pitchFamily="34" charset="0"/>
                        </a:rPr>
                        <a:t>превысящей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 сумму первичных расходов и стартовых инвестиций (≈ 150 000 руб.)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A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attainable (</a:t>
                      </a:r>
                      <a:r>
                        <a:rPr lang="ru-RU" sz="1000">
                          <a:latin typeface="Bahnschrift Light" panose="020B0502040204020203" pitchFamily="34" charset="0"/>
                        </a:rPr>
                        <a:t>достижимость)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На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достижение цели хватает ресурсов (например, времени или денег). 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Возможно ли достигнуть цели?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A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достижимость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Цель достижима, потому что наша команда располагает такими необходимыми ресурсами как: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200"/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материальные средства на расходы (часть расходов закроет государственная субсидия, а остальная будет оплачиваться собственным капиталом)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200"/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свободное от учебы время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200"/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помещением для сборки, упаковки и хранения товара будет являться одна из жилых комнат участника проекта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R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relevant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(</a:t>
                      </a:r>
                      <a:r>
                        <a:rPr lang="ru-RU" sz="1000">
                          <a:latin typeface="Bahnschrift Light" panose="020B0502040204020203" pitchFamily="34" charset="0"/>
                        </a:rPr>
                        <a:t>актуальность)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Цель действительно важна и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стоит усилий, затраченных на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ее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достижение. 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Определение истинной цели.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R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актуальность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Поскольку на сегодняшний момент важным аспектом экономики России является импортозамещение и укрепление отечественных производителей, цель по изготовлению уникальных RGB-светильников актуальна и стоит затраченных усилий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3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T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time</a:t>
                      </a:r>
                      <a:endParaRPr lang="ru-RU" sz="100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Bahnschrift Light" panose="020B0502040204020203" pitchFamily="34" charset="0"/>
                        </a:rPr>
                        <a:t>(</a:t>
                      </a:r>
                      <a:r>
                        <a:rPr lang="ru-RU" sz="1000">
                          <a:latin typeface="Bahnschrift Light" panose="020B0502040204020203" pitchFamily="34" charset="0"/>
                        </a:rPr>
                        <a:t>время)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Установлен крайний срок, к</a:t>
                      </a: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 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которому эта цель должна быть достигнута.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  <a:tabLst>
                          <a:tab pos="457200" algn="l"/>
                        </a:tabLs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День, месяц, год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Bahnschrift Light" panose="020B0502040204020203" pitchFamily="34" charset="0"/>
                        </a:rPr>
                        <a:t>T</a:t>
                      </a:r>
                      <a:endParaRPr lang="ru-RU" sz="1000" dirty="0">
                        <a:latin typeface="Bahnschrift Light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время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Цель должна быть достигнута в период за 3 месяца т.е. примерно к 25.01.2024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Итог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Bahnschrift Light" panose="020B0502040204020203" pitchFamily="34" charset="0"/>
                        </a:rPr>
                        <a:t> 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Измеримый результат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Прибыль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Дата получения прибыли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 </a:t>
                      </a:r>
                    </a:p>
                  </a:txBody>
                  <a:tcPr marL="9742" marR="97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Измеримым результатом проекта «</a:t>
                      </a:r>
                      <a:r>
                        <a:rPr lang="ru-RU" sz="1000" dirty="0" err="1">
                          <a:latin typeface="Bahnschrift Light" panose="020B0502040204020203" pitchFamily="34" charset="0"/>
                        </a:rPr>
                        <a:t>Alight</a:t>
                      </a:r>
                      <a:r>
                        <a:rPr lang="ru-RU" sz="1000" dirty="0">
                          <a:latin typeface="Bahnschrift Light" panose="020B0502040204020203" pitchFamily="34" charset="0"/>
                        </a:rPr>
                        <a:t>» по изготовлению уникальных отечественных RGB-светильников является прибыль, превышающая стартовые инвестиции в 150 000 руб., полученная к 25.01.2024 г.</a:t>
                      </a:r>
                    </a:p>
                  </a:txBody>
                  <a:tcPr marL="9742" marR="974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871960" y="170829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9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135765"/>
              </p:ext>
            </p:extLst>
          </p:nvPr>
        </p:nvGraphicFramePr>
        <p:xfrm>
          <a:off x="143768" y="1467123"/>
          <a:ext cx="9793089" cy="3546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Сумма, руб. за 1 </a:t>
                      </a:r>
                      <a:r>
                        <a:rPr lang="ru-RU" sz="2300" dirty="0" err="1">
                          <a:latin typeface="Bahnschrift Light" panose="020B0502040204020203" pitchFamily="34" charset="0"/>
                        </a:rPr>
                        <a:t>мес</a:t>
                      </a:r>
                      <a:endParaRPr lang="ru-RU" sz="2300" dirty="0">
                        <a:latin typeface="Bahnschrift Light" panose="020B0502040204020203" pitchFamily="34" charset="0"/>
                      </a:endParaRP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Материалы для сборки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до 50000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Субсидии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Расходы на интернет и электроэнергию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6000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Бухгалтерский учет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3000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Собственные средства</a:t>
                      </a:r>
                    </a:p>
                    <a:p>
                      <a:endParaRPr lang="ru-RU" sz="2300" dirty="0">
                        <a:latin typeface="Bahnschrift Light" panose="020B0502040204020203" pitchFamily="34" charset="0"/>
                      </a:endParaRP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>
                          <a:latin typeface="Bahnschrift Light" panose="020B0502040204020203" pitchFamily="34" charset="0"/>
                        </a:rPr>
                        <a:t>300000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>
                        <a:latin typeface="Bahnschrift Light" panose="020B0502040204020203" pitchFamily="34" charset="0"/>
                      </a:endParaRP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242987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Bahnschrift Light" panose="020B0502040204020203" pitchFamily="34" charset="0"/>
              </a:rPr>
              <a:t>Организационный план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5816" y="1984144"/>
            <a:ext cx="8856984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2800" dirty="0">
                <a:latin typeface="Bahnschrift Light" panose="020B0502040204020203" pitchFamily="34" charset="0"/>
                <a:ea typeface="MS Gothic" pitchFamily="49" charset="-128"/>
              </a:rPr>
              <a:t>Выбранная организационно-правовая форма: </a:t>
            </a:r>
            <a:r>
              <a:rPr lang="ru-RU" sz="2800" b="1" i="1" u="sng" dirty="0">
                <a:latin typeface="Bahnschrift Light" panose="020B0502040204020203" pitchFamily="34" charset="0"/>
                <a:ea typeface="MS Gothic" pitchFamily="49" charset="-128"/>
              </a:rPr>
              <a:t>ИП</a:t>
            </a:r>
          </a:p>
          <a:p>
            <a:pPr>
              <a:buFont typeface="Times New Roman" pitchFamily="18" charset="0"/>
              <a:buNone/>
            </a:pPr>
            <a:endParaRPr lang="ru-RU" sz="2800" dirty="0">
              <a:latin typeface="Bahnschrift Light" panose="020B0502040204020203" pitchFamily="34" charset="0"/>
              <a:ea typeface="MS Gothic" pitchFamily="49" charset="-128"/>
            </a:endParaRPr>
          </a:p>
          <a:p>
            <a:r>
              <a:rPr lang="ru-RU" sz="2800" dirty="0">
                <a:latin typeface="Bahnschrift Light" panose="020B0502040204020203" pitchFamily="34" charset="0"/>
                <a:ea typeface="MS Gothic" pitchFamily="49" charset="-128"/>
              </a:rPr>
              <a:t>Выбранная система налогообложения: </a:t>
            </a:r>
            <a:r>
              <a:rPr lang="ru-RU" sz="2800" b="1" i="1" u="sng" dirty="0">
                <a:latin typeface="Bahnschrift SemiLight" panose="020B0502040204020203" pitchFamily="34" charset="0"/>
                <a:ea typeface="MS Gothic" pitchFamily="49" charset="-128"/>
              </a:rPr>
              <a:t>УСН</a:t>
            </a: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075701"/>
              </p:ext>
            </p:extLst>
          </p:nvPr>
        </p:nvGraphicFramePr>
        <p:xfrm>
          <a:off x="-4" y="819052"/>
          <a:ext cx="10080629" cy="4882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373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5423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77211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8134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81199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332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(за 1 год/либо до срока 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197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19793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168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2233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322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u="none" strike="noStrike" dirty="0"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944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322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effectLst/>
                          <a:latin typeface="+mn-lt"/>
                        </a:rPr>
                        <a:t> 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Материалы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2.1.2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Зарплата наемным рабочим</a:t>
                      </a: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800050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7564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</a:t>
                      </a:r>
                    </a:p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</a:t>
                      </a:r>
                    </a:p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77,34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тыс.</a:t>
                      </a:r>
                    </a:p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1211,66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  <a:tr h="197934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66590"/>
                  </a:ext>
                </a:extLst>
              </a:tr>
              <a:tr h="3932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тыс.</a:t>
                      </a:r>
                    </a:p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lnR w="12700" cmpd="sng">
                      <a:noFill/>
                    </a:lnR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lnL w="12700" cmpd="sng">
                      <a:noFill/>
                    </a:lnL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512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392603" y="238498"/>
            <a:ext cx="10074686" cy="864095"/>
          </a:xfrm>
        </p:spPr>
        <p:txBody>
          <a:bodyPr lIns="720000"/>
          <a:lstStyle/>
          <a:p>
            <a:pPr algn="l"/>
            <a:r>
              <a:rPr lang="ru-RU" sz="4000" dirty="0">
                <a:latin typeface="Bahnschrift Light" panose="020B0502040204020203" pitchFamily="34" charset="0"/>
                <a:ea typeface="MS Gothic" pitchFamily="49" charset="-128"/>
                <a:cs typeface="Arial" panose="020B0604020202020204" pitchFamily="34" charset="0"/>
              </a:rPr>
              <a:t>Экономика проекта</a:t>
            </a:r>
            <a:br>
              <a:rPr lang="ru-RU" sz="4000" dirty="0">
                <a:latin typeface="Bahnschrift Light" panose="020B0502040204020203" pitchFamily="34" charset="0"/>
                <a:ea typeface="MS Gothic" pitchFamily="49" charset="-128"/>
                <a:cs typeface="Arial" panose="020B0604020202020204" pitchFamily="34" charset="0"/>
              </a:rPr>
            </a:b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  <a:ea typeface="MS Gothic" pitchFamily="49" charset="-128"/>
                <a:cs typeface="Arial" panose="020B0604020202020204" pitchFamily="34" charset="0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Bahnschrift Light" panose="020B0502040204020203" pitchFamily="34" charset="0"/>
                <a:ea typeface="MS Gothic" pitchFamily="49" charset="-128"/>
                <a:cs typeface="Arial" panose="020B0604020202020204" pitchFamily="34" charset="0"/>
              </a:rPr>
              <a:t>Указать показатели за период окупаемости стартовых инвестиций, за 1 год)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Bahnschrift Light" panose="020B0502040204020203" pitchFamily="34" charset="0"/>
              <a:ea typeface="MS Gothic" pitchFamily="49" charset="-128"/>
              <a:cs typeface="Arial" panose="020B0604020202020204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93214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 продаж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1594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0762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725005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Bahnschrift Light" panose="020B0502040204020203" pitchFamily="34" charset="0"/>
                <a:ea typeface="MS Gothic" pitchFamily="49" charset="-128"/>
              </a:rPr>
              <a:t>План реализации проекта</a:t>
            </a:r>
            <a:endParaRPr sz="4000" dirty="0">
              <a:latin typeface="Bahnschrift Light" panose="020B0502040204020203" pitchFamily="34" charset="0"/>
              <a:ea typeface="MS Gothic" pitchFamily="49" charset="-128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030BD058-A228-44B5-9434-34BD464C99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379439"/>
              </p:ext>
            </p:extLst>
          </p:nvPr>
        </p:nvGraphicFramePr>
        <p:xfrm>
          <a:off x="224392" y="1971179"/>
          <a:ext cx="9631840" cy="3096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6354398" imgH="4867260" progId="Excel.Sheet.12">
                  <p:embed/>
                </p:oleObj>
              </mc:Choice>
              <mc:Fallback>
                <p:oleObj name="Worksheet" r:id="rId4" imgW="16354398" imgH="4867260" progId="Excel.Sheet.12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030BD058-A228-44B5-9434-34BD464C9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4392" y="1971179"/>
                        <a:ext cx="9631840" cy="3096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164622" y="3702403"/>
            <a:ext cx="2087984" cy="179716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Алёна </a:t>
            </a:r>
            <a:r>
              <a:rPr lang="ru-RU" sz="1400" b="1" dirty="0" err="1">
                <a:solidFill>
                  <a:srgbClr val="797979"/>
                </a:solidFill>
                <a:latin typeface="Bahnschrift SemiLight Condensed" panose="020B0502040204020203" pitchFamily="34" charset="0"/>
              </a:rPr>
              <a:t>Якшина</a:t>
            </a: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+7 (912) 741-09-49</a:t>
            </a:r>
            <a:r>
              <a:rPr lang="en-US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, </a:t>
            </a:r>
            <a:r>
              <a:rPr lang="en-US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al</a:t>
            </a:r>
            <a:r>
              <a:rPr lang="ru-RU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20.</a:t>
            </a:r>
            <a:r>
              <a:rPr lang="en-US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artist</a:t>
            </a:r>
            <a:r>
              <a:rPr lang="ru-RU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@</a:t>
            </a:r>
            <a:r>
              <a:rPr lang="en-US" sz="1400" b="1" i="1" dirty="0" err="1">
                <a:solidFill>
                  <a:srgbClr val="797979"/>
                </a:solidFill>
                <a:latin typeface="Bahnschrift SemiLight Condensed" panose="020B0502040204020203" pitchFamily="34" charset="0"/>
              </a:rPr>
              <a:t>gmail</a:t>
            </a:r>
            <a:r>
              <a:rPr lang="ru-RU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.</a:t>
            </a:r>
            <a:r>
              <a:rPr lang="en-US" sz="1400" b="1" i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com</a:t>
            </a:r>
            <a:endParaRPr lang="ru-RU" sz="1400" b="1" dirty="0">
              <a:solidFill>
                <a:srgbClr val="797979"/>
              </a:solidFill>
              <a:latin typeface="Bahnschrift SemiLight Condensed" panose="020B0502040204020203" pitchFamily="34" charset="0"/>
            </a:endParaRPr>
          </a:p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  <a:latin typeface="Bahnschrift SemiLight" panose="020B0502040204020203" pitchFamily="34" charset="0"/>
            </a:endParaRPr>
          </a:p>
          <a:p>
            <a:pPr algn="ctr">
              <a:lnSpc>
                <a:spcPct val="110000"/>
              </a:lnSpc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776616" y="3701091"/>
            <a:ext cx="2091045" cy="179848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Ангелина Сергеева,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 +7 (950) 162-74-13, </a:t>
            </a:r>
            <a:r>
              <a:rPr lang="en-US" sz="1400" b="1" dirty="0" err="1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angeli</a:t>
            </a: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1309</a:t>
            </a:r>
            <a:r>
              <a:rPr lang="en-US" sz="1400" b="1" dirty="0" err="1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nka</a:t>
            </a: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400" b="1" dirty="0" err="1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gmail</a:t>
            </a: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ru-RU" sz="1400" b="1" dirty="0">
              <a:solidFill>
                <a:srgbClr val="797979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2592040" y="3702404"/>
            <a:ext cx="2376264" cy="179716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Анастасия Черкашина,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+7 (912) 019-79-94 </a:t>
            </a: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anastasiacerkasina628@gmail.com</a:t>
            </a:r>
            <a:endParaRPr lang="ru-RU" sz="1400" b="1" dirty="0">
              <a:solidFill>
                <a:srgbClr val="797979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906C79E7-F9E0-61AA-D90E-F35A377FFFFC}"/>
              </a:ext>
            </a:extLst>
          </p:cNvPr>
          <p:cNvSpPr txBox="1">
            <a:spLocks/>
          </p:cNvSpPr>
          <p:nvPr/>
        </p:nvSpPr>
        <p:spPr>
          <a:xfrm>
            <a:off x="5184328" y="3702404"/>
            <a:ext cx="2071699" cy="179716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Карина Шаяхметова,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  <a:t>+7 (919) 618-20-15,</a:t>
            </a:r>
            <a:b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</a:rPr>
            </a:br>
            <a:r>
              <a:rPr lang="ru-RU" sz="1400" b="1" dirty="0">
                <a:solidFill>
                  <a:srgbClr val="797979"/>
                </a:solidFill>
                <a:latin typeface="Bahnschrift SemiLight Condensed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shayakhmetova996@gmail.com</a:t>
            </a:r>
            <a:endParaRPr lang="ru-RU" sz="1400" b="1" dirty="0">
              <a:solidFill>
                <a:srgbClr val="797979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7B8A5E-A7B9-6E4E-AF74-11E7FFDF31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08" y="1117323"/>
            <a:ext cx="1938812" cy="25850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210743-8D3C-D09C-4C85-745DA4D2B0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15" y="1117321"/>
            <a:ext cx="1938812" cy="258508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7D3B57-B609-4B78-082D-9F96006B0A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99" y="1113068"/>
            <a:ext cx="1938812" cy="25893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32F575A-1C15-6668-9FC8-487A97812A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849" y="1123204"/>
            <a:ext cx="1938812" cy="258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8525</TotalTime>
  <Words>1237</Words>
  <Application>Microsoft Office PowerPoint</Application>
  <PresentationFormat>Произвольный</PresentationFormat>
  <Paragraphs>415</Paragraphs>
  <Slides>18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4" baseType="lpstr">
      <vt:lpstr>MS Gothic</vt:lpstr>
      <vt:lpstr>Arial</vt:lpstr>
      <vt:lpstr>Bahnschrift Light</vt:lpstr>
      <vt:lpstr>Bahnschrift SemiLight</vt:lpstr>
      <vt:lpstr>Bahnschrift SemiLight Condensed</vt:lpstr>
      <vt:lpstr>Calibri</vt:lpstr>
      <vt:lpstr>Futura PT</vt:lpstr>
      <vt:lpstr>Sitka Text</vt:lpstr>
      <vt:lpstr>Symbol</vt:lpstr>
      <vt:lpstr>Times New Roman</vt:lpstr>
      <vt:lpstr>Wingdings</vt:lpstr>
      <vt:lpstr>YS Text</vt:lpstr>
      <vt:lpstr>Office Theme</vt:lpstr>
      <vt:lpstr>Office Theme</vt:lpstr>
      <vt:lpstr>Office Theme</vt:lpstr>
      <vt:lpstr>Worksheet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 (за 1 год)</vt:lpstr>
      <vt:lpstr>Анализ конкурентов: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( Указать показатели за период окупаемости стартовых инвестиций, за 1 год)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Alyona</cp:lastModifiedBy>
  <cp:revision>80</cp:revision>
  <dcterms:created xsi:type="dcterms:W3CDTF">2022-10-14T10:42:52Z</dcterms:created>
  <dcterms:modified xsi:type="dcterms:W3CDTF">2023-11-19T07:06:31Z</dcterms:modified>
  <dc:language>ru-RU</dc:language>
</cp:coreProperties>
</file>