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66" r:id="rId9"/>
    <p:sldId id="275" r:id="rId10"/>
    <p:sldId id="276" r:id="rId11"/>
    <p:sldId id="260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3D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9;&#1072;&#1090;\Downloads\Telegram%20Desktop\&#1056;&#1072;&#1089;&#1095;&#1077;&#1090;&#1099;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9;&#1072;&#1090;\Downloads\Telegram%20Desktop\&#1056;&#1072;&#1089;&#1095;&#1077;&#1090;&#1099;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9;&#1072;&#1090;\Downloads\Telegram%20Desktop\&#1056;&#1072;&#1089;&#1095;&#1077;&#1090;&#1099;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9;&#1072;&#1090;\Downloads\Telegram%20Desktop\&#1056;&#1072;&#1089;&#1095;&#1077;&#1090;&#1099;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kit\Downloads\Telegram%20Desktop\&#1056;&#1072;&#1089;&#1095;&#1077;&#1090;&#1099;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400"/>
              <a:t>Потребность в загородном жилье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16"/>
          <c:order val="0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67-40A2-890A-7289F2D4200A}"/>
              </c:ext>
            </c:extLst>
          </c:dPt>
          <c:dLbls>
            <c:dLbl>
              <c:idx val="1"/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454043560135503"/>
                      <c:h val="0.237083333333333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E67-40A2-890A-7289F2D420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67-40A2-890A-7289F2D4200A}"/>
            </c:ext>
          </c:extLst>
        </c:ser>
        <c:ser>
          <c:idx val="17"/>
          <c:order val="1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E67-40A2-890A-7289F2D4200A}"/>
            </c:ext>
          </c:extLst>
        </c:ser>
        <c:ser>
          <c:idx val="18"/>
          <c:order val="2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E67-40A2-890A-7289F2D4200A}"/>
            </c:ext>
          </c:extLst>
        </c:ser>
        <c:ser>
          <c:idx val="19"/>
          <c:order val="3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2E67-40A2-890A-7289F2D4200A}"/>
            </c:ext>
          </c:extLst>
        </c:ser>
        <c:ser>
          <c:idx val="20"/>
          <c:order val="4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2E67-40A2-890A-7289F2D4200A}"/>
            </c:ext>
          </c:extLst>
        </c:ser>
        <c:ser>
          <c:idx val="21"/>
          <c:order val="5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2E67-40A2-890A-7289F2D4200A}"/>
            </c:ext>
          </c:extLst>
        </c:ser>
        <c:ser>
          <c:idx val="22"/>
          <c:order val="6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2E67-40A2-890A-7289F2D4200A}"/>
            </c:ext>
          </c:extLst>
        </c:ser>
        <c:ser>
          <c:idx val="23"/>
          <c:order val="7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4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6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2E67-40A2-890A-7289F2D4200A}"/>
            </c:ext>
          </c:extLst>
        </c:ser>
        <c:ser>
          <c:idx val="24"/>
          <c:order val="8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9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B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D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E-2E67-40A2-890A-7289F2D4200A}"/>
            </c:ext>
          </c:extLst>
        </c:ser>
        <c:ser>
          <c:idx val="25"/>
          <c:order val="9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0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2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4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5-2E67-40A2-890A-7289F2D4200A}"/>
            </c:ext>
          </c:extLst>
        </c:ser>
        <c:ser>
          <c:idx val="26"/>
          <c:order val="10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7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9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B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C-2E67-40A2-890A-7289F2D4200A}"/>
            </c:ext>
          </c:extLst>
        </c:ser>
        <c:ser>
          <c:idx val="27"/>
          <c:order val="11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E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0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2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3-2E67-40A2-890A-7289F2D4200A}"/>
            </c:ext>
          </c:extLst>
        </c:ser>
        <c:ser>
          <c:idx val="28"/>
          <c:order val="12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5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7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9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A-2E67-40A2-890A-7289F2D4200A}"/>
            </c:ext>
          </c:extLst>
        </c:ser>
        <c:ser>
          <c:idx val="29"/>
          <c:order val="13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C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E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0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61-2E67-40A2-890A-7289F2D4200A}"/>
            </c:ext>
          </c:extLst>
        </c:ser>
        <c:ser>
          <c:idx val="30"/>
          <c:order val="14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3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5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7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68-2E67-40A2-890A-7289F2D4200A}"/>
            </c:ext>
          </c:extLst>
        </c:ser>
        <c:ser>
          <c:idx val="31"/>
          <c:order val="15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A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C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E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6F-2E67-40A2-890A-7289F2D4200A}"/>
            </c:ext>
          </c:extLst>
        </c:ser>
        <c:ser>
          <c:idx val="8"/>
          <c:order val="16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1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3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5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76-2E67-40A2-890A-7289F2D4200A}"/>
            </c:ext>
          </c:extLst>
        </c:ser>
        <c:ser>
          <c:idx val="9"/>
          <c:order val="17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8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A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C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7D-2E67-40A2-890A-7289F2D4200A}"/>
            </c:ext>
          </c:extLst>
        </c:ser>
        <c:ser>
          <c:idx val="10"/>
          <c:order val="18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F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81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83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84-2E67-40A2-890A-7289F2D4200A}"/>
            </c:ext>
          </c:extLst>
        </c:ser>
        <c:ser>
          <c:idx val="11"/>
          <c:order val="19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86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88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8A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8B-2E67-40A2-890A-7289F2D4200A}"/>
            </c:ext>
          </c:extLst>
        </c:ser>
        <c:ser>
          <c:idx val="12"/>
          <c:order val="20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8D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8F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91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92-2E67-40A2-890A-7289F2D4200A}"/>
            </c:ext>
          </c:extLst>
        </c:ser>
        <c:ser>
          <c:idx val="13"/>
          <c:order val="21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94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96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98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99-2E67-40A2-890A-7289F2D4200A}"/>
            </c:ext>
          </c:extLst>
        </c:ser>
        <c:ser>
          <c:idx val="14"/>
          <c:order val="22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9B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9D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9F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A0-2E67-40A2-890A-7289F2D4200A}"/>
            </c:ext>
          </c:extLst>
        </c:ser>
        <c:ser>
          <c:idx val="15"/>
          <c:order val="23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A2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A4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A6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A7-2E67-40A2-890A-7289F2D4200A}"/>
            </c:ext>
          </c:extLst>
        </c:ser>
        <c:ser>
          <c:idx val="4"/>
          <c:order val="24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A9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AB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AD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AE-2E67-40A2-890A-7289F2D4200A}"/>
            </c:ext>
          </c:extLst>
        </c:ser>
        <c:ser>
          <c:idx val="5"/>
          <c:order val="25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B0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B2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B4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B5-2E67-40A2-890A-7289F2D4200A}"/>
            </c:ext>
          </c:extLst>
        </c:ser>
        <c:ser>
          <c:idx val="6"/>
          <c:order val="26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B7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B9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BB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BC-2E67-40A2-890A-7289F2D4200A}"/>
            </c:ext>
          </c:extLst>
        </c:ser>
        <c:ser>
          <c:idx val="7"/>
          <c:order val="27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BE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C0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C2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C3-2E67-40A2-890A-7289F2D4200A}"/>
            </c:ext>
          </c:extLst>
        </c:ser>
        <c:ser>
          <c:idx val="2"/>
          <c:order val="28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C5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C7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C9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CA-2E67-40A2-890A-7289F2D4200A}"/>
            </c:ext>
          </c:extLst>
        </c:ser>
        <c:ser>
          <c:idx val="3"/>
          <c:order val="29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CC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CE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D0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D1-2E67-40A2-890A-7289F2D4200A}"/>
            </c:ext>
          </c:extLst>
        </c:ser>
        <c:ser>
          <c:idx val="1"/>
          <c:order val="30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D3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D5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D7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D8-2E67-40A2-890A-7289F2D4200A}"/>
            </c:ext>
          </c:extLst>
        </c:ser>
        <c:ser>
          <c:idx val="0"/>
          <c:order val="31"/>
          <c:tx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2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2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DA-2E67-40A2-890A-7289F2D4200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DC-2E67-40A2-890A-7289F2D4200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DE-2E67-40A2-890A-7289F2D42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Модель!$D$37:$D$39</c:f>
              <c:strCache>
                <c:ptCount val="3"/>
                <c:pt idx="0">
                  <c:v>В активном поиске </c:v>
                </c:pt>
                <c:pt idx="1">
                  <c:v>Планируют преобрести</c:v>
                </c:pt>
                <c:pt idx="2">
                  <c:v>Пока не планируют</c:v>
                </c:pt>
              </c:strCache>
            </c:strRef>
          </c:cat>
          <c:val>
            <c:numRef>
              <c:f>Модель!$E$37:$E$39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DF-2E67-40A2-890A-7289F2D4200A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600"/>
              <a:t>Потребность в продукте</a:t>
            </a:r>
          </a:p>
        </c:rich>
      </c:tx>
      <c:layout>
        <c:manualLayout>
          <c:xMode val="edge"/>
          <c:yMode val="edge"/>
          <c:x val="0.19378041510032104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3">
                      <a:shade val="76000"/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3">
                      <a:shade val="76000"/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F2-40B4-99F9-006F92E8FBD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77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3">
                      <a:tint val="77000"/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3">
                      <a:tint val="77000"/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F2-40B4-99F9-006F92E8FBD5}"/>
              </c:ext>
            </c:extLst>
          </c:dPt>
          <c:dLbls>
            <c:dLbl>
              <c:idx val="0"/>
              <c:layout>
                <c:manualLayout>
                  <c:x val="-0.19800866113231116"/>
                  <c:y val="0.1285469524642752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8699387025572"/>
                      <c:h val="0.237083333333333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F2-40B4-99F9-006F92E8FBD5}"/>
                </c:ext>
              </c:extLst>
            </c:dLbl>
            <c:dLbl>
              <c:idx val="1"/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399069774044047"/>
                      <c:h val="0.180578885972586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F2-40B4-99F9-006F92E8FB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Модель!$D$41:$D$42</c:f>
              <c:strCache>
                <c:ptCount val="2"/>
                <c:pt idx="0">
                  <c:v>Готовы попробовать</c:v>
                </c:pt>
                <c:pt idx="1">
                  <c:v>Заинтересованы</c:v>
                </c:pt>
              </c:strCache>
            </c:strRef>
          </c:cat>
          <c:val>
            <c:numRef>
              <c:f>Модель!$E$41:$E$42</c:f>
              <c:numCache>
                <c:formatCode>General</c:formatCode>
                <c:ptCount val="2"/>
                <c:pt idx="0">
                  <c:v>7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F2-40B4-99F9-006F92E8FBD5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400"/>
              <a:t>Выбор загородного дома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C1F-410E-8888-940B4B672FA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5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5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C1F-410E-8888-940B4B672FA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4">
                      <a:shade val="88000"/>
                      <a:satMod val="130000"/>
                      <a:lumMod val="92000"/>
                    </a:schemeClr>
                  </a:gs>
                  <a:gs pos="100000">
                    <a:schemeClr val="accent4">
                      <a:shade val="78000"/>
                      <a:satMod val="130000"/>
                      <a:lumMod val="92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C1F-410E-8888-940B4B672F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Модель!$D$33:$D$35</c:f>
              <c:strCache>
                <c:ptCount val="3"/>
                <c:pt idx="0">
                  <c:v>Реализация собственной идеи</c:v>
                </c:pt>
                <c:pt idx="1">
                  <c:v>Выбор типовой планировки</c:v>
                </c:pt>
                <c:pt idx="2">
                  <c:v>Дом под ключ по плану от застройщика</c:v>
                </c:pt>
              </c:strCache>
            </c:strRef>
          </c:cat>
          <c:val>
            <c:numRef>
              <c:f>Модель!$E$33:$E$35</c:f>
              <c:numCache>
                <c:formatCode>General</c:formatCode>
                <c:ptCount val="3"/>
                <c:pt idx="0">
                  <c:v>7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1F-410E-8888-940B4B672FA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Модель!$D$50:$D$54</c:f>
              <c:strCache>
                <c:ptCount val="5"/>
                <c:pt idx="0">
                  <c:v>Как часто клиенты приходят со своим планом?</c:v>
                </c:pt>
                <c:pt idx="1">
                  <c:v>Какой процент от продаж составляют типовые решения?</c:v>
                </c:pt>
                <c:pt idx="2">
                  <c:v>Насколько производители заинтересованы в продукте?</c:v>
                </c:pt>
                <c:pt idx="3">
                  <c:v>Показатель эффективности рекламы?</c:v>
                </c:pt>
                <c:pt idx="4">
                  <c:v>Попробовали бы пробную версию продукта?</c:v>
                </c:pt>
              </c:strCache>
            </c:strRef>
          </c:cat>
          <c:val>
            <c:numRef>
              <c:f>Модель!$E$50:$E$54</c:f>
              <c:numCache>
                <c:formatCode>0%</c:formatCode>
                <c:ptCount val="5"/>
                <c:pt idx="0">
                  <c:v>0.2</c:v>
                </c:pt>
                <c:pt idx="1">
                  <c:v>0.7</c:v>
                </c:pt>
                <c:pt idx="2">
                  <c:v>0.25</c:v>
                </c:pt>
                <c:pt idx="3">
                  <c:v>0.7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1-432B-8017-653BD3BEF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7411823"/>
        <c:axId val="280747743"/>
      </c:barChart>
      <c:catAx>
        <c:axId val="457411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747743"/>
        <c:crosses val="autoZero"/>
        <c:auto val="1"/>
        <c:lblAlgn val="ctr"/>
        <c:lblOffset val="100"/>
        <c:noMultiLvlLbl val="0"/>
      </c:catAx>
      <c:valAx>
        <c:axId val="280747743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7411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49779143460726"/>
          <c:y val="5.9669132267557462E-2"/>
          <c:w val="0.86605030459753451"/>
          <c:h val="0.9108231350599245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Инвестору!$E$3:$P$3</c:f>
              <c:strCache>
                <c:ptCount val="12"/>
                <c:pt idx="0">
                  <c:v>1 кв 2024</c:v>
                </c:pt>
                <c:pt idx="1">
                  <c:v>2 кв 2024</c:v>
                </c:pt>
                <c:pt idx="2">
                  <c:v>3 кв 2024</c:v>
                </c:pt>
                <c:pt idx="3">
                  <c:v>4 кв 2024</c:v>
                </c:pt>
                <c:pt idx="4">
                  <c:v>1 кв 2025</c:v>
                </c:pt>
                <c:pt idx="5">
                  <c:v>2 кв 2025</c:v>
                </c:pt>
                <c:pt idx="6">
                  <c:v>3 кв 2025</c:v>
                </c:pt>
                <c:pt idx="7">
                  <c:v>4 кв 2025</c:v>
                </c:pt>
                <c:pt idx="8">
                  <c:v>1 кв 2026</c:v>
                </c:pt>
                <c:pt idx="9">
                  <c:v>2 кв 2026</c:v>
                </c:pt>
                <c:pt idx="10">
                  <c:v>3 кв 2026</c:v>
                </c:pt>
                <c:pt idx="11">
                  <c:v>4 кв 2026</c:v>
                </c:pt>
              </c:strCache>
            </c:strRef>
          </c:cat>
          <c:val>
            <c:numRef>
              <c:f>Инвестору!$E$8:$P$8</c:f>
              <c:numCache>
                <c:formatCode>#,##0\ "₽"</c:formatCode>
                <c:ptCount val="12"/>
                <c:pt idx="0">
                  <c:v>-248600</c:v>
                </c:pt>
                <c:pt idx="1">
                  <c:v>-497200</c:v>
                </c:pt>
                <c:pt idx="2">
                  <c:v>-745800</c:v>
                </c:pt>
                <c:pt idx="3">
                  <c:v>-994400</c:v>
                </c:pt>
                <c:pt idx="4">
                  <c:v>-1047020</c:v>
                </c:pt>
                <c:pt idx="5">
                  <c:v>-903660</c:v>
                </c:pt>
                <c:pt idx="6">
                  <c:v>-564320</c:v>
                </c:pt>
                <c:pt idx="7">
                  <c:v>-146588</c:v>
                </c:pt>
                <c:pt idx="8">
                  <c:v>506320</c:v>
                </c:pt>
                <c:pt idx="9">
                  <c:v>1433600</c:v>
                </c:pt>
                <c:pt idx="10">
                  <c:v>2556860</c:v>
                </c:pt>
                <c:pt idx="11">
                  <c:v>3876100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0-462A-99EB-0252E9C0E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864128"/>
        <c:axId val="138865664"/>
      </c:barChart>
      <c:catAx>
        <c:axId val="138864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200"/>
            </a:pPr>
            <a:endParaRPr lang="ru-RU"/>
          </a:p>
        </c:txPr>
        <c:crossAx val="138865664"/>
        <c:crosses val="autoZero"/>
        <c:auto val="1"/>
        <c:lblAlgn val="ctr"/>
        <c:lblOffset val="570"/>
        <c:noMultiLvlLbl val="0"/>
      </c:catAx>
      <c:valAx>
        <c:axId val="138865664"/>
        <c:scaling>
          <c:orientation val="minMax"/>
        </c:scaling>
        <c:delete val="0"/>
        <c:axPos val="l"/>
        <c:majorGridlines/>
        <c:numFmt formatCode="#,##0\ &quot;₽&quot;" sourceLinked="1"/>
        <c:majorTickMark val="out"/>
        <c:minorTickMark val="none"/>
        <c:tickLblPos val="nextTo"/>
        <c:crossAx val="138864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479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6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8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04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1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885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56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26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244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02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26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8BE66-B358-49C5-BDB1-CC37A66C78CB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A8710A4-3FB4-416A-9E35-51ECC454EB8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48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3.jpeg"/><Relationship Id="rId7" Type="http://schemas.openxmlformats.org/officeDocument/2006/relationships/image" Target="../media/image20.jpg"/><Relationship Id="rId12" Type="http://schemas.openxmlformats.org/officeDocument/2006/relationships/image" Target="../media/image25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openxmlformats.org/officeDocument/2006/relationships/image" Target="../media/image17.png"/><Relationship Id="rId9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openxmlformats.org/officeDocument/2006/relationships/image" Target="../media/image3.jpe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64CE1-1A69-495F-A51B-F526E9CB8D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1171" y="-2"/>
            <a:ext cx="5540829" cy="4697129"/>
          </a:xfrm>
          <a:solidFill>
            <a:srgbClr val="FFFFFF">
              <a:alpha val="50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dirty="0" err="1"/>
              <a:t>ДомсТрой</a:t>
            </a:r>
            <a:br>
              <a:rPr lang="ru-RU" dirty="0"/>
            </a:br>
            <a:r>
              <a:rPr lang="ru-RU" sz="3100" dirty="0"/>
              <a:t>собери свой </a:t>
            </a:r>
            <a:r>
              <a:rPr lang="en-US" sz="3100" dirty="0"/>
              <a:t>|</a:t>
            </a:r>
            <a:r>
              <a:rPr lang="ru-RU" sz="3100" dirty="0"/>
              <a:t>Дом</a:t>
            </a:r>
            <a:r>
              <a:rPr lang="en-US" sz="3100" dirty="0"/>
              <a:t>|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05D4CA-952C-4961-9153-A7DD71733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1170" y="4697127"/>
            <a:ext cx="5540829" cy="2160873"/>
          </a:xfrm>
          <a:solidFill>
            <a:srgbClr val="FFFFFF">
              <a:alpha val="50000"/>
            </a:srgbClr>
          </a:solidFill>
        </p:spPr>
        <p:txBody>
          <a:bodyPr/>
          <a:lstStyle/>
          <a:p>
            <a:pPr algn="ctr"/>
            <a:r>
              <a:rPr lang="ru-RU" dirty="0"/>
              <a:t>Команда: </a:t>
            </a:r>
            <a:r>
              <a:rPr lang="en-US" dirty="0"/>
              <a:t>MOJO DOJO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20AAD2-A9C1-4666-A933-6B0B35F09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8556971" y="1299121"/>
            <a:ext cx="1729226" cy="1723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007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0DA4D1A8-B79B-4B04-9448-858605780876}"/>
              </a:ext>
            </a:extLst>
          </p:cNvPr>
          <p:cNvSpPr/>
          <p:nvPr/>
        </p:nvSpPr>
        <p:spPr>
          <a:xfrm>
            <a:off x="4694373" y="2183628"/>
            <a:ext cx="2803253" cy="13234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0C974DE-CA82-41A8-B013-E586BD36112A}"/>
              </a:ext>
            </a:extLst>
          </p:cNvPr>
          <p:cNvSpPr/>
          <p:nvPr/>
        </p:nvSpPr>
        <p:spPr>
          <a:xfrm>
            <a:off x="8678988" y="2183627"/>
            <a:ext cx="2803253" cy="17090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0FEAE-FC62-49F9-8CED-9C1B3352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 рынка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28F6B5-CE99-4DDE-A058-F787FE7710B7}"/>
              </a:ext>
            </a:extLst>
          </p:cNvPr>
          <p:cNvSpPr txBox="1"/>
          <p:nvPr/>
        </p:nvSpPr>
        <p:spPr>
          <a:xfrm>
            <a:off x="8678989" y="2222555"/>
            <a:ext cx="28032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chemeClr val="bg1"/>
                </a:solidFill>
                <a:effectLst/>
                <a:latin typeface="GraphikCy"/>
              </a:rPr>
              <a:t>Модульные </a:t>
            </a:r>
            <a:r>
              <a:rPr lang="ru-RU" sz="2000" dirty="0">
                <a:solidFill>
                  <a:schemeClr val="bg1"/>
                </a:solidFill>
                <a:latin typeface="GraphikCy"/>
              </a:rPr>
              <a:t>технологии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GraphikCy"/>
              </a:rPr>
              <a:t> строительства </a:t>
            </a:r>
            <a:r>
              <a:rPr lang="ru-RU" sz="2000" dirty="0">
                <a:solidFill>
                  <a:schemeClr val="bg1"/>
                </a:solidFill>
                <a:latin typeface="GraphikCy"/>
              </a:rPr>
              <a:t>как гарантия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GraphikCy"/>
              </a:rPr>
              <a:t> скорости и заводского качества сборки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8C7C37-AAF8-4990-8260-558EFCA5FACD}"/>
              </a:ext>
            </a:extLst>
          </p:cNvPr>
          <p:cNvSpPr txBox="1"/>
          <p:nvPr/>
        </p:nvSpPr>
        <p:spPr>
          <a:xfrm>
            <a:off x="4694374" y="2183627"/>
            <a:ext cx="28032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«Генерация идей» пользователем – желаемый вариант будущего дома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AC2402-546E-421A-8382-218251CAA5B5}"/>
              </a:ext>
            </a:extLst>
          </p:cNvPr>
          <p:cNvSpPr/>
          <p:nvPr/>
        </p:nvSpPr>
        <p:spPr>
          <a:xfrm>
            <a:off x="881044" y="2183627"/>
            <a:ext cx="2631970" cy="1631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2E09A4-247F-4501-B8DC-03C7BEA4D96D}"/>
              </a:ext>
            </a:extLst>
          </p:cNvPr>
          <p:cNvSpPr txBox="1"/>
          <p:nvPr/>
        </p:nvSpPr>
        <p:spPr>
          <a:xfrm>
            <a:off x="884295" y="2183627"/>
            <a:ext cx="262871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raphikCy"/>
              </a:rPr>
              <a:t>Р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GraphikCy"/>
              </a:rPr>
              <a:t>ост спроса на загородную недвижимость среди разных слоев населения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BA8C11-32B6-4EAB-BA88-767874500E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2C62F0-D89A-49D9-A1B3-17405ECBAE79}"/>
              </a:ext>
            </a:extLst>
          </p:cNvPr>
          <p:cNvSpPr/>
          <p:nvPr/>
        </p:nvSpPr>
        <p:spPr>
          <a:xfrm>
            <a:off x="4322423" y="4033961"/>
            <a:ext cx="3547153" cy="180613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dirty="0"/>
              <a:t>Правильная интерпретация потребностей пользователя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Привлечение клиентов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Интерактивное знакомство с моделями домов</a:t>
            </a:r>
          </a:p>
        </p:txBody>
      </p:sp>
      <p:cxnSp>
        <p:nvCxnSpPr>
          <p:cNvPr id="17" name="Соединитель: изогнутый 16">
            <a:extLst>
              <a:ext uri="{FF2B5EF4-FFF2-40B4-BE49-F238E27FC236}">
                <a16:creationId xmlns:a16="http://schemas.microsoft.com/office/drawing/2014/main" id="{D9183FE0-0ADD-4FC4-8335-8ABAEFB753A8}"/>
              </a:ext>
            </a:extLst>
          </p:cNvPr>
          <p:cNvCxnSpPr>
            <a:stCxn id="10" idx="2"/>
            <a:endCxn id="21" idx="1"/>
          </p:cNvCxnSpPr>
          <p:nvPr/>
        </p:nvCxnSpPr>
        <p:spPr>
          <a:xfrm rot="16200000" flipH="1">
            <a:off x="2698633" y="3313239"/>
            <a:ext cx="1122186" cy="212539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изогнутый 22">
            <a:extLst>
              <a:ext uri="{FF2B5EF4-FFF2-40B4-BE49-F238E27FC236}">
                <a16:creationId xmlns:a16="http://schemas.microsoft.com/office/drawing/2014/main" id="{CF410698-979A-44F1-A0EE-825CD4358BF9}"/>
              </a:ext>
            </a:extLst>
          </p:cNvPr>
          <p:cNvCxnSpPr>
            <a:cxnSpLocks/>
            <a:stCxn id="6" idx="2"/>
            <a:endCxn id="21" idx="3"/>
          </p:cNvCxnSpPr>
          <p:nvPr/>
        </p:nvCxnSpPr>
        <p:spPr>
          <a:xfrm rot="5400000">
            <a:off x="8433467" y="3289881"/>
            <a:ext cx="1083258" cy="221103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4889FF32-CDE9-4F6D-AC12-AB7A3D64F680}"/>
              </a:ext>
            </a:extLst>
          </p:cNvPr>
          <p:cNvCxnSpPr>
            <a:stCxn id="9" idx="2"/>
            <a:endCxn id="21" idx="0"/>
          </p:cNvCxnSpPr>
          <p:nvPr/>
        </p:nvCxnSpPr>
        <p:spPr>
          <a:xfrm>
            <a:off x="6096000" y="3507066"/>
            <a:ext cx="0" cy="526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429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F7DAA-F9BB-4CDA-B574-FE794CAE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Наше решение – Веб-Конструктор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1090878-7AC9-49F6-84AA-8B54A1FA5966}"/>
              </a:ext>
            </a:extLst>
          </p:cNvPr>
          <p:cNvSpPr txBox="1">
            <a:spLocks/>
          </p:cNvSpPr>
          <p:nvPr/>
        </p:nvSpPr>
        <p:spPr>
          <a:xfrm>
            <a:off x="1039491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66F0D5-6209-44C7-97C5-4DE6337BB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021" y="2985230"/>
            <a:ext cx="667349" cy="6673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FD557C-E7EC-4A52-8E26-63FFC7B7A77E}"/>
              </a:ext>
            </a:extLst>
          </p:cNvPr>
          <p:cNvSpPr txBox="1"/>
          <p:nvPr/>
        </p:nvSpPr>
        <p:spPr>
          <a:xfrm>
            <a:off x="2025862" y="3014219"/>
            <a:ext cx="3666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/>
              <a:t>Просмотр готовых типовых решений в 2</a:t>
            </a:r>
            <a:r>
              <a:rPr lang="en-US" sz="2000" dirty="0"/>
              <a:t>D/3D </a:t>
            </a:r>
            <a:r>
              <a:rPr lang="ru-RU" sz="2000" dirty="0"/>
              <a:t>режимах</a:t>
            </a:r>
            <a:endParaRPr lang="en-US" sz="20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8658A4-7028-42E5-82D8-F5A0EFF54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2231" y="3883555"/>
            <a:ext cx="732931" cy="7329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40D8FA-D002-4791-8F03-DDE7D7BED735}"/>
              </a:ext>
            </a:extLst>
          </p:cNvPr>
          <p:cNvSpPr txBox="1"/>
          <p:nvPr/>
        </p:nvSpPr>
        <p:spPr>
          <a:xfrm>
            <a:off x="2059551" y="3953441"/>
            <a:ext cx="42631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/>
              <a:t>Сборка собственного дома из отдельных блоков-модулей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5C8C1E4-5B4B-4390-90DF-87E48F6F9A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2231" y="5116271"/>
            <a:ext cx="667349" cy="66734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DDE54F-72C8-423A-833F-CE6A13F4E1A9}"/>
              </a:ext>
            </a:extLst>
          </p:cNvPr>
          <p:cNvSpPr txBox="1"/>
          <p:nvPr/>
        </p:nvSpPr>
        <p:spPr>
          <a:xfrm>
            <a:off x="2025862" y="5096002"/>
            <a:ext cx="43305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/>
              <a:t>Отправка черновика дома прямиком застройщику/производителю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35D60363-13C1-47B6-8079-5A4818980769}"/>
              </a:ext>
            </a:extLst>
          </p:cNvPr>
          <p:cNvSpPr txBox="1">
            <a:spLocks/>
          </p:cNvSpPr>
          <p:nvPr/>
        </p:nvSpPr>
        <p:spPr>
          <a:xfrm>
            <a:off x="1010899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D9D60FF-6113-49D8-8EFB-7C1222C6A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82701" y="2985230"/>
            <a:ext cx="681717" cy="6817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0776856-4E55-43F4-ABDB-5463584DF1A0}"/>
              </a:ext>
            </a:extLst>
          </p:cNvPr>
          <p:cNvSpPr txBox="1"/>
          <p:nvPr/>
        </p:nvSpPr>
        <p:spPr>
          <a:xfrm>
            <a:off x="7866717" y="4087933"/>
            <a:ext cx="34938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/>
              <a:t>Сбор пользовательской статистики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6A2F02-B7E4-4A87-B193-592D1262B771}"/>
              </a:ext>
            </a:extLst>
          </p:cNvPr>
          <p:cNvSpPr txBox="1"/>
          <p:nvPr/>
        </p:nvSpPr>
        <p:spPr>
          <a:xfrm>
            <a:off x="7866716" y="2972145"/>
            <a:ext cx="34938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/>
              <a:t>Приложение доступно прямо с вашего сайта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F6DD8A-598D-47DE-84C7-75F81E97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82701" y="4101018"/>
            <a:ext cx="681717" cy="6817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FD0D376-EEF9-4DDF-A532-C27117D886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82701" y="5116271"/>
            <a:ext cx="707886" cy="70788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8B1ADC9-193E-4FAD-977D-559972095942}"/>
              </a:ext>
            </a:extLst>
          </p:cNvPr>
          <p:cNvSpPr txBox="1"/>
          <p:nvPr/>
        </p:nvSpPr>
        <p:spPr>
          <a:xfrm>
            <a:off x="7866717" y="5116271"/>
            <a:ext cx="34938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/>
              <a:t>Таргетированная реклама и привлечение клиентов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23ADBA-A746-4D34-B49D-9D00BE3534CE}"/>
              </a:ext>
            </a:extLst>
          </p:cNvPr>
          <p:cNvSpPr txBox="1"/>
          <p:nvPr/>
        </p:nvSpPr>
        <p:spPr>
          <a:xfrm>
            <a:off x="1539580" y="2084730"/>
            <a:ext cx="3666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3200" dirty="0"/>
              <a:t>Клиентам</a:t>
            </a:r>
            <a:endParaRPr lang="en-US" sz="3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ABF3CF-256F-4CAC-8372-06848D262FEF}"/>
              </a:ext>
            </a:extLst>
          </p:cNvPr>
          <p:cNvSpPr txBox="1"/>
          <p:nvPr/>
        </p:nvSpPr>
        <p:spPr>
          <a:xfrm>
            <a:off x="7447840" y="2142884"/>
            <a:ext cx="3666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3200" dirty="0"/>
              <a:t>Производителям</a:t>
            </a:r>
            <a:endParaRPr lang="en-US" sz="32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1006C7B-CC19-4518-A653-FB0C6B730A4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3913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AC70BD5-0F0D-4784-8F50-FAB14548E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3" y="2139962"/>
            <a:ext cx="2891355" cy="1626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F7DAA-F9BB-4CDA-B574-FE794CAE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Инфраструктура и макет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1090878-7AC9-49F6-84AA-8B54A1FA5966}"/>
              </a:ext>
            </a:extLst>
          </p:cNvPr>
          <p:cNvSpPr txBox="1">
            <a:spLocks/>
          </p:cNvSpPr>
          <p:nvPr/>
        </p:nvSpPr>
        <p:spPr>
          <a:xfrm>
            <a:off x="1039491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35D60363-13C1-47B6-8079-5A4818980769}"/>
              </a:ext>
            </a:extLst>
          </p:cNvPr>
          <p:cNvSpPr txBox="1">
            <a:spLocks/>
          </p:cNvSpPr>
          <p:nvPr/>
        </p:nvSpPr>
        <p:spPr>
          <a:xfrm>
            <a:off x="1010899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1006C7B-CC19-4518-A653-FB0C6B730A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4F8FF0E-8C30-41B0-B650-DA1E33DFA4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397"/>
          <a:stretch/>
        </p:blipFill>
        <p:spPr>
          <a:xfrm>
            <a:off x="1450136" y="2686637"/>
            <a:ext cx="1252340" cy="76993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4D178F1-C33A-462D-BA31-50B4C3D3B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781" y="3725075"/>
            <a:ext cx="3811671" cy="20487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E8C9371-2903-474D-A2AE-CC38735B9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376" y="5397304"/>
            <a:ext cx="3204480" cy="379197"/>
          </a:xfrm>
          <a:prstGeom prst="rect">
            <a:avLst/>
          </a:prstGeom>
        </p:spPr>
      </p:pic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1880415-4D83-461A-B0D1-3092DE0A5B95}"/>
              </a:ext>
            </a:extLst>
          </p:cNvPr>
          <p:cNvCxnSpPr>
            <a:cxnSpLocks/>
            <a:endCxn id="19" idx="3"/>
          </p:cNvCxnSpPr>
          <p:nvPr/>
        </p:nvCxnSpPr>
        <p:spPr>
          <a:xfrm flipH="1" flipV="1">
            <a:off x="2702476" y="3071606"/>
            <a:ext cx="4843730" cy="650816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0C4CC3F-34A1-48B0-8DCA-0571EDB51379}"/>
              </a:ext>
            </a:extLst>
          </p:cNvPr>
          <p:cNvCxnSpPr>
            <a:cxnSpLocks/>
          </p:cNvCxnSpPr>
          <p:nvPr/>
        </p:nvCxnSpPr>
        <p:spPr>
          <a:xfrm flipH="1" flipV="1">
            <a:off x="1450137" y="3114526"/>
            <a:ext cx="2507183" cy="2605554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23A48D3-357D-4595-90ED-191CB036064E}"/>
              </a:ext>
            </a:extLst>
          </p:cNvPr>
          <p:cNvSpPr txBox="1"/>
          <p:nvPr/>
        </p:nvSpPr>
        <p:spPr>
          <a:xfrm flipH="1">
            <a:off x="40437" y="4541707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Веб-приложение встраивается на сайте технологией </a:t>
            </a:r>
            <a:r>
              <a:rPr lang="en-US" dirty="0">
                <a:latin typeface="Consolas" panose="020B0609020204030204" pitchFamily="49" charset="0"/>
              </a:rPr>
              <a:t>iframe</a:t>
            </a:r>
            <a:endParaRPr lang="ru-RU" dirty="0">
              <a:latin typeface="Consolas" panose="020B0609020204030204" pitchFamily="49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5B05F0D-4FF7-4219-96F7-2BBD4F068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592" y="2054831"/>
            <a:ext cx="2405592" cy="2405592"/>
          </a:xfrm>
          <a:prstGeom prst="rect">
            <a:avLst/>
          </a:prstGeom>
        </p:spPr>
      </p:pic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7B229504-D9AD-4FE2-AF91-0F1B2A49D642}"/>
              </a:ext>
            </a:extLst>
          </p:cNvPr>
          <p:cNvSpPr/>
          <p:nvPr/>
        </p:nvSpPr>
        <p:spPr>
          <a:xfrm>
            <a:off x="8702311" y="2054831"/>
            <a:ext cx="816281" cy="24055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3336CD76-AD16-4263-8D42-24321639A1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545" y="3569499"/>
            <a:ext cx="596514" cy="3937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18AAA8D-6A22-42D2-A555-26FDB2C5C5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545" y="4054083"/>
            <a:ext cx="594933" cy="392656"/>
          </a:xfrm>
          <a:prstGeom prst="rect">
            <a:avLst/>
          </a:prstGeom>
        </p:spPr>
      </p:pic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6AA51905-7F82-4B71-894C-6F870564E3D0}"/>
              </a:ext>
            </a:extLst>
          </p:cNvPr>
          <p:cNvSpPr/>
          <p:nvPr/>
        </p:nvSpPr>
        <p:spPr>
          <a:xfrm>
            <a:off x="8731251" y="2105268"/>
            <a:ext cx="733424" cy="14084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3D078E5-9ACC-4303-8E83-868FD46BCC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07" y="2139962"/>
            <a:ext cx="587571" cy="387797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7F72B69-4625-4477-A407-A99C8FFBE3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07" y="2612889"/>
            <a:ext cx="587571" cy="387797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17F8E19-FC9F-4FB2-AEC4-40829F4930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07" y="3085816"/>
            <a:ext cx="596515" cy="393700"/>
          </a:xfrm>
          <a:prstGeom prst="rect">
            <a:avLst/>
          </a:prstGeom>
        </p:spPr>
      </p:pic>
      <p:cxnSp>
        <p:nvCxnSpPr>
          <p:cNvPr id="70" name="Соединитель: изогнутый 69">
            <a:extLst>
              <a:ext uri="{FF2B5EF4-FFF2-40B4-BE49-F238E27FC236}">
                <a16:creationId xmlns:a16="http://schemas.microsoft.com/office/drawing/2014/main" id="{67D76852-7A6F-45B2-B54D-B4242C34F3FB}"/>
              </a:ext>
            </a:extLst>
          </p:cNvPr>
          <p:cNvCxnSpPr>
            <a:stCxn id="33" idx="3"/>
            <a:endCxn id="49" idx="1"/>
          </p:cNvCxnSpPr>
          <p:nvPr/>
        </p:nvCxnSpPr>
        <p:spPr>
          <a:xfrm flipV="1">
            <a:off x="7703452" y="3257628"/>
            <a:ext cx="998859" cy="1491834"/>
          </a:xfrm>
          <a:prstGeom prst="curvedConnector3">
            <a:avLst>
              <a:gd name="adj1" fmla="val 4618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DA18D2E-A9B1-496D-832B-0573406062D3}"/>
              </a:ext>
            </a:extLst>
          </p:cNvPr>
          <p:cNvSpPr txBox="1"/>
          <p:nvPr/>
        </p:nvSpPr>
        <p:spPr>
          <a:xfrm flipH="1">
            <a:off x="8474964" y="4666072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Сбор статистики и отправка её производителю</a:t>
            </a:r>
          </a:p>
        </p:txBody>
      </p:sp>
    </p:spTree>
    <p:extLst>
      <p:ext uri="{BB962C8B-B14F-4D97-AF65-F5344CB8AC3E}">
        <p14:creationId xmlns:p14="http://schemas.microsoft.com/office/powerpoint/2010/main" val="298063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F7DAA-F9BB-4CDA-B574-FE794CAE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опроса клиентов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1090878-7AC9-49F6-84AA-8B54A1FA5966}"/>
              </a:ext>
            </a:extLst>
          </p:cNvPr>
          <p:cNvSpPr txBox="1">
            <a:spLocks/>
          </p:cNvSpPr>
          <p:nvPr/>
        </p:nvSpPr>
        <p:spPr>
          <a:xfrm>
            <a:off x="1039491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35D60363-13C1-47B6-8079-5A4818980769}"/>
              </a:ext>
            </a:extLst>
          </p:cNvPr>
          <p:cNvSpPr txBox="1">
            <a:spLocks/>
          </p:cNvSpPr>
          <p:nvPr/>
        </p:nvSpPr>
        <p:spPr>
          <a:xfrm>
            <a:off x="1010899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1006C7B-CC19-4518-A653-FB0C6B730A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994E71B2-9223-47DF-8FEA-AA9AE879FE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27037"/>
              </p:ext>
            </p:extLst>
          </p:nvPr>
        </p:nvGraphicFramePr>
        <p:xfrm>
          <a:off x="4152497" y="2591892"/>
          <a:ext cx="4618969" cy="3356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4E5BB332-045B-4C4B-943C-9B3490DF15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617375"/>
              </p:ext>
            </p:extLst>
          </p:nvPr>
        </p:nvGraphicFramePr>
        <p:xfrm>
          <a:off x="8111067" y="2591893"/>
          <a:ext cx="4199465" cy="32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0A55C79C-E67A-4676-8469-7BA932B946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083334"/>
              </p:ext>
            </p:extLst>
          </p:nvPr>
        </p:nvGraphicFramePr>
        <p:xfrm>
          <a:off x="13884" y="2539588"/>
          <a:ext cx="5053810" cy="3319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28BA06A7-3659-4FFA-85B3-3628746E6FEC}"/>
              </a:ext>
            </a:extLst>
          </p:cNvPr>
          <p:cNvSpPr txBox="1"/>
          <p:nvPr/>
        </p:nvSpPr>
        <p:spPr>
          <a:xfrm flipH="1">
            <a:off x="1253856" y="2080131"/>
            <a:ext cx="7627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Было опрошено 20 респондентов в возрасте от 20 до 50 лет:</a:t>
            </a:r>
            <a:endParaRPr lang="ru-RU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2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F7DAA-F9BB-4CDA-B574-FE794CAE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опроса Производителей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1090878-7AC9-49F6-84AA-8B54A1FA5966}"/>
              </a:ext>
            </a:extLst>
          </p:cNvPr>
          <p:cNvSpPr txBox="1">
            <a:spLocks/>
          </p:cNvSpPr>
          <p:nvPr/>
        </p:nvSpPr>
        <p:spPr>
          <a:xfrm>
            <a:off x="1039491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35D60363-13C1-47B6-8079-5A4818980769}"/>
              </a:ext>
            </a:extLst>
          </p:cNvPr>
          <p:cNvSpPr txBox="1">
            <a:spLocks/>
          </p:cNvSpPr>
          <p:nvPr/>
        </p:nvSpPr>
        <p:spPr>
          <a:xfrm>
            <a:off x="1010899" y="1777515"/>
            <a:ext cx="9603275" cy="974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1006C7B-CC19-4518-A653-FB0C6B730A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FB0AD1-ADA8-4330-8421-FD9A911372AE}"/>
              </a:ext>
            </a:extLst>
          </p:cNvPr>
          <p:cNvSpPr txBox="1"/>
          <p:nvPr/>
        </p:nvSpPr>
        <p:spPr>
          <a:xfrm flipH="1">
            <a:off x="1160911" y="2050311"/>
            <a:ext cx="10184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Было опрошено 4 организации, специализирующихся на строительстве модульных домов:</a:t>
            </a:r>
            <a:endParaRPr lang="ru-RU" dirty="0">
              <a:latin typeface="Consolas" panose="020B0609020204030204" pitchFamily="49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2BCFF806-18EE-4908-9531-9BA62BB057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6953350"/>
              </p:ext>
            </p:extLst>
          </p:nvPr>
        </p:nvGraphicFramePr>
        <p:xfrm>
          <a:off x="612879" y="2409353"/>
          <a:ext cx="10966242" cy="3512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181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91CF7-FC0B-4150-9147-D302E550D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8A3578-6629-4CCC-BE59-F12C499B9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0129" y="2852766"/>
            <a:ext cx="4085621" cy="52426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Производители модульных домов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9C2832E-9656-43D4-8178-877625D46D6B}"/>
              </a:ext>
            </a:extLst>
          </p:cNvPr>
          <p:cNvSpPr txBox="1">
            <a:spLocks/>
          </p:cNvSpPr>
          <p:nvPr/>
        </p:nvSpPr>
        <p:spPr>
          <a:xfrm>
            <a:off x="1879728" y="4003508"/>
            <a:ext cx="4085621" cy="5242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Застройщики модульных домов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6E5649-8FD9-4AD4-9E9D-3C2BAA407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9527" y="3882192"/>
            <a:ext cx="766900" cy="7669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45C296-27E7-4D7A-A29D-3F41F63F0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527" y="2700034"/>
            <a:ext cx="829732" cy="8297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45E398-44D6-43AA-A5A4-F2A28A5F89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1581" y="2708991"/>
            <a:ext cx="829732" cy="829732"/>
          </a:xfrm>
          <a:prstGeom prst="rect">
            <a:avLst/>
          </a:prstGeom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644128F3-04A6-47E9-A01D-1524AD24CB8F}"/>
              </a:ext>
            </a:extLst>
          </p:cNvPr>
          <p:cNvSpPr txBox="1">
            <a:spLocks/>
          </p:cNvSpPr>
          <p:nvPr/>
        </p:nvSpPr>
        <p:spPr>
          <a:xfrm>
            <a:off x="7887259" y="2852766"/>
            <a:ext cx="3686674" cy="829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Семьи, желающие приобрести загородное жильё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C8519A5-EDE9-4D1C-998A-C01AD1FE6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4125" y="3900460"/>
            <a:ext cx="766901" cy="766901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5F376AF3-D5FB-4DF0-B166-3025BCC2901C}"/>
              </a:ext>
            </a:extLst>
          </p:cNvPr>
          <p:cNvSpPr txBox="1">
            <a:spLocks/>
          </p:cNvSpPr>
          <p:nvPr/>
        </p:nvSpPr>
        <p:spPr>
          <a:xfrm>
            <a:off x="7798360" y="3900460"/>
            <a:ext cx="3060140" cy="8297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Предприниматели, сдающие жильё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E278D87-850A-45D9-8664-99452B84ABD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96425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4844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1"/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2F9EC-17B4-4940-BDAB-06E3E0F0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764B4B-8DDD-4616-A506-A59CF2129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57" y="2183627"/>
            <a:ext cx="6086241" cy="36574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378A47-1892-46C6-AC67-BC8544869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06" y="2289847"/>
            <a:ext cx="5798294" cy="34449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D7EBF1-7F97-4BCC-818D-4261E3EDF4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8154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F76CC-DC4C-C710-DA00-3C0AB2600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 и наши 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E433DB-6112-FC9C-1F19-23833A6D0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775221" cy="3450613"/>
          </a:xfrm>
        </p:spPr>
        <p:txBody>
          <a:bodyPr/>
          <a:lstStyle/>
          <a:p>
            <a:r>
              <a:rPr lang="ru-RU" dirty="0"/>
              <a:t>Профессиональные приложение </a:t>
            </a:r>
            <a:r>
              <a:rPr lang="en-US" dirty="0"/>
              <a:t>3D </a:t>
            </a:r>
            <a:r>
              <a:rPr lang="ru-RU" dirty="0"/>
              <a:t>моделирования (Компас-</a:t>
            </a:r>
            <a:r>
              <a:rPr lang="en-US" dirty="0"/>
              <a:t>3D, </a:t>
            </a:r>
            <a:r>
              <a:rPr lang="ru-RU" dirty="0"/>
              <a:t> </a:t>
            </a:r>
            <a:r>
              <a:rPr lang="en-US" dirty="0"/>
              <a:t>Autodesk </a:t>
            </a:r>
            <a:r>
              <a:rPr lang="ru-RU" dirty="0"/>
              <a:t>3</a:t>
            </a:r>
            <a:r>
              <a:rPr lang="en-US" dirty="0"/>
              <a:t>D </a:t>
            </a:r>
            <a:r>
              <a:rPr lang="ru-RU" dirty="0"/>
              <a:t>и т.д.) </a:t>
            </a:r>
          </a:p>
          <a:p>
            <a:pPr lvl="1"/>
            <a:r>
              <a:rPr lang="ru-RU" dirty="0"/>
              <a:t>Наш продукт не требует навыков работы в </a:t>
            </a:r>
            <a:r>
              <a:rPr lang="en-US" dirty="0"/>
              <a:t>3D</a:t>
            </a:r>
          </a:p>
          <a:p>
            <a:pPr lvl="1"/>
            <a:r>
              <a:rPr lang="ru-RU" dirty="0"/>
              <a:t>Черновик дома существенно быстрее</a:t>
            </a:r>
          </a:p>
          <a:p>
            <a:r>
              <a:rPr lang="en-US" dirty="0"/>
              <a:t>Planner 5D</a:t>
            </a:r>
          </a:p>
          <a:p>
            <a:pPr lvl="1"/>
            <a:r>
              <a:rPr lang="ru-RU" dirty="0"/>
              <a:t>У нас – возможность встроиться в сайт производителя</a:t>
            </a:r>
          </a:p>
          <a:p>
            <a:pPr lvl="1"/>
            <a:r>
              <a:rPr lang="ru-RU" dirty="0"/>
              <a:t>Мы предлагаем более дружелюбный интерфейс</a:t>
            </a:r>
          </a:p>
          <a:p>
            <a:pPr lvl="1"/>
            <a:endParaRPr lang="ru-RU" dirty="0"/>
          </a:p>
          <a:p>
            <a:pPr lvl="1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029EA8-8CB9-41AE-9609-01E9DB72CD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88486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FA74ED-6E23-F41C-9F63-E858DC1D1A99}"/>
              </a:ext>
            </a:extLst>
          </p:cNvPr>
          <p:cNvSpPr/>
          <p:nvPr/>
        </p:nvSpPr>
        <p:spPr>
          <a:xfrm>
            <a:off x="163219" y="1339048"/>
            <a:ext cx="2068497" cy="250350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Основные партнеры:</a:t>
            </a:r>
            <a:br>
              <a:rPr lang="ru-RU" dirty="0"/>
            </a:br>
            <a:r>
              <a:rPr lang="ru-RU" dirty="0"/>
              <a:t>Производители модульных домов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1CE380-EC59-70C9-D070-82A6244B925E}"/>
              </a:ext>
            </a:extLst>
          </p:cNvPr>
          <p:cNvSpPr/>
          <p:nvPr/>
        </p:nvSpPr>
        <p:spPr>
          <a:xfrm>
            <a:off x="2653593" y="1339051"/>
            <a:ext cx="2068497" cy="250350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Основные направления деятельности:</a:t>
            </a:r>
            <a:br>
              <a:rPr lang="ru-RU" b="1" dirty="0"/>
            </a:br>
            <a:r>
              <a:rPr lang="ru-RU" dirty="0"/>
              <a:t>Оказание услуг, связанных с проектирование модульных домов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E20D317-5A21-37B3-9F37-C26BC28900BE}"/>
              </a:ext>
            </a:extLst>
          </p:cNvPr>
          <p:cNvSpPr/>
          <p:nvPr/>
        </p:nvSpPr>
        <p:spPr>
          <a:xfrm>
            <a:off x="5154233" y="1339051"/>
            <a:ext cx="2068497" cy="250350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Основные ресурсы: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</a:t>
            </a:r>
            <a:r>
              <a:rPr lang="ru-RU" dirty="0"/>
              <a:t> инфраструктура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база </a:t>
            </a:r>
            <a:r>
              <a:rPr lang="en-US" dirty="0"/>
              <a:t>3D</a:t>
            </a:r>
            <a:r>
              <a:rPr lang="ru-RU" dirty="0"/>
              <a:t> моделей</a:t>
            </a:r>
            <a:r>
              <a:rPr lang="en-US" dirty="0"/>
              <a:t> </a:t>
            </a:r>
            <a:r>
              <a:rPr lang="ru-RU" dirty="0"/>
              <a:t>модулей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B964024-59F1-8CB3-8541-BC3855F7F50D}"/>
              </a:ext>
            </a:extLst>
          </p:cNvPr>
          <p:cNvSpPr/>
          <p:nvPr/>
        </p:nvSpPr>
        <p:spPr>
          <a:xfrm>
            <a:off x="7601323" y="1339051"/>
            <a:ext cx="2068497" cy="250350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Предлагаемые преимущества: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Доступность продукта(Легко встраивается на любой сайт)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Интуитивность интерфейса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03CF81C-6143-D888-E1D6-C6FAC884B326}"/>
              </a:ext>
            </a:extLst>
          </p:cNvPr>
          <p:cNvSpPr/>
          <p:nvPr/>
        </p:nvSpPr>
        <p:spPr>
          <a:xfrm>
            <a:off x="2653594" y="4267199"/>
            <a:ext cx="2068497" cy="1593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Каналы:</a:t>
            </a:r>
            <a:br>
              <a:rPr lang="ru-RU" dirty="0"/>
            </a:br>
            <a:r>
              <a:rPr lang="ru-RU" dirty="0"/>
              <a:t>Сайты производителей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7AF329-7A40-6F35-5298-D5E21A35B539}"/>
              </a:ext>
            </a:extLst>
          </p:cNvPr>
          <p:cNvSpPr/>
          <p:nvPr/>
        </p:nvSpPr>
        <p:spPr>
          <a:xfrm>
            <a:off x="172375" y="4267200"/>
            <a:ext cx="2068497" cy="1593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Сегменты клиентов:</a:t>
            </a:r>
            <a:br>
              <a:rPr lang="ru-RU" b="1" dirty="0"/>
            </a:br>
            <a:r>
              <a:rPr lang="en-US" dirty="0"/>
              <a:t>B2B</a:t>
            </a:r>
          </a:p>
          <a:p>
            <a:pPr algn="ctr"/>
            <a:r>
              <a:rPr lang="en-US" dirty="0"/>
              <a:t>B2C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F10868B-416F-316E-8B43-FA8204DF832B}"/>
              </a:ext>
            </a:extLst>
          </p:cNvPr>
          <p:cNvSpPr/>
          <p:nvPr/>
        </p:nvSpPr>
        <p:spPr>
          <a:xfrm>
            <a:off x="5134813" y="4267197"/>
            <a:ext cx="2068497" cy="1593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Отношение к клиентам:</a:t>
            </a:r>
          </a:p>
          <a:p>
            <a:pPr algn="ctr"/>
            <a:r>
              <a:rPr lang="ru-RU" dirty="0"/>
              <a:t>Персональное обслуживание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B5E75D8-C46B-52B5-ED17-76F25856247A}"/>
              </a:ext>
            </a:extLst>
          </p:cNvPr>
          <p:cNvSpPr/>
          <p:nvPr/>
        </p:nvSpPr>
        <p:spPr>
          <a:xfrm>
            <a:off x="7601323" y="4267197"/>
            <a:ext cx="2068497" cy="1593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Потоки выручки:</a:t>
            </a:r>
            <a:br>
              <a:rPr lang="ru-RU" b="1" dirty="0"/>
            </a:br>
            <a:r>
              <a:rPr lang="ru-RU" dirty="0"/>
              <a:t>Подписка на продукт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1FD9987-4617-3106-8DBD-F07B8F5E21E5}"/>
              </a:ext>
            </a:extLst>
          </p:cNvPr>
          <p:cNvSpPr/>
          <p:nvPr/>
        </p:nvSpPr>
        <p:spPr>
          <a:xfrm>
            <a:off x="9946689" y="1339047"/>
            <a:ext cx="2068497" cy="452168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Структура расходов: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Аренда серверного оборудования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Зарплата разработчикам и другим лицам, причастным к разработке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Привлечение потребителей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AAE3864-FE09-4D73-914B-F0B90CF133C7}"/>
              </a:ext>
            </a:extLst>
          </p:cNvPr>
          <p:cNvSpPr txBox="1">
            <a:spLocks/>
          </p:cNvSpPr>
          <p:nvPr/>
        </p:nvSpPr>
        <p:spPr>
          <a:xfrm>
            <a:off x="858912" y="389781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Бизнес-модель</a:t>
            </a:r>
          </a:p>
        </p:txBody>
      </p:sp>
    </p:spTree>
    <p:extLst>
      <p:ext uri="{BB962C8B-B14F-4D97-AF65-F5344CB8AC3E}">
        <p14:creationId xmlns:p14="http://schemas.microsoft.com/office/powerpoint/2010/main" val="3512031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B5AD6-621C-453F-9AD1-D0F41FD11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757E8AE-1046-4934-A6F5-F02D08DC5D07}"/>
              </a:ext>
            </a:extLst>
          </p:cNvPr>
          <p:cNvSpPr/>
          <p:nvPr/>
        </p:nvSpPr>
        <p:spPr>
          <a:xfrm>
            <a:off x="1803973" y="2350008"/>
            <a:ext cx="1188720" cy="10789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3BD3D4F-17BE-4B0E-AC57-B45D600B47A6}"/>
              </a:ext>
            </a:extLst>
          </p:cNvPr>
          <p:cNvSpPr/>
          <p:nvPr/>
        </p:nvSpPr>
        <p:spPr>
          <a:xfrm>
            <a:off x="4139373" y="2350008"/>
            <a:ext cx="1188720" cy="10789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7DD205C-AF04-40B8-94BF-9CB7A69A6EEE}"/>
              </a:ext>
            </a:extLst>
          </p:cNvPr>
          <p:cNvSpPr/>
          <p:nvPr/>
        </p:nvSpPr>
        <p:spPr>
          <a:xfrm>
            <a:off x="6301541" y="2350008"/>
            <a:ext cx="1188720" cy="10789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C03CA07-907D-49CD-BB83-4E2F1EC79AC4}"/>
              </a:ext>
            </a:extLst>
          </p:cNvPr>
          <p:cNvSpPr/>
          <p:nvPr/>
        </p:nvSpPr>
        <p:spPr>
          <a:xfrm>
            <a:off x="8743638" y="2350008"/>
            <a:ext cx="1188720" cy="10789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D8768-33BC-4549-A627-FC9C871750D7}"/>
              </a:ext>
            </a:extLst>
          </p:cNvPr>
          <p:cNvSpPr txBox="1"/>
          <p:nvPr/>
        </p:nvSpPr>
        <p:spPr>
          <a:xfrm>
            <a:off x="1564950" y="3517112"/>
            <a:ext cx="2157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Привлечение производителя(-ей) строительных модулей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5E88D7-0EDE-408E-B6BA-D85EE5EA0C54}"/>
              </a:ext>
            </a:extLst>
          </p:cNvPr>
          <p:cNvSpPr txBox="1"/>
          <p:nvPr/>
        </p:nvSpPr>
        <p:spPr>
          <a:xfrm>
            <a:off x="3998534" y="3517113"/>
            <a:ext cx="1900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Разработка программного продукта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63C525-82DD-4985-9620-6D1E2DDB1BE1}"/>
              </a:ext>
            </a:extLst>
          </p:cNvPr>
          <p:cNvSpPr txBox="1"/>
          <p:nvPr/>
        </p:nvSpPr>
        <p:spPr>
          <a:xfrm>
            <a:off x="6174805" y="3517112"/>
            <a:ext cx="2157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Платное размещение «фрейма» на сайте производителя</a:t>
            </a: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465C02-6AAC-4948-B740-44CDBFD86818}"/>
              </a:ext>
            </a:extLst>
          </p:cNvPr>
          <p:cNvSpPr txBox="1"/>
          <p:nvPr/>
        </p:nvSpPr>
        <p:spPr>
          <a:xfrm>
            <a:off x="8608389" y="3517112"/>
            <a:ext cx="23780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Создание общей платформы с выбором производителя и доработка ПО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9B06D72D-DDD0-46EB-9A07-D1E7415B42CC}"/>
              </a:ext>
            </a:extLst>
          </p:cNvPr>
          <p:cNvCxnSpPr>
            <a:stCxn id="4" idx="6"/>
            <a:endCxn id="5" idx="2"/>
          </p:cNvCxnSpPr>
          <p:nvPr/>
        </p:nvCxnSpPr>
        <p:spPr>
          <a:xfrm>
            <a:off x="2992693" y="2889504"/>
            <a:ext cx="11466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BAD3EEE-612D-42B3-83D0-4A23A5D8EB47}"/>
              </a:ext>
            </a:extLst>
          </p:cNvPr>
          <p:cNvCxnSpPr>
            <a:stCxn id="5" idx="6"/>
            <a:endCxn id="6" idx="2"/>
          </p:cNvCxnSpPr>
          <p:nvPr/>
        </p:nvCxnSpPr>
        <p:spPr>
          <a:xfrm>
            <a:off x="5328093" y="2889504"/>
            <a:ext cx="9734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C6EAFBD9-EB0C-4A57-A4A4-8F1BF37B9C63}"/>
              </a:ext>
            </a:extLst>
          </p:cNvPr>
          <p:cNvCxnSpPr>
            <a:stCxn id="6" idx="6"/>
            <a:endCxn id="7" idx="2"/>
          </p:cNvCxnSpPr>
          <p:nvPr/>
        </p:nvCxnSpPr>
        <p:spPr>
          <a:xfrm>
            <a:off x="7490261" y="2889504"/>
            <a:ext cx="12533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2491E0D-BF5D-457B-8FFF-05CEAA319F12}"/>
              </a:ext>
            </a:extLst>
          </p:cNvPr>
          <p:cNvSpPr txBox="1"/>
          <p:nvPr/>
        </p:nvSpPr>
        <p:spPr>
          <a:xfrm>
            <a:off x="2144379" y="2381672"/>
            <a:ext cx="507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1</a:t>
            </a:r>
            <a:endParaRPr lang="ru-RU" b="1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CB4ECB-FBAE-487B-A4CA-646DB7F8B31C}"/>
              </a:ext>
            </a:extLst>
          </p:cNvPr>
          <p:cNvSpPr txBox="1"/>
          <p:nvPr/>
        </p:nvSpPr>
        <p:spPr>
          <a:xfrm>
            <a:off x="4479778" y="2350008"/>
            <a:ext cx="507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</a:t>
            </a:r>
            <a:endParaRPr lang="ru-RU" b="1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E1F312-E387-4309-B1A6-E3782CB52EE3}"/>
              </a:ext>
            </a:extLst>
          </p:cNvPr>
          <p:cNvSpPr txBox="1"/>
          <p:nvPr/>
        </p:nvSpPr>
        <p:spPr>
          <a:xfrm>
            <a:off x="6641946" y="2381671"/>
            <a:ext cx="507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3</a:t>
            </a:r>
            <a:endParaRPr lang="ru-RU" b="1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905166-9D4B-4149-A078-1D34EB37BF9B}"/>
              </a:ext>
            </a:extLst>
          </p:cNvPr>
          <p:cNvSpPr txBox="1"/>
          <p:nvPr/>
        </p:nvSpPr>
        <p:spPr>
          <a:xfrm>
            <a:off x="9025899" y="2350007"/>
            <a:ext cx="507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4</a:t>
            </a:r>
            <a:endParaRPr lang="ru-RU" b="1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05F6C45-9631-4C16-AFA1-E259EE1A61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9088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монетизация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0779" y="2218932"/>
            <a:ext cx="5609621" cy="3546868"/>
          </a:xfrm>
        </p:spPr>
        <p:txBody>
          <a:bodyPr/>
          <a:lstStyle/>
          <a:p>
            <a:pPr>
              <a:buNone/>
            </a:pPr>
            <a:r>
              <a:rPr lang="ru-RU" dirty="0"/>
              <a:t>Основной доход</a:t>
            </a:r>
            <a:r>
              <a:rPr lang="en-US" dirty="0"/>
              <a:t>:  </a:t>
            </a: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Ежемесячная подписка</a:t>
            </a:r>
          </a:p>
          <a:p>
            <a:pPr>
              <a:buNone/>
            </a:pPr>
            <a:r>
              <a:rPr lang="ru-RU" dirty="0"/>
              <a:t>Цена:  100 000 </a:t>
            </a:r>
            <a:r>
              <a:rPr lang="ru-RU" dirty="0" err="1"/>
              <a:t>руб</a:t>
            </a:r>
            <a:r>
              <a:rPr lang="en-US" dirty="0"/>
              <a:t>/</a:t>
            </a:r>
            <a:r>
              <a:rPr lang="ru-RU" dirty="0" err="1"/>
              <a:t>мес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 descr="статисти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9900" y="2527300"/>
            <a:ext cx="1651000" cy="1783080"/>
          </a:xfrm>
          <a:prstGeom prst="rect">
            <a:avLst/>
          </a:prstGeom>
        </p:spPr>
      </p:pic>
      <p:pic>
        <p:nvPicPr>
          <p:cNvPr id="7" name="Рисунок 6" descr="подпискатоп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66912" y="2004906"/>
            <a:ext cx="2667454" cy="2667454"/>
          </a:xfrm>
          <a:prstGeom prst="rect">
            <a:avLst/>
          </a:prstGeom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6709379" y="2218932"/>
            <a:ext cx="5482621" cy="3546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/>
              <a:t>Дополнительный доход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ru-RU" sz="2000" dirty="0"/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Сбор пользовательской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статистики за месяц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/>
              <a:t>Цена</a:t>
            </a:r>
            <a:r>
              <a:rPr lang="ru-RU" sz="2000" noProof="0" dirty="0"/>
              <a:t>: 30% от стоимости подписки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8FA440-A421-4E76-9733-513C21B7BF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инвестору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51579" y="2183954"/>
            <a:ext cx="4568221" cy="3835846"/>
          </a:xfrm>
        </p:spPr>
        <p:txBody>
          <a:bodyPr>
            <a:normAutofit/>
          </a:bodyPr>
          <a:lstStyle/>
          <a:p>
            <a:r>
              <a:rPr lang="ru-RU" dirty="0"/>
              <a:t>Инвестиционное предложение:  долевое участие (40%)</a:t>
            </a:r>
          </a:p>
          <a:p>
            <a:r>
              <a:rPr lang="ru-RU" dirty="0"/>
              <a:t>Стоимость: 2 млн. рублей</a:t>
            </a:r>
          </a:p>
          <a:p>
            <a:r>
              <a:rPr lang="ru-RU" dirty="0"/>
              <a:t>Точка безубыточности </a:t>
            </a:r>
            <a:r>
              <a:rPr lang="ru-RU" b="1" dirty="0"/>
              <a:t>≈ </a:t>
            </a:r>
            <a:r>
              <a:rPr lang="ru-RU" dirty="0"/>
              <a:t>2 года *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6019800" y="2565400"/>
          <a:ext cx="5207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77000" y="2070100"/>
            <a:ext cx="4648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График нарастающей прибыли инвестора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5410200"/>
            <a:ext cx="5440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при условии ежемесячного привлечения 1 клиента</a:t>
            </a: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8EF984-80ED-4BA9-BABF-EC19E6E71A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Статьи затрат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51579" y="2041132"/>
            <a:ext cx="9622821" cy="3450613"/>
          </a:xfrm>
        </p:spPr>
        <p:txBody>
          <a:bodyPr/>
          <a:lstStyle/>
          <a:p>
            <a:r>
              <a:rPr lang="ru-RU" dirty="0"/>
              <a:t>Зарплаты сотрудникам: 545 тыс. рублей в месяц</a:t>
            </a:r>
          </a:p>
          <a:p>
            <a:r>
              <a:rPr lang="ru-RU" dirty="0"/>
              <a:t>Привлечение клиентов: </a:t>
            </a:r>
            <a:r>
              <a:rPr lang="ru-RU" b="1" dirty="0"/>
              <a:t>≈ </a:t>
            </a:r>
            <a:r>
              <a:rPr lang="ru-RU" dirty="0"/>
              <a:t>20-40 тыс. рублей в месяц</a:t>
            </a:r>
          </a:p>
          <a:p>
            <a:r>
              <a:rPr lang="ru-RU" dirty="0"/>
              <a:t>Налоги: УСН 7% от ежемесячного дохода</a:t>
            </a:r>
          </a:p>
          <a:p>
            <a:r>
              <a:rPr lang="ru-RU" dirty="0"/>
              <a:t>Прочие расходы</a:t>
            </a:r>
            <a:r>
              <a:rPr lang="en-US" dirty="0"/>
              <a:t>(</a:t>
            </a:r>
            <a:r>
              <a:rPr lang="ru-RU" dirty="0"/>
              <a:t>хостинг, амортизация серверного оборудования и т.д.):  </a:t>
            </a:r>
          </a:p>
          <a:p>
            <a:pPr>
              <a:buNone/>
            </a:pPr>
            <a:r>
              <a:rPr lang="ru-RU" dirty="0"/>
              <a:t>	25 тыс. рублей в месяц</a:t>
            </a:r>
          </a:p>
          <a:p>
            <a:pPr>
              <a:buNone/>
            </a:pPr>
            <a:r>
              <a:rPr lang="ru-RU" dirty="0"/>
              <a:t>Итого:  </a:t>
            </a:r>
            <a:r>
              <a:rPr lang="ru-RU" b="1" dirty="0"/>
              <a:t>≈</a:t>
            </a:r>
            <a:r>
              <a:rPr lang="en-US" b="1" dirty="0"/>
              <a:t> </a:t>
            </a:r>
            <a:r>
              <a:rPr lang="en-US" dirty="0"/>
              <a:t>600 </a:t>
            </a:r>
            <a:r>
              <a:rPr lang="ru-RU" dirty="0"/>
              <a:t>тыс. рублей ежемесячных затрат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53477D-51AE-4CE8-8E89-8318308B1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18338"/>
          <a:stretch/>
        </p:blipFill>
        <p:spPr>
          <a:xfrm>
            <a:off x="9932358" y="474646"/>
            <a:ext cx="1105450" cy="1101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978</TotalTime>
  <Words>462</Words>
  <Application>Microsoft Office PowerPoint</Application>
  <PresentationFormat>Широкоэкранный</PresentationFormat>
  <Paragraphs>98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Bahnschrift Light SemiCondensed</vt:lpstr>
      <vt:lpstr>Consolas</vt:lpstr>
      <vt:lpstr>Gill Sans MT</vt:lpstr>
      <vt:lpstr>GraphikCy</vt:lpstr>
      <vt:lpstr>Галерея</vt:lpstr>
      <vt:lpstr>ДомсТрой собери свой |Дом|</vt:lpstr>
      <vt:lpstr>Проблемы рынка</vt:lpstr>
      <vt:lpstr>Наше решение – Веб-Конструктор</vt:lpstr>
      <vt:lpstr>Инфраструктура и макет</vt:lpstr>
      <vt:lpstr>Результаты опроса клиентов</vt:lpstr>
      <vt:lpstr>Результаты опроса Производителей</vt:lpstr>
      <vt:lpstr>Целевая аудитория</vt:lpstr>
      <vt:lpstr>Анализ рынка</vt:lpstr>
      <vt:lpstr>Конкуренты и наши преимущества</vt:lpstr>
      <vt:lpstr>Презентация PowerPoint</vt:lpstr>
      <vt:lpstr>ROADMAP</vt:lpstr>
      <vt:lpstr>монетизация</vt:lpstr>
      <vt:lpstr>Предложение инвестору</vt:lpstr>
      <vt:lpstr>Статьи затрат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Строительный калькулятор</dc:title>
  <dc:creator>User</dc:creator>
  <cp:lastModifiedBy>Азат</cp:lastModifiedBy>
  <cp:revision>12</cp:revision>
  <dcterms:created xsi:type="dcterms:W3CDTF">2023-10-17T08:20:39Z</dcterms:created>
  <dcterms:modified xsi:type="dcterms:W3CDTF">2023-12-07T22:09:15Z</dcterms:modified>
</cp:coreProperties>
</file>