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4731F18-E60E-44AC-A830-1A41D7130017}">
  <a:tblStyle styleId="{44731F18-E60E-44AC-A830-1A41D713001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DC9252C-9F82-4F00-ADEB-1A664975CB4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1910918-6711-4C16-90C4-0292E5B9924F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regular.fntdata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ab2e3f8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9ab2e3f8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AutoNum type="arabicPeriod"/>
            </a:pP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концепции, схемы и алгоритма функционирования телемедицинской информационно-коммуникационной системы(ИКС) с функцией персонализированного дистанционного мониторинга состояния больного социально значимым заболеванием.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AutoNum type="arabicPeriod"/>
            </a:pP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концепции функционирования персонализированной информационно-измерительной системы(ИИС)  для измерений показателей состояния больного социально значимым заболеванием  в составе телемедицинской ИКС.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AutoNum type="arabicPeriod"/>
            </a:pP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 базовой структуры и алгоритма функционирования информационно-измерительной системы для измерения показателей состояния больного социально значимым заболеванием при лечении на дому с использованием телемедицинских технологий.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AutoNum type="arabicPeriod"/>
            </a:pP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специализированных измерительных каналов, обеспечивающих персонализацию набора измеряемых показателей состояния  больного в соответствии с имеющимися заболеваниями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AutoNum type="arabicPeriod"/>
            </a:pP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телемедицинской информационно-коммуникационной системы для дистанционного мониторинга состояния больного на дому, что  позволит комплексно решить задачу эффективного амбулаторного лечения широкого круга социально-значимых заболеваний  </a:t>
            </a:r>
            <a:r>
              <a:rPr lang="ru" sz="1400">
                <a:solidFill>
                  <a:schemeClr val="dk1"/>
                </a:solidFill>
              </a:rPr>
              <a:t>значимых заболеваний в РФ.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9af8479e6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9af8479e6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9af8479e6c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9af8479e6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0" name="Google Shape;39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4" name="Google Shape;40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0" name="Google Shape;49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5" name="Google Shape;50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6.jpg"/><Relationship Id="rId6" Type="http://schemas.openxmlformats.org/officeDocument/2006/relationships/image" Target="../media/image11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401725" y="937825"/>
            <a:ext cx="4719900" cy="3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600">
                <a:solidFill>
                  <a:schemeClr val="dk1"/>
                </a:solidFill>
              </a:rPr>
              <a:t>Информационно- коммуникационная система дистанционного мониторинга состояния больных  с социально значимыми заболеваниями на дому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5"/>
          <p:cNvSpPr txBox="1"/>
          <p:nvPr/>
        </p:nvSpPr>
        <p:spPr>
          <a:xfrm>
            <a:off x="605950" y="112350"/>
            <a:ext cx="45156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Команда “Akapulko”</a:t>
            </a:r>
            <a:endParaRPr sz="350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36651" y="921975"/>
            <a:ext cx="68031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Социально значимые заболевания оказывают непосредственное отрицательное влияние на общество, существенно </a:t>
            </a: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снижают качество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продолжительность жизни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населения РФ.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Лечение больных социально значимыми заболеваниями </a:t>
            </a: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требует значительных затрат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бюджетов всех уровней.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AutoNum type="arabicPeriod"/>
            </a:pP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Повышение эффективности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рабочего времени врача исключая длительные ожидания и перемещения.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AutoNum type="arabicPeriod"/>
            </a:pP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Создание научно-технического задела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для разработки </a:t>
            </a: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нового класса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телемедицинских информационно-коммуникационных систем, имеющих открытую адаптивную двухуровневую иерархическую структуру. 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AutoNum type="arabicPeriod"/>
            </a:pP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Структуризации информации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о состоянии пациента и </a:t>
            </a: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обработка результатов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AutoNum type="arabicPeriod"/>
            </a:pP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новых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информационно-коммуникационных </a:t>
            </a: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систем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с применением концепция сети передачи данных между физическими объектами и интернет сетями в режиме реального времени «</a:t>
            </a: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Интернет вещей (IoT)»</a:t>
            </a:r>
            <a:endParaRPr b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1200"/>
              </a:spcAft>
              <a:buSzPts val="2571"/>
              <a:buNone/>
            </a:pPr>
            <a:r>
              <a:t/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85850" y="531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-8" y="-73469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проекта </a:t>
            </a:r>
            <a:endParaRPr/>
          </a:p>
        </p:txBody>
      </p:sp>
      <p:pic>
        <p:nvPicPr>
          <p:cNvPr id="142" name="Google Shape;14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00" y="1648901"/>
            <a:ext cx="4616774" cy="30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7"/>
          <p:cNvPicPr preferRelativeResize="0"/>
          <p:nvPr/>
        </p:nvPicPr>
        <p:blipFill rotWithShape="1">
          <a:blip r:embed="rId4">
            <a:alphaModFix/>
          </a:blip>
          <a:srcRect b="0" l="0" r="0" t="14994"/>
          <a:stretch/>
        </p:blipFill>
        <p:spPr>
          <a:xfrm>
            <a:off x="4843700" y="1716925"/>
            <a:ext cx="4038075" cy="245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/>
          <p:nvPr/>
        </p:nvSpPr>
        <p:spPr>
          <a:xfrm>
            <a:off x="501975" y="854725"/>
            <a:ext cx="41904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Вовлеченность населения в </a:t>
            </a:r>
            <a:b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телемедицину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5208975" y="703225"/>
            <a:ext cx="3477600" cy="9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Прогноз развития рынков телемедицины в млрд. руб.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894192" y="54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1" name="Google Shape;151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/>
          <p:nvPr/>
        </p:nvSpPr>
        <p:spPr>
          <a:xfrm>
            <a:off x="-7" y="-6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05" y="7391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 txBox="1"/>
          <p:nvPr/>
        </p:nvSpPr>
        <p:spPr>
          <a:xfrm>
            <a:off x="360825" y="633750"/>
            <a:ext cx="8398200" cy="26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Пациенты с социально-значимыми заболеваниями, которые периодически обращаются за амбулаторным лечением и диагностикой, требующих постоянного контроля параметров на определенных стадиях заболевания и лечения.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Частные и государственные мед. учреждения, оказывающие лечение людям с социально значимыми заболеваниями, имеющие проблему перегрузки персонала и мощностей.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Перечень заболеваний на решение которых направлен проект: 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Туберкулез, covid-19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Инфекции, передающиеся преимущественно половым путем;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гепатит В и С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Болезнь, вызванная вирусом иммунодефицита человека (ВИЧ)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Злокачественные новообразования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Сахарный диабет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Болезни, характеризующиеся повышенным кровяным давлением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AutoNum type="arabicPeriod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Психические расстройства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5" name="Google Shape;16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9"/>
          <p:cNvSpPr/>
          <p:nvPr/>
        </p:nvSpPr>
        <p:spPr>
          <a:xfrm>
            <a:off x="874281" y="2645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8188" y="3384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 txBox="1"/>
          <p:nvPr/>
        </p:nvSpPr>
        <p:spPr>
          <a:xfrm>
            <a:off x="457200" y="2108075"/>
            <a:ext cx="7974600" cy="1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Существующие телемедицинские информационно-коммуникационные системы не позволяют лечащему врачу оперативно получать объективную </a:t>
            </a:r>
            <a:r>
              <a:rPr b="1"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количественную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информацию о состоянии больного социально значимым заболеванием, который проходит лечение на дому.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1774556" y="2644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8463" y="3384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/>
          <p:nvPr/>
        </p:nvSpPr>
        <p:spPr>
          <a:xfrm>
            <a:off x="2748881" y="26445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2788" y="33837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/>
          <p:nvPr/>
        </p:nvSpPr>
        <p:spPr>
          <a:xfrm>
            <a:off x="3649156" y="26438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3063" y="33829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/>
          <p:nvPr/>
        </p:nvSpPr>
        <p:spPr>
          <a:xfrm>
            <a:off x="4623481" y="26460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7388" y="33852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/>
          <p:nvPr/>
        </p:nvSpPr>
        <p:spPr>
          <a:xfrm>
            <a:off x="5523756" y="26453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7663" y="33844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/>
          <p:nvPr/>
        </p:nvSpPr>
        <p:spPr>
          <a:xfrm>
            <a:off x="6498080" y="26435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1988" y="33827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9"/>
          <p:cNvSpPr/>
          <p:nvPr/>
        </p:nvSpPr>
        <p:spPr>
          <a:xfrm>
            <a:off x="7398355" y="26428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2263" y="33819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9"/>
          <p:cNvSpPr/>
          <p:nvPr/>
        </p:nvSpPr>
        <p:spPr>
          <a:xfrm>
            <a:off x="874268" y="37846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8175" y="385856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9"/>
          <p:cNvSpPr/>
          <p:nvPr/>
        </p:nvSpPr>
        <p:spPr>
          <a:xfrm>
            <a:off x="1774543" y="37845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8450" y="38584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9"/>
          <p:cNvSpPr/>
          <p:nvPr/>
        </p:nvSpPr>
        <p:spPr>
          <a:xfrm>
            <a:off x="2748868" y="378453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2775" y="385844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/>
          <p:nvPr/>
        </p:nvSpPr>
        <p:spPr>
          <a:xfrm>
            <a:off x="3649143" y="378445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3050" y="385837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/>
          <p:nvPr/>
        </p:nvSpPr>
        <p:spPr>
          <a:xfrm>
            <a:off x="4623468" y="378468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7375" y="385859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9"/>
          <p:cNvSpPr/>
          <p:nvPr/>
        </p:nvSpPr>
        <p:spPr>
          <a:xfrm>
            <a:off x="5523743" y="378460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7650" y="385852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9"/>
          <p:cNvSpPr/>
          <p:nvPr/>
        </p:nvSpPr>
        <p:spPr>
          <a:xfrm>
            <a:off x="6498068" y="378443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1975" y="385834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/>
          <p:nvPr/>
        </p:nvSpPr>
        <p:spPr>
          <a:xfrm>
            <a:off x="7398343" y="378435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2250" y="3858274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 txBox="1"/>
          <p:nvPr>
            <p:ph type="title"/>
          </p:nvPr>
        </p:nvSpPr>
        <p:spPr>
          <a:xfrm>
            <a:off x="903917" y="964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9" name="Google Shape;209;p30"/>
          <p:cNvSpPr/>
          <p:nvPr/>
        </p:nvSpPr>
        <p:spPr>
          <a:xfrm>
            <a:off x="-75925" y="4873144"/>
            <a:ext cx="326100" cy="280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0"/>
          <p:cNvSpPr txBox="1"/>
          <p:nvPr/>
        </p:nvSpPr>
        <p:spPr>
          <a:xfrm>
            <a:off x="2" y="4958345"/>
            <a:ext cx="326100" cy="1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0"/>
          <p:cNvSpPr/>
          <p:nvPr/>
        </p:nvSpPr>
        <p:spPr>
          <a:xfrm>
            <a:off x="62018" y="422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6" name="Google Shape;21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96" y="1162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/>
          <p:nvPr/>
        </p:nvSpPr>
        <p:spPr>
          <a:xfrm>
            <a:off x="2306886" y="2384941"/>
            <a:ext cx="678600" cy="33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2306886" y="2840632"/>
            <a:ext cx="678600" cy="33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0"/>
          <p:cNvSpPr/>
          <p:nvPr/>
        </p:nvSpPr>
        <p:spPr>
          <a:xfrm>
            <a:off x="2306886" y="3304917"/>
            <a:ext cx="678600" cy="33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0"/>
          <p:cNvSpPr/>
          <p:nvPr/>
        </p:nvSpPr>
        <p:spPr>
          <a:xfrm>
            <a:off x="2306886" y="3760608"/>
            <a:ext cx="678600" cy="33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0"/>
          <p:cNvSpPr/>
          <p:nvPr/>
        </p:nvSpPr>
        <p:spPr>
          <a:xfrm>
            <a:off x="2306886" y="4216299"/>
            <a:ext cx="678600" cy="33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0"/>
          <p:cNvSpPr txBox="1"/>
          <p:nvPr/>
        </p:nvSpPr>
        <p:spPr>
          <a:xfrm>
            <a:off x="1070328" y="2601950"/>
            <a:ext cx="9303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Пациент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0"/>
          <p:cNvSpPr/>
          <p:nvPr/>
        </p:nvSpPr>
        <p:spPr>
          <a:xfrm>
            <a:off x="973900" y="2918873"/>
            <a:ext cx="871500" cy="803700"/>
          </a:xfrm>
          <a:prstGeom prst="smileyFace">
            <a:avLst>
              <a:gd fmla="val 465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0"/>
          <p:cNvSpPr/>
          <p:nvPr/>
        </p:nvSpPr>
        <p:spPr>
          <a:xfrm>
            <a:off x="2067828" y="2273823"/>
            <a:ext cx="1195200" cy="2489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25" name="Google Shape;225;p30"/>
          <p:cNvCxnSpPr/>
          <p:nvPr/>
        </p:nvCxnSpPr>
        <p:spPr>
          <a:xfrm flipH="1">
            <a:off x="1842401" y="2544074"/>
            <a:ext cx="472200" cy="69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6" name="Google Shape;226;p30"/>
          <p:cNvCxnSpPr/>
          <p:nvPr/>
        </p:nvCxnSpPr>
        <p:spPr>
          <a:xfrm flipH="1">
            <a:off x="1843901" y="3013570"/>
            <a:ext cx="470700" cy="27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30"/>
          <p:cNvCxnSpPr>
            <a:endCxn id="223" idx="6"/>
          </p:cNvCxnSpPr>
          <p:nvPr/>
        </p:nvCxnSpPr>
        <p:spPr>
          <a:xfrm rot="10800000">
            <a:off x="1845400" y="3320723"/>
            <a:ext cx="469200" cy="14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8" name="Google Shape;228;p30"/>
          <p:cNvCxnSpPr/>
          <p:nvPr/>
        </p:nvCxnSpPr>
        <p:spPr>
          <a:xfrm rot="10800000">
            <a:off x="1850801" y="3375648"/>
            <a:ext cx="463800" cy="56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9" name="Google Shape;229;p30"/>
          <p:cNvCxnSpPr/>
          <p:nvPr/>
        </p:nvCxnSpPr>
        <p:spPr>
          <a:xfrm rot="10800000">
            <a:off x="1840601" y="3418032"/>
            <a:ext cx="474000" cy="96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0" name="Google Shape;230;p30"/>
          <p:cNvSpPr txBox="1"/>
          <p:nvPr/>
        </p:nvSpPr>
        <p:spPr>
          <a:xfrm>
            <a:off x="2429749" y="2384950"/>
            <a:ext cx="5616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X1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0"/>
          <p:cNvSpPr txBox="1"/>
          <p:nvPr/>
        </p:nvSpPr>
        <p:spPr>
          <a:xfrm>
            <a:off x="2449051" y="2844925"/>
            <a:ext cx="5400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X2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0"/>
          <p:cNvSpPr txBox="1"/>
          <p:nvPr/>
        </p:nvSpPr>
        <p:spPr>
          <a:xfrm>
            <a:off x="2449051" y="3302775"/>
            <a:ext cx="5616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X3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2429750" y="3759525"/>
            <a:ext cx="5400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X4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0"/>
          <p:cNvSpPr txBox="1"/>
          <p:nvPr/>
        </p:nvSpPr>
        <p:spPr>
          <a:xfrm>
            <a:off x="2449051" y="4216300"/>
            <a:ext cx="5616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Xn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2039915" y="1810352"/>
            <a:ext cx="11952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атчики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0"/>
          <p:cNvSpPr/>
          <p:nvPr/>
        </p:nvSpPr>
        <p:spPr>
          <a:xfrm>
            <a:off x="3764302" y="2876957"/>
            <a:ext cx="871500" cy="803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3977894" y="3111715"/>
            <a:ext cx="5514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ЦП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0"/>
          <p:cNvSpPr txBox="1"/>
          <p:nvPr/>
        </p:nvSpPr>
        <p:spPr>
          <a:xfrm>
            <a:off x="3379989" y="2088600"/>
            <a:ext cx="17997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Обрабатывающие и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передающее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устройство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30"/>
          <p:cNvSpPr/>
          <p:nvPr/>
        </p:nvSpPr>
        <p:spPr>
          <a:xfrm>
            <a:off x="5320769" y="2876957"/>
            <a:ext cx="871500" cy="803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5352878" y="3064218"/>
            <a:ext cx="8073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ЕГИСЗ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41" name="Google Shape;241;p30"/>
          <p:cNvCxnSpPr/>
          <p:nvPr/>
        </p:nvCxnSpPr>
        <p:spPr>
          <a:xfrm>
            <a:off x="3000900" y="2490793"/>
            <a:ext cx="762600" cy="71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2" name="Google Shape;242;p30"/>
          <p:cNvCxnSpPr/>
          <p:nvPr/>
        </p:nvCxnSpPr>
        <p:spPr>
          <a:xfrm>
            <a:off x="2986714" y="2986070"/>
            <a:ext cx="773700" cy="25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3" name="Google Shape;243;p30"/>
          <p:cNvCxnSpPr>
            <a:endCxn id="236" idx="1"/>
          </p:cNvCxnSpPr>
          <p:nvPr/>
        </p:nvCxnSpPr>
        <p:spPr>
          <a:xfrm flipH="1" rot="10800000">
            <a:off x="2986702" y="3278807"/>
            <a:ext cx="777600" cy="19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4" name="Google Shape;244;p30"/>
          <p:cNvCxnSpPr/>
          <p:nvPr/>
        </p:nvCxnSpPr>
        <p:spPr>
          <a:xfrm flipH="1" rot="10800000">
            <a:off x="2984791" y="3321163"/>
            <a:ext cx="771900" cy="60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5" name="Google Shape;245;p30"/>
          <p:cNvCxnSpPr/>
          <p:nvPr/>
        </p:nvCxnSpPr>
        <p:spPr>
          <a:xfrm flipH="1" rot="10800000">
            <a:off x="2988397" y="3364931"/>
            <a:ext cx="773700" cy="101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6" name="Google Shape;246;p30"/>
          <p:cNvCxnSpPr>
            <a:stCxn id="236" idx="3"/>
            <a:endCxn id="239" idx="1"/>
          </p:cNvCxnSpPr>
          <p:nvPr/>
        </p:nvCxnSpPr>
        <p:spPr>
          <a:xfrm>
            <a:off x="4635802" y="3278807"/>
            <a:ext cx="684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7" name="Google Shape;247;p30"/>
          <p:cNvSpPr/>
          <p:nvPr/>
        </p:nvSpPr>
        <p:spPr>
          <a:xfrm>
            <a:off x="6753799" y="1908505"/>
            <a:ext cx="871500" cy="803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0"/>
          <p:cNvSpPr/>
          <p:nvPr/>
        </p:nvSpPr>
        <p:spPr>
          <a:xfrm>
            <a:off x="6753799" y="2975536"/>
            <a:ext cx="871500" cy="803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30"/>
          <p:cNvSpPr/>
          <p:nvPr/>
        </p:nvSpPr>
        <p:spPr>
          <a:xfrm>
            <a:off x="6753799" y="4042567"/>
            <a:ext cx="871500" cy="803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50" name="Google Shape;250;p30"/>
          <p:cNvCxnSpPr>
            <a:stCxn id="239" idx="3"/>
            <a:endCxn id="247" idx="1"/>
          </p:cNvCxnSpPr>
          <p:nvPr/>
        </p:nvCxnSpPr>
        <p:spPr>
          <a:xfrm flipH="1" rot="10800000">
            <a:off x="6192269" y="2310407"/>
            <a:ext cx="561600" cy="96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1" name="Google Shape;251;p30"/>
          <p:cNvCxnSpPr>
            <a:stCxn id="239" idx="3"/>
            <a:endCxn id="248" idx="1"/>
          </p:cNvCxnSpPr>
          <p:nvPr/>
        </p:nvCxnSpPr>
        <p:spPr>
          <a:xfrm>
            <a:off x="6192269" y="3278807"/>
            <a:ext cx="561600" cy="9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2" name="Google Shape;252;p30"/>
          <p:cNvCxnSpPr>
            <a:stCxn id="239" idx="3"/>
            <a:endCxn id="249" idx="1"/>
          </p:cNvCxnSpPr>
          <p:nvPr/>
        </p:nvCxnSpPr>
        <p:spPr>
          <a:xfrm>
            <a:off x="6192269" y="3278807"/>
            <a:ext cx="561600" cy="116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3" name="Google Shape;253;p30"/>
          <p:cNvSpPr txBox="1"/>
          <p:nvPr/>
        </p:nvSpPr>
        <p:spPr>
          <a:xfrm>
            <a:off x="5296654" y="2384940"/>
            <a:ext cx="9558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Сервер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30"/>
          <p:cNvSpPr txBox="1"/>
          <p:nvPr/>
        </p:nvSpPr>
        <p:spPr>
          <a:xfrm>
            <a:off x="6686486" y="2054368"/>
            <a:ext cx="10062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Служба 112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0"/>
          <p:cNvSpPr txBox="1"/>
          <p:nvPr/>
        </p:nvSpPr>
        <p:spPr>
          <a:xfrm>
            <a:off x="6711491" y="3142763"/>
            <a:ext cx="9558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Лечащий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врач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0"/>
          <p:cNvSpPr txBox="1"/>
          <p:nvPr/>
        </p:nvSpPr>
        <p:spPr>
          <a:xfrm>
            <a:off x="6724355" y="4202771"/>
            <a:ext cx="9303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Скорая помощь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30"/>
          <p:cNvSpPr/>
          <p:nvPr/>
        </p:nvSpPr>
        <p:spPr>
          <a:xfrm>
            <a:off x="923492" y="2001648"/>
            <a:ext cx="1006200" cy="617400"/>
          </a:xfrm>
          <a:prstGeom prst="triangle">
            <a:avLst>
              <a:gd fmla="val 50000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58" name="Google Shape;258;p30"/>
          <p:cNvCxnSpPr>
            <a:endCxn id="257" idx="5"/>
          </p:cNvCxnSpPr>
          <p:nvPr/>
        </p:nvCxnSpPr>
        <p:spPr>
          <a:xfrm flipH="1">
            <a:off x="1678142" y="1982148"/>
            <a:ext cx="192600" cy="32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9" name="Google Shape;259;p30"/>
          <p:cNvSpPr txBox="1"/>
          <p:nvPr/>
        </p:nvSpPr>
        <p:spPr>
          <a:xfrm>
            <a:off x="1743390" y="1686038"/>
            <a:ext cx="6786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30"/>
          <p:cNvSpPr txBox="1"/>
          <p:nvPr/>
        </p:nvSpPr>
        <p:spPr>
          <a:xfrm>
            <a:off x="6472850" y="1211225"/>
            <a:ext cx="14331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Медицинские учреждения и службы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1" name="Google Shape;261;p30"/>
          <p:cNvSpPr txBox="1"/>
          <p:nvPr/>
        </p:nvSpPr>
        <p:spPr>
          <a:xfrm>
            <a:off x="62025" y="776200"/>
            <a:ext cx="87654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Адаптивный аппаратно-программный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комплекс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функцией персонализированного дистанционного мониторинга, используемый на дому, основанный на системе сбора данных неинвазивным способом, обработкой данных и предоставлением результатов в формате установленным стандартом.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0"/>
          <p:cNvSpPr/>
          <p:nvPr/>
        </p:nvSpPr>
        <p:spPr>
          <a:xfrm>
            <a:off x="923500" y="2619575"/>
            <a:ext cx="1006200" cy="1318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30"/>
          <p:cNvSpPr txBox="1"/>
          <p:nvPr/>
        </p:nvSpPr>
        <p:spPr>
          <a:xfrm>
            <a:off x="3508413" y="41185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 ЕГИСЗ- единая государственная информационная система здравоохранения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/>
          <p:nvPr>
            <p:ph type="title"/>
          </p:nvPr>
        </p:nvSpPr>
        <p:spPr>
          <a:xfrm>
            <a:off x="2" y="0"/>
            <a:ext cx="60300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Алгоритм обращения к серверу </a:t>
            </a:r>
            <a:endParaRPr/>
          </a:p>
        </p:txBody>
      </p:sp>
      <p:sp>
        <p:nvSpPr>
          <p:cNvPr id="269" name="Google Shape;269;p31"/>
          <p:cNvSpPr/>
          <p:nvPr/>
        </p:nvSpPr>
        <p:spPr>
          <a:xfrm>
            <a:off x="516475" y="1705075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p31"/>
          <p:cNvSpPr/>
          <p:nvPr/>
        </p:nvSpPr>
        <p:spPr>
          <a:xfrm>
            <a:off x="516475" y="252250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31"/>
          <p:cNvSpPr/>
          <p:nvPr/>
        </p:nvSpPr>
        <p:spPr>
          <a:xfrm>
            <a:off x="516475" y="336825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31"/>
          <p:cNvSpPr/>
          <p:nvPr/>
        </p:nvSpPr>
        <p:spPr>
          <a:xfrm>
            <a:off x="1942925" y="1705075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3" name="Google Shape;273;p31"/>
          <p:cNvSpPr/>
          <p:nvPr/>
        </p:nvSpPr>
        <p:spPr>
          <a:xfrm>
            <a:off x="1942925" y="252250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31"/>
          <p:cNvSpPr/>
          <p:nvPr/>
        </p:nvSpPr>
        <p:spPr>
          <a:xfrm>
            <a:off x="1942925" y="336825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31"/>
          <p:cNvSpPr/>
          <p:nvPr/>
        </p:nvSpPr>
        <p:spPr>
          <a:xfrm>
            <a:off x="3495025" y="1705075"/>
            <a:ext cx="1266300" cy="2814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6" name="Google Shape;276;p31"/>
          <p:cNvSpPr/>
          <p:nvPr/>
        </p:nvSpPr>
        <p:spPr>
          <a:xfrm>
            <a:off x="3622375" y="69010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7" name="Google Shape;277;p31"/>
          <p:cNvSpPr/>
          <p:nvPr/>
        </p:nvSpPr>
        <p:spPr>
          <a:xfrm>
            <a:off x="6615675" y="1068175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8" name="Google Shape;278;p31"/>
          <p:cNvSpPr/>
          <p:nvPr/>
        </p:nvSpPr>
        <p:spPr>
          <a:xfrm>
            <a:off x="6615675" y="188560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9" name="Google Shape;279;p31"/>
          <p:cNvSpPr/>
          <p:nvPr/>
        </p:nvSpPr>
        <p:spPr>
          <a:xfrm>
            <a:off x="6615675" y="2703025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0" name="Google Shape;280;p31"/>
          <p:cNvSpPr/>
          <p:nvPr/>
        </p:nvSpPr>
        <p:spPr>
          <a:xfrm>
            <a:off x="6615675" y="3726425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1" name="Google Shape;281;p31"/>
          <p:cNvSpPr/>
          <p:nvPr/>
        </p:nvSpPr>
        <p:spPr>
          <a:xfrm>
            <a:off x="5610450" y="600300"/>
            <a:ext cx="2928900" cy="414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82" name="Google Shape;282;p31"/>
          <p:cNvCxnSpPr>
            <a:stCxn id="269" idx="3"/>
            <a:endCxn id="272" idx="1"/>
          </p:cNvCxnSpPr>
          <p:nvPr/>
        </p:nvCxnSpPr>
        <p:spPr>
          <a:xfrm>
            <a:off x="1528075" y="2023525"/>
            <a:ext cx="414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3" name="Google Shape;283;p31"/>
          <p:cNvCxnSpPr>
            <a:stCxn id="270" idx="3"/>
            <a:endCxn id="273" idx="1"/>
          </p:cNvCxnSpPr>
          <p:nvPr/>
        </p:nvCxnSpPr>
        <p:spPr>
          <a:xfrm>
            <a:off x="1528075" y="2840950"/>
            <a:ext cx="414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4" name="Google Shape;284;p31"/>
          <p:cNvCxnSpPr>
            <a:stCxn id="271" idx="3"/>
            <a:endCxn id="274" idx="1"/>
          </p:cNvCxnSpPr>
          <p:nvPr/>
        </p:nvCxnSpPr>
        <p:spPr>
          <a:xfrm>
            <a:off x="1528075" y="3686700"/>
            <a:ext cx="414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5" name="Google Shape;285;p31"/>
          <p:cNvCxnSpPr>
            <a:stCxn id="272" idx="3"/>
          </p:cNvCxnSpPr>
          <p:nvPr/>
        </p:nvCxnSpPr>
        <p:spPr>
          <a:xfrm>
            <a:off x="2954525" y="2023525"/>
            <a:ext cx="545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6" name="Google Shape;286;p31"/>
          <p:cNvCxnSpPr>
            <a:stCxn id="273" idx="3"/>
          </p:cNvCxnSpPr>
          <p:nvPr/>
        </p:nvCxnSpPr>
        <p:spPr>
          <a:xfrm>
            <a:off x="2954525" y="2840950"/>
            <a:ext cx="5430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7" name="Google Shape;287;p31"/>
          <p:cNvCxnSpPr>
            <a:stCxn id="274" idx="3"/>
          </p:cNvCxnSpPr>
          <p:nvPr/>
        </p:nvCxnSpPr>
        <p:spPr>
          <a:xfrm>
            <a:off x="2954525" y="3686700"/>
            <a:ext cx="53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8" name="Google Shape;288;p31"/>
          <p:cNvCxnSpPr>
            <a:stCxn id="275" idx="0"/>
            <a:endCxn id="276" idx="2"/>
          </p:cNvCxnSpPr>
          <p:nvPr/>
        </p:nvCxnSpPr>
        <p:spPr>
          <a:xfrm rot="10800000">
            <a:off x="4128175" y="1327075"/>
            <a:ext cx="0" cy="37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9" name="Google Shape;289;p31"/>
          <p:cNvCxnSpPr>
            <a:stCxn id="276" idx="3"/>
          </p:cNvCxnSpPr>
          <p:nvPr/>
        </p:nvCxnSpPr>
        <p:spPr>
          <a:xfrm>
            <a:off x="4633975" y="1008550"/>
            <a:ext cx="1989300" cy="391500"/>
          </a:xfrm>
          <a:prstGeom prst="bentConnector3">
            <a:avLst>
              <a:gd fmla="val 4253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0" name="Google Shape;290;p31"/>
          <p:cNvCxnSpPr/>
          <p:nvPr/>
        </p:nvCxnSpPr>
        <p:spPr>
          <a:xfrm rot="10800000">
            <a:off x="4762575" y="2206725"/>
            <a:ext cx="185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1" name="Google Shape;291;p31"/>
          <p:cNvCxnSpPr/>
          <p:nvPr/>
        </p:nvCxnSpPr>
        <p:spPr>
          <a:xfrm rot="10800000">
            <a:off x="4762575" y="2999500"/>
            <a:ext cx="185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" name="Google Shape;292;p31"/>
          <p:cNvCxnSpPr/>
          <p:nvPr/>
        </p:nvCxnSpPr>
        <p:spPr>
          <a:xfrm rot="10800000">
            <a:off x="4768550" y="4070250"/>
            <a:ext cx="1848600" cy="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" name="Google Shape;293;p31"/>
          <p:cNvSpPr txBox="1"/>
          <p:nvPr/>
        </p:nvSpPr>
        <p:spPr>
          <a:xfrm>
            <a:off x="3541900" y="2703025"/>
            <a:ext cx="1172400" cy="9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Сервер МИС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4" name="Google Shape;294;p31"/>
          <p:cNvSpPr txBox="1"/>
          <p:nvPr/>
        </p:nvSpPr>
        <p:spPr>
          <a:xfrm>
            <a:off x="3637525" y="743750"/>
            <a:ext cx="9813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Служба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112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31"/>
          <p:cNvSpPr txBox="1"/>
          <p:nvPr/>
        </p:nvSpPr>
        <p:spPr>
          <a:xfrm>
            <a:off x="606125" y="1810525"/>
            <a:ext cx="9813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Пациент 1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6" name="Google Shape;296;p31"/>
          <p:cNvSpPr txBox="1"/>
          <p:nvPr/>
        </p:nvSpPr>
        <p:spPr>
          <a:xfrm>
            <a:off x="531625" y="2659363"/>
            <a:ext cx="9813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Пациент 2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7" name="Google Shape;297;p31"/>
          <p:cNvSpPr txBox="1"/>
          <p:nvPr/>
        </p:nvSpPr>
        <p:spPr>
          <a:xfrm>
            <a:off x="531625" y="3508225"/>
            <a:ext cx="9813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Пациент N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8" name="Google Shape;298;p31"/>
          <p:cNvSpPr txBox="1"/>
          <p:nvPr/>
        </p:nvSpPr>
        <p:spPr>
          <a:xfrm>
            <a:off x="2241300" y="1795275"/>
            <a:ext cx="4149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ЦП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9" name="Google Shape;299;p31"/>
          <p:cNvSpPr txBox="1"/>
          <p:nvPr/>
        </p:nvSpPr>
        <p:spPr>
          <a:xfrm>
            <a:off x="2241300" y="2651950"/>
            <a:ext cx="4149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ЦП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0" name="Google Shape;300;p31"/>
          <p:cNvSpPr txBox="1"/>
          <p:nvPr/>
        </p:nvSpPr>
        <p:spPr>
          <a:xfrm>
            <a:off x="2241300" y="3508625"/>
            <a:ext cx="4149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ЦП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01" name="Google Shape;301;p31"/>
          <p:cNvCxnSpPr/>
          <p:nvPr/>
        </p:nvCxnSpPr>
        <p:spPr>
          <a:xfrm>
            <a:off x="6491250" y="4071600"/>
            <a:ext cx="42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2" name="Google Shape;302;p31"/>
          <p:cNvCxnSpPr/>
          <p:nvPr/>
        </p:nvCxnSpPr>
        <p:spPr>
          <a:xfrm>
            <a:off x="6490800" y="2997775"/>
            <a:ext cx="4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3" name="Google Shape;303;p31"/>
          <p:cNvCxnSpPr/>
          <p:nvPr/>
        </p:nvCxnSpPr>
        <p:spPr>
          <a:xfrm>
            <a:off x="6478650" y="2205213"/>
            <a:ext cx="54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4" name="Google Shape;304;p31"/>
          <p:cNvSpPr txBox="1"/>
          <p:nvPr/>
        </p:nvSpPr>
        <p:spPr>
          <a:xfrm>
            <a:off x="5699400" y="533775"/>
            <a:ext cx="29994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Лечебно-профилактические учреждения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5" name="Google Shape;305;p31"/>
          <p:cNvSpPr txBox="1"/>
          <p:nvPr/>
        </p:nvSpPr>
        <p:spPr>
          <a:xfrm>
            <a:off x="271075" y="863000"/>
            <a:ext cx="29289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Пациенты на дому с подключенными устройствами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31"/>
          <p:cNvSpPr txBox="1"/>
          <p:nvPr/>
        </p:nvSpPr>
        <p:spPr>
          <a:xfrm>
            <a:off x="6736875" y="1135250"/>
            <a:ext cx="7692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Скорая помощь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7" name="Google Shape;307;p31"/>
          <p:cNvSpPr txBox="1"/>
          <p:nvPr/>
        </p:nvSpPr>
        <p:spPr>
          <a:xfrm>
            <a:off x="6759900" y="2023525"/>
            <a:ext cx="803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ЛПУ 1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8" name="Google Shape;308;p31"/>
          <p:cNvSpPr txBox="1"/>
          <p:nvPr/>
        </p:nvSpPr>
        <p:spPr>
          <a:xfrm>
            <a:off x="6835200" y="2855875"/>
            <a:ext cx="7278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ЛПУ 2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p31"/>
          <p:cNvSpPr txBox="1"/>
          <p:nvPr/>
        </p:nvSpPr>
        <p:spPr>
          <a:xfrm>
            <a:off x="6776850" y="3879275"/>
            <a:ext cx="7692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ЛПУ N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0" name="Google Shape;310;p31"/>
          <p:cNvSpPr txBox="1"/>
          <p:nvPr/>
        </p:nvSpPr>
        <p:spPr>
          <a:xfrm>
            <a:off x="6728275" y="2271600"/>
            <a:ext cx="10530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…</a:t>
            </a:r>
            <a:endParaRPr sz="10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1353375" y="2023525"/>
            <a:ext cx="1011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…</a:t>
            </a:r>
            <a:endParaRPr/>
          </a:p>
        </p:txBody>
      </p:sp>
      <p:sp>
        <p:nvSpPr>
          <p:cNvPr id="312" name="Google Shape;312;p31"/>
          <p:cNvSpPr/>
          <p:nvPr/>
        </p:nvSpPr>
        <p:spPr>
          <a:xfrm>
            <a:off x="307625" y="782125"/>
            <a:ext cx="2928900" cy="3874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13" name="Google Shape;313;p31"/>
          <p:cNvCxnSpPr/>
          <p:nvPr/>
        </p:nvCxnSpPr>
        <p:spPr>
          <a:xfrm>
            <a:off x="7633275" y="1387275"/>
            <a:ext cx="331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4" name="Google Shape;314;p31"/>
          <p:cNvCxnSpPr/>
          <p:nvPr/>
        </p:nvCxnSpPr>
        <p:spPr>
          <a:xfrm>
            <a:off x="7961850" y="1390575"/>
            <a:ext cx="0" cy="170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31"/>
          <p:cNvCxnSpPr/>
          <p:nvPr/>
        </p:nvCxnSpPr>
        <p:spPr>
          <a:xfrm rot="10800000">
            <a:off x="7626750" y="2187100"/>
            <a:ext cx="33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6" name="Google Shape;316;p31"/>
          <p:cNvCxnSpPr/>
          <p:nvPr/>
        </p:nvCxnSpPr>
        <p:spPr>
          <a:xfrm rot="10800000">
            <a:off x="7626775" y="3000200"/>
            <a:ext cx="34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7" name="Google Shape;317;p31"/>
          <p:cNvCxnSpPr/>
          <p:nvPr/>
        </p:nvCxnSpPr>
        <p:spPr>
          <a:xfrm>
            <a:off x="7961850" y="3081150"/>
            <a:ext cx="0" cy="98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31"/>
          <p:cNvCxnSpPr/>
          <p:nvPr/>
        </p:nvCxnSpPr>
        <p:spPr>
          <a:xfrm rot="10800000">
            <a:off x="7629775" y="4064550"/>
            <a:ext cx="335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/>
          <p:nvPr>
            <p:ph type="title"/>
          </p:nvPr>
        </p:nvSpPr>
        <p:spPr>
          <a:xfrm>
            <a:off x="5" y="0"/>
            <a:ext cx="75096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Информационно-коммуникационная система </a:t>
            </a:r>
            <a:endParaRPr/>
          </a:p>
        </p:txBody>
      </p:sp>
      <p:sp>
        <p:nvSpPr>
          <p:cNvPr id="324" name="Google Shape;324;p32"/>
          <p:cNvSpPr/>
          <p:nvPr/>
        </p:nvSpPr>
        <p:spPr>
          <a:xfrm>
            <a:off x="318900" y="363780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5" name="Google Shape;325;p32"/>
          <p:cNvSpPr/>
          <p:nvPr/>
        </p:nvSpPr>
        <p:spPr>
          <a:xfrm>
            <a:off x="1754450" y="363780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6" name="Google Shape;326;p32"/>
          <p:cNvSpPr/>
          <p:nvPr/>
        </p:nvSpPr>
        <p:spPr>
          <a:xfrm>
            <a:off x="1754450" y="2706725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7" name="Google Shape;327;p32"/>
          <p:cNvSpPr/>
          <p:nvPr/>
        </p:nvSpPr>
        <p:spPr>
          <a:xfrm>
            <a:off x="1754450" y="177565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8" name="Google Shape;328;p32"/>
          <p:cNvSpPr/>
          <p:nvPr/>
        </p:nvSpPr>
        <p:spPr>
          <a:xfrm>
            <a:off x="3796100" y="4136550"/>
            <a:ext cx="1425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9" name="Google Shape;329;p32"/>
          <p:cNvSpPr/>
          <p:nvPr/>
        </p:nvSpPr>
        <p:spPr>
          <a:xfrm>
            <a:off x="3796100" y="3194775"/>
            <a:ext cx="1425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0" name="Google Shape;330;p32"/>
          <p:cNvSpPr/>
          <p:nvPr/>
        </p:nvSpPr>
        <p:spPr>
          <a:xfrm>
            <a:off x="3796100" y="2190000"/>
            <a:ext cx="1425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1" name="Google Shape;331;p32"/>
          <p:cNvSpPr/>
          <p:nvPr/>
        </p:nvSpPr>
        <p:spPr>
          <a:xfrm>
            <a:off x="3796100" y="1270000"/>
            <a:ext cx="1425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2" name="Google Shape;332;p32"/>
          <p:cNvSpPr/>
          <p:nvPr/>
        </p:nvSpPr>
        <p:spPr>
          <a:xfrm>
            <a:off x="6106050" y="1270000"/>
            <a:ext cx="1011600" cy="63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33" name="Google Shape;333;p32"/>
          <p:cNvCxnSpPr>
            <a:stCxn id="324" idx="3"/>
            <a:endCxn id="325" idx="1"/>
          </p:cNvCxnSpPr>
          <p:nvPr/>
        </p:nvCxnSpPr>
        <p:spPr>
          <a:xfrm>
            <a:off x="1330500" y="3956250"/>
            <a:ext cx="42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4" name="Google Shape;334;p32"/>
          <p:cNvCxnSpPr>
            <a:stCxn id="325" idx="0"/>
            <a:endCxn id="326" idx="2"/>
          </p:cNvCxnSpPr>
          <p:nvPr/>
        </p:nvCxnSpPr>
        <p:spPr>
          <a:xfrm rot="10800000">
            <a:off x="2260250" y="3343500"/>
            <a:ext cx="0" cy="29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5" name="Google Shape;335;p32"/>
          <p:cNvCxnSpPr>
            <a:stCxn id="326" idx="0"/>
            <a:endCxn id="327" idx="2"/>
          </p:cNvCxnSpPr>
          <p:nvPr/>
        </p:nvCxnSpPr>
        <p:spPr>
          <a:xfrm rot="10800000">
            <a:off x="2260250" y="2412425"/>
            <a:ext cx="0" cy="29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6" name="Google Shape;336;p32"/>
          <p:cNvCxnSpPr>
            <a:stCxn id="327" idx="3"/>
            <a:endCxn id="328" idx="1"/>
          </p:cNvCxnSpPr>
          <p:nvPr/>
        </p:nvCxnSpPr>
        <p:spPr>
          <a:xfrm>
            <a:off x="2766050" y="2094100"/>
            <a:ext cx="1030200" cy="2361000"/>
          </a:xfrm>
          <a:prstGeom prst="bentConnector3">
            <a:avLst>
              <a:gd fmla="val 49993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32"/>
          <p:cNvCxnSpPr>
            <a:stCxn id="328" idx="0"/>
            <a:endCxn id="329" idx="2"/>
          </p:cNvCxnSpPr>
          <p:nvPr/>
        </p:nvCxnSpPr>
        <p:spPr>
          <a:xfrm rot="10800000">
            <a:off x="4508900" y="3831750"/>
            <a:ext cx="0" cy="30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8" name="Google Shape;338;p32"/>
          <p:cNvCxnSpPr>
            <a:stCxn id="329" idx="0"/>
            <a:endCxn id="330" idx="2"/>
          </p:cNvCxnSpPr>
          <p:nvPr/>
        </p:nvCxnSpPr>
        <p:spPr>
          <a:xfrm rot="10800000">
            <a:off x="4508900" y="2826975"/>
            <a:ext cx="0" cy="36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9" name="Google Shape;339;p32"/>
          <p:cNvCxnSpPr>
            <a:stCxn id="330" idx="0"/>
            <a:endCxn id="331" idx="2"/>
          </p:cNvCxnSpPr>
          <p:nvPr/>
        </p:nvCxnSpPr>
        <p:spPr>
          <a:xfrm rot="10800000">
            <a:off x="4508900" y="1906800"/>
            <a:ext cx="0" cy="28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0" name="Google Shape;340;p32"/>
          <p:cNvCxnSpPr>
            <a:stCxn id="331" idx="3"/>
            <a:endCxn id="332" idx="1"/>
          </p:cNvCxnSpPr>
          <p:nvPr/>
        </p:nvCxnSpPr>
        <p:spPr>
          <a:xfrm>
            <a:off x="5221700" y="1588450"/>
            <a:ext cx="88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1" name="Google Shape;341;p32"/>
          <p:cNvSpPr txBox="1"/>
          <p:nvPr/>
        </p:nvSpPr>
        <p:spPr>
          <a:xfrm>
            <a:off x="0" y="3772350"/>
            <a:ext cx="16494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Измерительные </a:t>
            </a:r>
            <a:b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каналы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2" name="Google Shape;342;p32"/>
          <p:cNvSpPr txBox="1"/>
          <p:nvPr/>
        </p:nvSpPr>
        <p:spPr>
          <a:xfrm>
            <a:off x="1986450" y="3739800"/>
            <a:ext cx="852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ЦП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3" name="Google Shape;343;p32"/>
          <p:cNvSpPr txBox="1"/>
          <p:nvPr/>
        </p:nvSpPr>
        <p:spPr>
          <a:xfrm>
            <a:off x="1870550" y="2761863"/>
            <a:ext cx="7794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Блок памяти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4" name="Google Shape;344;p32"/>
          <p:cNvSpPr txBox="1"/>
          <p:nvPr/>
        </p:nvSpPr>
        <p:spPr>
          <a:xfrm>
            <a:off x="1870550" y="1831600"/>
            <a:ext cx="7794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Блок связи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5" name="Google Shape;345;p32"/>
          <p:cNvSpPr txBox="1"/>
          <p:nvPr/>
        </p:nvSpPr>
        <p:spPr>
          <a:xfrm>
            <a:off x="3852100" y="4230775"/>
            <a:ext cx="852300" cy="4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6" name="Google Shape;346;p32"/>
          <p:cNvSpPr txBox="1"/>
          <p:nvPr/>
        </p:nvSpPr>
        <p:spPr>
          <a:xfrm>
            <a:off x="3796100" y="4114850"/>
            <a:ext cx="14256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Блок определения приоритетности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7" name="Google Shape;347;p32"/>
          <p:cNvSpPr txBox="1"/>
          <p:nvPr/>
        </p:nvSpPr>
        <p:spPr>
          <a:xfrm>
            <a:off x="3820600" y="3223175"/>
            <a:ext cx="14010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Блок связи с ИИС устройства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8" name="Google Shape;348;p32"/>
          <p:cNvSpPr txBox="1"/>
          <p:nvPr/>
        </p:nvSpPr>
        <p:spPr>
          <a:xfrm>
            <a:off x="3844225" y="2270675"/>
            <a:ext cx="1306800" cy="4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База данных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3867825" y="1357550"/>
            <a:ext cx="1283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Блок связи с ЕГИСЗ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0" name="Google Shape;350;p32"/>
          <p:cNvSpPr txBox="1"/>
          <p:nvPr/>
        </p:nvSpPr>
        <p:spPr>
          <a:xfrm>
            <a:off x="6197925" y="1333925"/>
            <a:ext cx="8844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Сервер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ЕГИСЗ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51" name="Google Shape;351;p32"/>
          <p:cNvCxnSpPr/>
          <p:nvPr/>
        </p:nvCxnSpPr>
        <p:spPr>
          <a:xfrm>
            <a:off x="7117650" y="1582775"/>
            <a:ext cx="62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2" name="Google Shape;352;p32"/>
          <p:cNvSpPr txBox="1"/>
          <p:nvPr/>
        </p:nvSpPr>
        <p:spPr>
          <a:xfrm>
            <a:off x="7779975" y="1270000"/>
            <a:ext cx="1401000" cy="9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Подключенные пользователи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3" name="Google Shape;353;p32"/>
          <p:cNvSpPr txBox="1"/>
          <p:nvPr/>
        </p:nvSpPr>
        <p:spPr>
          <a:xfrm>
            <a:off x="5694150" y="4172700"/>
            <a:ext cx="3804600" cy="10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ЕГИСЗ- единая государственная информационная система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здравоохранения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4" name="Google Shape;354;p32"/>
          <p:cNvSpPr/>
          <p:nvPr/>
        </p:nvSpPr>
        <p:spPr>
          <a:xfrm>
            <a:off x="173175" y="1124425"/>
            <a:ext cx="2928300" cy="3534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5" name="Google Shape;355;p32"/>
          <p:cNvSpPr txBox="1"/>
          <p:nvPr/>
        </p:nvSpPr>
        <p:spPr>
          <a:xfrm>
            <a:off x="173175" y="1124425"/>
            <a:ext cx="23724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ИИС устройства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6" name="Google Shape;356;p32"/>
          <p:cNvSpPr/>
          <p:nvPr/>
        </p:nvSpPr>
        <p:spPr>
          <a:xfrm>
            <a:off x="3227063" y="763575"/>
            <a:ext cx="2197500" cy="4179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7" name="Google Shape;357;p32"/>
          <p:cNvSpPr txBox="1"/>
          <p:nvPr/>
        </p:nvSpPr>
        <p:spPr>
          <a:xfrm>
            <a:off x="3274700" y="826550"/>
            <a:ext cx="17790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Сервер МИС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8" name="Google Shape;358;p32"/>
          <p:cNvSpPr txBox="1"/>
          <p:nvPr/>
        </p:nvSpPr>
        <p:spPr>
          <a:xfrm>
            <a:off x="5765550" y="3637800"/>
            <a:ext cx="3331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*МИС- медицинская информационная система регионального уровня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59" name="Google Shape;359;p32"/>
          <p:cNvCxnSpPr/>
          <p:nvPr/>
        </p:nvCxnSpPr>
        <p:spPr>
          <a:xfrm>
            <a:off x="3688525" y="4455000"/>
            <a:ext cx="2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"/>
          <p:cNvSpPr txBox="1"/>
          <p:nvPr>
            <p:ph type="title"/>
          </p:nvPr>
        </p:nvSpPr>
        <p:spPr>
          <a:xfrm>
            <a:off x="-1" y="0"/>
            <a:ext cx="9437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65" name="Google Shape;365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6" name="Google Shape;366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3"/>
          <p:cNvSpPr txBox="1"/>
          <p:nvPr/>
        </p:nvSpPr>
        <p:spPr>
          <a:xfrm>
            <a:off x="301300" y="631750"/>
            <a:ext cx="8514300" cy="26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Мы компания, помогаем пациентам и медицинским учреждениям, в ситуации лечения и периодических обследований   пациентов с социально-значимыми заболеваниями, решить проблему контроля и мониторинга параметров пациента с помощью программно-аппаратного комплекса основанного на телемедицинских технологиях.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8" name="Google Shape;368;p33"/>
          <p:cNvSpPr txBox="1"/>
          <p:nvPr/>
        </p:nvSpPr>
        <p:spPr>
          <a:xfrm>
            <a:off x="301300" y="1812300"/>
            <a:ext cx="4121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Ценность получаемая пациентом: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Постоянный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контроль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состояния в независимости от местонахождения.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Экономия времени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сил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 посещение мед. учреждений.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Получение мед. помощи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удаленных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от мед. центров регионов(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доступность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).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Автоматизированный сценарий спасения пациента в критических состояниях заболевания. </a:t>
            </a:r>
            <a:endParaRPr/>
          </a:p>
        </p:txBody>
      </p:sp>
      <p:sp>
        <p:nvSpPr>
          <p:cNvPr id="369" name="Google Shape;369;p33"/>
          <p:cNvSpPr txBox="1"/>
          <p:nvPr/>
        </p:nvSpPr>
        <p:spPr>
          <a:xfrm>
            <a:off x="4422400" y="1737100"/>
            <a:ext cx="4393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Ценность получаемая мед. учреждениями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Снижение нагрузки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 стационары и мед. персонал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Экономия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гос. средств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 содержание пациентов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Оптимизация работы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мед. персонала по критериям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времени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трудозатрат 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Систематизация и алгоритмизация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полученной информации, удобный и эффективный просмотр динамики параметров пациента.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Контроль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нескольких пациентов одновременно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Получение оповещений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 критических ситуациях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5" name="Google Shape;37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4"/>
          <p:cNvSpPr/>
          <p:nvPr/>
        </p:nvSpPr>
        <p:spPr>
          <a:xfrm>
            <a:off x="-5082" y="-6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4"/>
          <p:cNvSpPr txBox="1"/>
          <p:nvPr>
            <p:ph type="title"/>
          </p:nvPr>
        </p:nvSpPr>
        <p:spPr>
          <a:xfrm>
            <a:off x="-5083" y="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78" name="Google Shape;37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9" name="Google Shape;37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1" name="Google Shape;38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82" name="Google Shape;382;p34"/>
          <p:cNvGraphicFramePr/>
          <p:nvPr/>
        </p:nvGraphicFramePr>
        <p:xfrm>
          <a:off x="1524000" y="251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{44731F18-E60E-44AC-A830-1A41D7130017}</a:tableStyleId>
              </a:tblPr>
              <a:tblGrid>
                <a:gridCol w="3048000"/>
                <a:gridCol w="3048000"/>
              </a:tblGrid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Рынок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объем, млн. руб./ год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Потенциальный рынок через 3 года при темпах роста 11% в год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15 375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Общий объем рынка- Российский рынок телемедицины в 2022 г.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11 560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Доступный объем рынка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1 800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Реально достижимый объем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36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3" name="Google Shape;383;p34"/>
          <p:cNvSpPr txBox="1"/>
          <p:nvPr/>
        </p:nvSpPr>
        <p:spPr>
          <a:xfrm>
            <a:off x="222325" y="510600"/>
            <a:ext cx="56283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Мы работаем на рынке: </a:t>
            </a: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B2</a:t>
            </a: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B, B2G, </a:t>
            </a: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B2C, B2B2C</a:t>
            </a:r>
            <a:endParaRPr sz="16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4" name="Google Shape;384;p34"/>
          <p:cNvSpPr txBox="1"/>
          <p:nvPr/>
        </p:nvSpPr>
        <p:spPr>
          <a:xfrm>
            <a:off x="222325" y="870525"/>
            <a:ext cx="7424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Наша целевая аудитория это медицинские государственные и частные учреждения, частные заинтересованные лица.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5" name="Google Shape;385;p34"/>
          <p:cNvSpPr txBox="1"/>
          <p:nvPr/>
        </p:nvSpPr>
        <p:spPr>
          <a:xfrm>
            <a:off x="222325" y="1461400"/>
            <a:ext cx="8154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 России 43 000 амбулаторий, 21 000 больниц, 50 000 частных медицинских учреждений. Пилотный период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подразумевает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продажу 10 комплектов.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Цена 1 комплекта  составляет 300 000 рублей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6" name="Google Shape;386;p34"/>
          <p:cNvSpPr txBox="1"/>
          <p:nvPr/>
        </p:nvSpPr>
        <p:spPr>
          <a:xfrm>
            <a:off x="5630325" y="4563650"/>
            <a:ext cx="21591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*2% от доступного объема 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387" name="Google Shape;387;p34"/>
          <p:cNvSpPr txBox="1"/>
          <p:nvPr/>
        </p:nvSpPr>
        <p:spPr>
          <a:xfrm>
            <a:off x="5254825" y="2135850"/>
            <a:ext cx="23919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Основано на данных росстата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5"/>
          <p:cNvSpPr/>
          <p:nvPr/>
        </p:nvSpPr>
        <p:spPr>
          <a:xfrm>
            <a:off x="1" y="-516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5"/>
          <p:cNvSpPr txBox="1"/>
          <p:nvPr>
            <p:ph type="title"/>
          </p:nvPr>
        </p:nvSpPr>
        <p:spPr>
          <a:xfrm>
            <a:off x="65400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94" name="Google Shape;39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5" name="Google Shape;39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6" name="Google Shape;39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7" name="Google Shape;39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98" name="Google Shape;398;p35"/>
          <p:cNvGraphicFramePr/>
          <p:nvPr/>
        </p:nvGraphicFramePr>
        <p:xfrm>
          <a:off x="65400" y="536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{44731F18-E60E-44AC-A830-1A41D7130017}</a:tableStyleId>
              </a:tblPr>
              <a:tblGrid>
                <a:gridCol w="1666850"/>
                <a:gridCol w="859425"/>
                <a:gridCol w="1276975"/>
                <a:gridCol w="1214575"/>
                <a:gridCol w="2076975"/>
                <a:gridCol w="1573475"/>
              </a:tblGrid>
              <a:tr h="68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Наше решение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Smart Homecare System for Health Tele-monitoring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Aerotel Medical Systems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Косвенные аналоги:</a:t>
                      </a:r>
                      <a:b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</a:b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Hui Xu,  Sufang Huang , Chun Qiu,  Shangkun Liu , Juan Deng,  Bo Jiao,  Xi Tan , Ling Aiaru Xiao , Mirko Belliato4 ,  Li Yan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WEB сервисы: Сбер здоровье, ООО «ДокДок Территория Здоровья»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8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Измерение  параметров пациента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highlight>
                            <a:srgbClr val="B6D7A8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600">
                        <a:highlight>
                          <a:srgbClr val="B6D7A8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highlight>
                            <a:srgbClr val="B6D7A8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800">
                        <a:highlight>
                          <a:srgbClr val="B6D7A8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highlight>
                            <a:srgbClr val="B6D7A8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800">
                        <a:highlight>
                          <a:srgbClr val="B6D7A8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highlight>
                            <a:srgbClr val="FF00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600">
                        <a:solidFill>
                          <a:schemeClr val="dk2"/>
                        </a:solidFill>
                        <a:highlight>
                          <a:srgbClr val="FF0000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highlight>
                            <a:srgbClr val="FF00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600">
                        <a:solidFill>
                          <a:schemeClr val="dk2"/>
                        </a:solidFill>
                        <a:highlight>
                          <a:srgbClr val="FF0000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6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Частота с</a:t>
                      </a: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инхронизации данных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24/7</a:t>
                      </a:r>
                      <a:endParaRPr sz="10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rgbClr val="A4C2F4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 ручном режиме, измерение АД</a:t>
                      </a:r>
                      <a:endParaRPr sz="1000">
                        <a:highlight>
                          <a:srgbClr val="A4C2F4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rgbClr val="A4C2F4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Разные способы(есть автоматические способы)</a:t>
                      </a:r>
                      <a:endParaRPr sz="1000">
                        <a:highlight>
                          <a:srgbClr val="A4C2F4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rgbClr val="A4C2F4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 ручном режиме</a:t>
                      </a:r>
                      <a:endParaRPr sz="1000">
                        <a:highlight>
                          <a:srgbClr val="A4C2F4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rgbClr val="A4C2F4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 ручном режиме</a:t>
                      </a:r>
                      <a:endParaRPr sz="1000">
                        <a:highlight>
                          <a:srgbClr val="A4C2F4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Работа с гос. инф. системами РФ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00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0000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highlight>
                            <a:srgbClr val="B6D7A8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r>
                        <a:rPr lang="ru" sz="900">
                          <a:highlight>
                            <a:srgbClr val="B6D7A8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(в режиме записи на прием)</a:t>
                      </a:r>
                      <a:endParaRPr sz="900">
                        <a:highlight>
                          <a:srgbClr val="B6D7A8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Адаптивность функционала в зависимости от заболевания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8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highlight>
                            <a:srgbClr val="B6D7A8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600">
                        <a:highlight>
                          <a:srgbClr val="B6D7A8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Оповещение врача в критических случаях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6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Систематизация обработки </a:t>
                      </a: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результатов</a:t>
                      </a: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highlight>
                            <a:srgbClr val="D9EAD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highlight>
                          <a:srgbClr val="D9EAD3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8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highlight>
                            <a:srgbClr val="FF2F2D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600">
                        <a:highlight>
                          <a:srgbClr val="FF2F2D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Цена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highlight>
                            <a:srgbClr val="3C84FF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300.000</a:t>
                      </a:r>
                      <a:endParaRPr sz="1300">
                        <a:highlight>
                          <a:srgbClr val="3C84FF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highlight>
                            <a:schemeClr val="dk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 стадии разработки</a:t>
                      </a:r>
                      <a:endParaRPr sz="1100">
                        <a:highlight>
                          <a:schemeClr val="dk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highlight>
                            <a:srgbClr val="FF00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 работают в РФ</a:t>
                      </a:r>
                      <a:endParaRPr sz="1100">
                        <a:highlight>
                          <a:srgbClr val="FF0000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highlight>
                            <a:srgbClr val="FF00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 работают в РФ</a:t>
                      </a:r>
                      <a:endParaRPr sz="1100">
                        <a:highlight>
                          <a:srgbClr val="FF0000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highlight>
                            <a:srgbClr val="B6D7A8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1000 за 3 месяца</a:t>
                      </a:r>
                      <a:endParaRPr sz="1100">
                        <a:highlight>
                          <a:srgbClr val="B6D7A8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399" name="Google Shape;399;p35"/>
          <p:cNvCxnSpPr/>
          <p:nvPr/>
        </p:nvCxnSpPr>
        <p:spPr>
          <a:xfrm>
            <a:off x="77600" y="536225"/>
            <a:ext cx="1658100" cy="103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0" name="Google Shape;400;p35"/>
          <p:cNvSpPr txBox="1"/>
          <p:nvPr/>
        </p:nvSpPr>
        <p:spPr>
          <a:xfrm>
            <a:off x="77600" y="1100675"/>
            <a:ext cx="1855500" cy="6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Сравниваемый параметр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1" name="Google Shape;401;p35"/>
          <p:cNvSpPr txBox="1"/>
          <p:nvPr/>
        </p:nvSpPr>
        <p:spPr>
          <a:xfrm>
            <a:off x="421900" y="524500"/>
            <a:ext cx="14196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Сравниваемый             продукт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6"/>
          <p:cNvSpPr/>
          <p:nvPr/>
        </p:nvSpPr>
        <p:spPr>
          <a:xfrm>
            <a:off x="-9" y="4763879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7" name="Google Shape;407;p36"/>
          <p:cNvSpPr txBox="1"/>
          <p:nvPr/>
        </p:nvSpPr>
        <p:spPr>
          <a:xfrm>
            <a:off x="-6" y="487920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36"/>
          <p:cNvSpPr/>
          <p:nvPr/>
        </p:nvSpPr>
        <p:spPr>
          <a:xfrm>
            <a:off x="75425" y="1383713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9" name="Google Shape;409;p36"/>
          <p:cNvSpPr txBox="1"/>
          <p:nvPr/>
        </p:nvSpPr>
        <p:spPr>
          <a:xfrm>
            <a:off x="75425" y="1421013"/>
            <a:ext cx="13896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Закупка компонентов. Сборка системы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0" name="Google Shape;410;p36"/>
          <p:cNvSpPr/>
          <p:nvPr/>
        </p:nvSpPr>
        <p:spPr>
          <a:xfrm>
            <a:off x="1785000" y="1383725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1" name="Google Shape;411;p36"/>
          <p:cNvSpPr txBox="1"/>
          <p:nvPr/>
        </p:nvSpPr>
        <p:spPr>
          <a:xfrm>
            <a:off x="1923300" y="1793563"/>
            <a:ext cx="11130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2" name="Google Shape;412;p36"/>
          <p:cNvSpPr txBox="1"/>
          <p:nvPr/>
        </p:nvSpPr>
        <p:spPr>
          <a:xfrm>
            <a:off x="963200" y="667800"/>
            <a:ext cx="15546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Себестоимость 1 комплекта </a:t>
            </a:r>
            <a:endParaRPr sz="120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30 тыс. руб.</a:t>
            </a:r>
            <a:endParaRPr sz="120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3" name="Google Shape;413;p36"/>
          <p:cNvSpPr txBox="1"/>
          <p:nvPr/>
        </p:nvSpPr>
        <p:spPr>
          <a:xfrm>
            <a:off x="1886925" y="1866313"/>
            <a:ext cx="11493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4" name="Google Shape;414;p36"/>
          <p:cNvSpPr txBox="1"/>
          <p:nvPr/>
        </p:nvSpPr>
        <p:spPr>
          <a:xfrm>
            <a:off x="1742588" y="1462788"/>
            <a:ext cx="14622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Написание ПО и интегрирование в технику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5" name="Google Shape;415;p36"/>
          <p:cNvSpPr/>
          <p:nvPr/>
        </p:nvSpPr>
        <p:spPr>
          <a:xfrm>
            <a:off x="3518800" y="1348925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6" name="Google Shape;416;p36"/>
          <p:cNvSpPr txBox="1"/>
          <p:nvPr/>
        </p:nvSpPr>
        <p:spPr>
          <a:xfrm>
            <a:off x="3430200" y="1364750"/>
            <a:ext cx="15546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Продажа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комплекта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мед. учреждению. Настройка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7" name="Google Shape;417;p36"/>
          <p:cNvSpPr txBox="1"/>
          <p:nvPr/>
        </p:nvSpPr>
        <p:spPr>
          <a:xfrm>
            <a:off x="3497175" y="737063"/>
            <a:ext cx="138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93C47D"/>
                </a:solidFill>
                <a:latin typeface="Raleway"/>
                <a:ea typeface="Raleway"/>
                <a:cs typeface="Raleway"/>
                <a:sym typeface="Raleway"/>
              </a:rPr>
              <a:t>1 комплект от 300 тыс. руб.</a:t>
            </a:r>
            <a:endParaRPr sz="1200">
              <a:solidFill>
                <a:srgbClr val="93C47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8" name="Google Shape;418;p36"/>
          <p:cNvSpPr/>
          <p:nvPr/>
        </p:nvSpPr>
        <p:spPr>
          <a:xfrm>
            <a:off x="5228375" y="1348925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9" name="Google Shape;419;p36"/>
          <p:cNvSpPr txBox="1"/>
          <p:nvPr/>
        </p:nvSpPr>
        <p:spPr>
          <a:xfrm>
            <a:off x="5163313" y="1393438"/>
            <a:ext cx="14871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Техническая поддержка эксплуатируемых систем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0" name="Google Shape;420;p36"/>
          <p:cNvSpPr txBox="1"/>
          <p:nvPr/>
        </p:nvSpPr>
        <p:spPr>
          <a:xfrm>
            <a:off x="5199500" y="1053100"/>
            <a:ext cx="13896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1" name="Google Shape;421;p36"/>
          <p:cNvSpPr/>
          <p:nvPr/>
        </p:nvSpPr>
        <p:spPr>
          <a:xfrm>
            <a:off x="6905325" y="1348925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2" name="Google Shape;422;p36"/>
          <p:cNvSpPr txBox="1"/>
          <p:nvPr/>
        </p:nvSpPr>
        <p:spPr>
          <a:xfrm>
            <a:off x="5235875" y="987625"/>
            <a:ext cx="1353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3" name="Google Shape;423;p36"/>
          <p:cNvSpPr txBox="1"/>
          <p:nvPr/>
        </p:nvSpPr>
        <p:spPr>
          <a:xfrm>
            <a:off x="6905350" y="1399713"/>
            <a:ext cx="14622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ервоначальное обучение персонала и подписка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4" name="Google Shape;424;p36"/>
          <p:cNvSpPr txBox="1"/>
          <p:nvPr/>
        </p:nvSpPr>
        <p:spPr>
          <a:xfrm>
            <a:off x="5235863" y="914875"/>
            <a:ext cx="30666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договоренности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5" name="Google Shape;425;p36"/>
          <p:cNvSpPr txBox="1"/>
          <p:nvPr/>
        </p:nvSpPr>
        <p:spPr>
          <a:xfrm>
            <a:off x="1130600" y="426138"/>
            <a:ext cx="25956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Расходы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6" name="Google Shape;426;p36"/>
          <p:cNvSpPr txBox="1"/>
          <p:nvPr/>
        </p:nvSpPr>
        <p:spPr>
          <a:xfrm>
            <a:off x="3344350" y="547225"/>
            <a:ext cx="18186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Основной заработок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7" name="Google Shape;427;p36"/>
          <p:cNvSpPr txBox="1"/>
          <p:nvPr/>
        </p:nvSpPr>
        <p:spPr>
          <a:xfrm>
            <a:off x="5741475" y="540825"/>
            <a:ext cx="226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Дополнительный заработок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8" name="Google Shape;428;p36"/>
          <p:cNvSpPr txBox="1"/>
          <p:nvPr/>
        </p:nvSpPr>
        <p:spPr>
          <a:xfrm>
            <a:off x="3344350" y="89138"/>
            <a:ext cx="18186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B2B и B2G</a:t>
            </a:r>
            <a:endParaRPr sz="2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9" name="Google Shape;429;p36"/>
          <p:cNvSpPr txBox="1"/>
          <p:nvPr/>
        </p:nvSpPr>
        <p:spPr>
          <a:xfrm>
            <a:off x="3678242" y="2285513"/>
            <a:ext cx="8535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B2C</a:t>
            </a:r>
            <a:endParaRPr sz="2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0" name="Google Shape;430;p36"/>
          <p:cNvSpPr/>
          <p:nvPr/>
        </p:nvSpPr>
        <p:spPr>
          <a:xfrm>
            <a:off x="3518813" y="2849950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1" name="Google Shape;431;p36"/>
          <p:cNvSpPr/>
          <p:nvPr/>
        </p:nvSpPr>
        <p:spPr>
          <a:xfrm>
            <a:off x="5217738" y="2860475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2" name="Google Shape;432;p36"/>
          <p:cNvSpPr txBox="1"/>
          <p:nvPr/>
        </p:nvSpPr>
        <p:spPr>
          <a:xfrm>
            <a:off x="3482368" y="2860475"/>
            <a:ext cx="1418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Продажа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компл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екта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физическим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лицам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3" name="Google Shape;433;p36"/>
          <p:cNvSpPr txBox="1"/>
          <p:nvPr/>
        </p:nvSpPr>
        <p:spPr>
          <a:xfrm>
            <a:off x="5139950" y="2933025"/>
            <a:ext cx="15546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Техническая поддержка эксплуатируемых систем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4" name="Google Shape;434;p36"/>
          <p:cNvSpPr/>
          <p:nvPr/>
        </p:nvSpPr>
        <p:spPr>
          <a:xfrm>
            <a:off x="6940475" y="2849375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5" name="Google Shape;435;p36"/>
          <p:cNvSpPr txBox="1"/>
          <p:nvPr/>
        </p:nvSpPr>
        <p:spPr>
          <a:xfrm>
            <a:off x="6926075" y="3014200"/>
            <a:ext cx="1418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Первоначальное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обучение и подписка</a:t>
            </a:r>
            <a:endParaRPr/>
          </a:p>
        </p:txBody>
      </p:sp>
      <p:sp>
        <p:nvSpPr>
          <p:cNvPr id="436" name="Google Shape;436;p36"/>
          <p:cNvSpPr txBox="1"/>
          <p:nvPr/>
        </p:nvSpPr>
        <p:spPr>
          <a:xfrm>
            <a:off x="7233022" y="2346400"/>
            <a:ext cx="9612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 2500 руб./мес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7" name="Google Shape;437;p36"/>
          <p:cNvSpPr txBox="1"/>
          <p:nvPr/>
        </p:nvSpPr>
        <p:spPr>
          <a:xfrm>
            <a:off x="4803922" y="2358550"/>
            <a:ext cx="22386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8" name="Google Shape;438;p36"/>
          <p:cNvSpPr txBox="1"/>
          <p:nvPr/>
        </p:nvSpPr>
        <p:spPr>
          <a:xfrm>
            <a:off x="5138721" y="2182775"/>
            <a:ext cx="1903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Вопросы-бесплатно,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ремонт по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результатам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диагностики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9" name="Google Shape;439;p36"/>
          <p:cNvSpPr txBox="1"/>
          <p:nvPr/>
        </p:nvSpPr>
        <p:spPr>
          <a:xfrm>
            <a:off x="3569675" y="3690750"/>
            <a:ext cx="1243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B2B2C</a:t>
            </a:r>
            <a:endParaRPr/>
          </a:p>
        </p:txBody>
      </p:sp>
      <p:sp>
        <p:nvSpPr>
          <p:cNvPr id="440" name="Google Shape;440;p36"/>
          <p:cNvSpPr/>
          <p:nvPr/>
        </p:nvSpPr>
        <p:spPr>
          <a:xfrm>
            <a:off x="3497175" y="4192763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1" name="Google Shape;441;p36"/>
          <p:cNvSpPr txBox="1"/>
          <p:nvPr/>
        </p:nvSpPr>
        <p:spPr>
          <a:xfrm>
            <a:off x="3482775" y="4119875"/>
            <a:ext cx="1418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Продажа мед. учреждениям с целью последующей аренды частным лицам 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2" name="Google Shape;442;p36"/>
          <p:cNvSpPr/>
          <p:nvPr/>
        </p:nvSpPr>
        <p:spPr>
          <a:xfrm>
            <a:off x="5228375" y="4178863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36"/>
          <p:cNvSpPr/>
          <p:nvPr/>
        </p:nvSpPr>
        <p:spPr>
          <a:xfrm>
            <a:off x="6905325" y="4153138"/>
            <a:ext cx="1389600" cy="9456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4" name="Google Shape;444;p36"/>
          <p:cNvSpPr txBox="1"/>
          <p:nvPr/>
        </p:nvSpPr>
        <p:spPr>
          <a:xfrm>
            <a:off x="5194050" y="4178875"/>
            <a:ext cx="1487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Подписка мед. учреждению предоставляется бессрочно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36"/>
          <p:cNvSpPr txBox="1"/>
          <p:nvPr/>
        </p:nvSpPr>
        <p:spPr>
          <a:xfrm>
            <a:off x="6941000" y="4196650"/>
            <a:ext cx="13533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Тех. обслуживание по результатам диагностики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446" name="Google Shape;446;p36"/>
          <p:cNvGraphicFramePr/>
          <p:nvPr/>
        </p:nvGraphicFramePr>
        <p:xfrm>
          <a:off x="106350" y="23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{0DC9252C-9F82-4F00-ADEB-1A664975CB4C}</a:tableStyleId>
              </a:tblPr>
              <a:tblGrid>
                <a:gridCol w="1533300"/>
                <a:gridCol w="1533300"/>
              </a:tblGrid>
              <a:tr h="65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Вид рынка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прибыль за 1 комплект (тыс. руб.) 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B2B и B2G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270</a:t>
                      </a:r>
                      <a:r>
                        <a:rPr lang="ru" sz="1200"/>
                        <a:t>*k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B2C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270</a:t>
                      </a:r>
                      <a:r>
                        <a:rPr lang="ru" sz="1200"/>
                        <a:t>+2.5*N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B2B2C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270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47" name="Google Shape;447;p36"/>
          <p:cNvSpPr txBox="1"/>
          <p:nvPr/>
        </p:nvSpPr>
        <p:spPr>
          <a:xfrm>
            <a:off x="406800" y="4295950"/>
            <a:ext cx="21879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*N - кол-во месяцев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48" name="Google Shape;448;p36"/>
          <p:cNvCxnSpPr>
            <a:stCxn id="409" idx="3"/>
          </p:cNvCxnSpPr>
          <p:nvPr/>
        </p:nvCxnSpPr>
        <p:spPr>
          <a:xfrm>
            <a:off x="1465025" y="1813863"/>
            <a:ext cx="31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9" name="Google Shape;449;p36"/>
          <p:cNvCxnSpPr/>
          <p:nvPr/>
        </p:nvCxnSpPr>
        <p:spPr>
          <a:xfrm>
            <a:off x="3189888" y="1856513"/>
            <a:ext cx="307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0" name="Google Shape;450;p36"/>
          <p:cNvCxnSpPr/>
          <p:nvPr/>
        </p:nvCxnSpPr>
        <p:spPr>
          <a:xfrm>
            <a:off x="4912838" y="1856525"/>
            <a:ext cx="31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1" name="Google Shape;451;p36"/>
          <p:cNvCxnSpPr/>
          <p:nvPr/>
        </p:nvCxnSpPr>
        <p:spPr>
          <a:xfrm>
            <a:off x="6621100" y="1856525"/>
            <a:ext cx="28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2" name="Google Shape;452;p36"/>
          <p:cNvSpPr txBox="1"/>
          <p:nvPr/>
        </p:nvSpPr>
        <p:spPr>
          <a:xfrm>
            <a:off x="406800" y="4523675"/>
            <a:ext cx="3507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*K -зависит от кол-во комплектов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53" name="Google Shape;453;p36"/>
          <p:cNvCxnSpPr/>
          <p:nvPr/>
        </p:nvCxnSpPr>
        <p:spPr>
          <a:xfrm>
            <a:off x="4916900" y="3322750"/>
            <a:ext cx="30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4" name="Google Shape;454;p36"/>
          <p:cNvCxnSpPr/>
          <p:nvPr/>
        </p:nvCxnSpPr>
        <p:spPr>
          <a:xfrm>
            <a:off x="6613100" y="3320763"/>
            <a:ext cx="321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5" name="Google Shape;45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6" name="Google Shape;45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7" name="Google Shape;45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8" name="Google Shape;45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9" name="Google Shape;459;p36"/>
          <p:cNvSpPr txBox="1"/>
          <p:nvPr/>
        </p:nvSpPr>
        <p:spPr>
          <a:xfrm>
            <a:off x="0" y="-46200"/>
            <a:ext cx="28857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 модель</a:t>
            </a:r>
            <a:r>
              <a:rPr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60" name="Google Shape;460;p36"/>
          <p:cNvCxnSpPr/>
          <p:nvPr/>
        </p:nvCxnSpPr>
        <p:spPr>
          <a:xfrm>
            <a:off x="4896550" y="4713100"/>
            <a:ext cx="33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1" name="Google Shape;461;p36"/>
          <p:cNvCxnSpPr/>
          <p:nvPr/>
        </p:nvCxnSpPr>
        <p:spPr>
          <a:xfrm>
            <a:off x="6620200" y="4713100"/>
            <a:ext cx="28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2" name="Google Shape;462;p36"/>
          <p:cNvSpPr txBox="1"/>
          <p:nvPr/>
        </p:nvSpPr>
        <p:spPr>
          <a:xfrm>
            <a:off x="5162950" y="120125"/>
            <a:ext cx="12438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70%</a:t>
            </a:r>
            <a:endParaRPr sz="2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3" name="Google Shape;463;p36"/>
          <p:cNvSpPr txBox="1"/>
          <p:nvPr/>
        </p:nvSpPr>
        <p:spPr>
          <a:xfrm>
            <a:off x="4437950" y="2355975"/>
            <a:ext cx="6633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5 %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4" name="Google Shape;464;p36"/>
          <p:cNvSpPr txBox="1"/>
          <p:nvPr/>
        </p:nvSpPr>
        <p:spPr>
          <a:xfrm>
            <a:off x="4720175" y="3795550"/>
            <a:ext cx="804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25%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7"/>
          <p:cNvSpPr txBox="1"/>
          <p:nvPr>
            <p:ph type="title"/>
          </p:nvPr>
        </p:nvSpPr>
        <p:spPr>
          <a:xfrm>
            <a:off x="202117" y="763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0" name="Google Shape;470;p37"/>
          <p:cNvSpPr txBox="1"/>
          <p:nvPr>
            <p:ph idx="1" type="body"/>
          </p:nvPr>
        </p:nvSpPr>
        <p:spPr>
          <a:xfrm>
            <a:off x="9704843" y="3385406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71" name="Google Shape;47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2" name="Google Shape;47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3" name="Google Shape;47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4" name="Google Shape;47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5" name="Google Shape;475;p37"/>
          <p:cNvSpPr txBox="1"/>
          <p:nvPr/>
        </p:nvSpPr>
        <p:spPr>
          <a:xfrm>
            <a:off x="202125" y="676650"/>
            <a:ext cx="8457600" cy="1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Поданы заявки на патентование измерительных каналов.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Поданы заявки на патентование программ для ЭВМ, получены свидетельства о регистрации программ для ЭВМ.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Разработана функциональная схема работы системы с ЕГИСЗ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Проведены интервью с компаниями разработчиками медицинских систем, отдельными пользователями. 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Ведутся поиски и переговоры с компаниями способных подключать частные мед. учреждения к ЕГИСЗ в рамках проекта. Попытка закинуть удочку на совместную разработку ПО и разработку алгоритмов обработки собираемых данных.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Подобрана элементная база основных управляющих компонентов системы. 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8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481" name="Google Shape;481;p38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{91910918-6711-4C16-90C4-0292E5B9924F}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Ильин Кирилл Алексеевич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2" name="Google Shape;482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3" name="Google Shape;483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5" name="Google Shape;485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6" name="Google Shape;486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7" name="Google Shape;487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9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493" name="Google Shape;493;p39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700"/>
              <a:t>Расширить перечень измерительных каналов.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700"/>
              <a:t>Проанализировать заболевания на контролируемые параметры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494" name="Google Shape;494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5" name="Google Shape;495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7" name="Google Shape;49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9" name="Google Shape;499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0" name="Google Shape;500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1" name="Google Shape;501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502" name="Google Shape;502;p39"/>
          <p:cNvGraphicFramePr/>
          <p:nvPr/>
        </p:nvGraphicFramePr>
        <p:xfrm>
          <a:off x="530735" y="233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{91910918-6711-4C16-90C4-0292E5B9924F}</a:tableStyleId>
              </a:tblPr>
              <a:tblGrid>
                <a:gridCol w="3679375"/>
                <a:gridCol w="1908300"/>
                <a:gridCol w="194435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Заполнить данные на платформе университет 2035, заполнить паспорт проекта</a:t>
                      </a:r>
                      <a:endParaRPr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Вчера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Кирилл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Провести интервью с мед. организациями  по установленным гипотезам</a:t>
                      </a:r>
                      <a:endParaRPr sz="1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15.11.23-30.11.23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Кирилл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0"/>
          <p:cNvSpPr txBox="1"/>
          <p:nvPr>
            <p:ph type="title"/>
          </p:nvPr>
        </p:nvSpPr>
        <p:spPr>
          <a:xfrm>
            <a:off x="5463896" y="1344925"/>
            <a:ext cx="23103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508" name="Google Shape;508;p40"/>
          <p:cNvSpPr txBox="1"/>
          <p:nvPr>
            <p:ph idx="1" type="body"/>
          </p:nvPr>
        </p:nvSpPr>
        <p:spPr>
          <a:xfrm>
            <a:off x="5184618" y="21867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rgbClr val="132C40"/>
                </a:solidFill>
              </a:rPr>
              <a:t>Ильин Кирилл Алексеевич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509" name="Google Shape;509;p40"/>
          <p:cNvSpPr txBox="1"/>
          <p:nvPr>
            <p:ph idx="1" type="body"/>
          </p:nvPr>
        </p:nvSpPr>
        <p:spPr>
          <a:xfrm>
            <a:off x="5120522" y="272050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 tg - @kirik3271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     почта - IKA3271@yandex.ru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510" name="Google Shape;510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1" name="Google Shape;511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3" name="Google Shape;51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5" name="Google Shape;515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6" name="Google Shape;516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7" name="Google Shape;517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8" name="Google Shape;518;p40"/>
          <p:cNvSpPr txBox="1"/>
          <p:nvPr>
            <p:ph idx="1" type="body"/>
          </p:nvPr>
        </p:nvSpPr>
        <p:spPr>
          <a:xfrm>
            <a:off x="401725" y="1344925"/>
            <a:ext cx="4934700" cy="3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600">
                <a:solidFill>
                  <a:schemeClr val="dk1"/>
                </a:solidFill>
              </a:rPr>
              <a:t>Информационно- коммуникационная система дистанционного мониторинга состояния больных  с социально значимыми заболеваниями на дому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