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Gilroy Bold" panose="00000800000000000000" charset="-52"/>
      <p:bold r:id="rId13"/>
    </p:embeddedFont>
    <p:embeddedFont>
      <p:font typeface="Gilroy Medium" panose="00000600000000000000" charset="-52"/>
      <p:regular r:id="rId14"/>
    </p:embeddedFont>
    <p:embeddedFont>
      <p:font typeface="Verdana" panose="020B0604030504040204" pitchFamily="34" charset="0"/>
      <p:regular r:id="rId15"/>
      <p:bold r:id="rId16"/>
      <p:italic r:id="rId17"/>
      <p:boldItalic r:id="rId1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06" d="100"/>
          <a:sy n="106" d="100"/>
        </p:scale>
        <p:origin x="12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24.11.2024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24.11.2024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24.11.2024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24.11.2024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24.11.2024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24.11.2024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24.11.2024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24.11.2024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24.11.2024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comments" Target="../comments/comment3.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400" b="1" dirty="0">
                <a:effectLst/>
                <a:latin typeface="Times New Roman" panose="02020603050405020304" pitchFamily="18" charset="0"/>
                <a:ea typeface="Times New Roman" panose="02020603050405020304" pitchFamily="18" charset="0"/>
              </a:rPr>
              <a:t>Мобильное приложение для репетиторов по английскому языку</a:t>
            </a:r>
            <a:endParaRPr lang="ru-RU" sz="2400" b="1" dirty="0"/>
          </a:p>
        </p:txBody>
      </p:sp>
      <p:sp>
        <p:nvSpPr>
          <p:cNvPr id="3" name="Подзаголовок 2"/>
          <p:cNvSpPr>
            <a:spLocks noGrp="1"/>
          </p:cNvSpPr>
          <p:nvPr>
            <p:ph type="subTitle" idx="1"/>
          </p:nvPr>
        </p:nvSpPr>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«ИТСУ»</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p:txBody>
          <a:bodyPr/>
          <a:lstStyle/>
          <a:p>
            <a:r>
              <a:rPr lang="ru-RU" dirty="0">
                <a:solidFill>
                  <a:schemeClr val="tx1"/>
                </a:solidFill>
                <a:latin typeface="+mj-lt"/>
              </a:rPr>
              <a:t>Проблема заключается в том, что у репетиторов не хватает времени для составления четкого графика и алгоритма обучения своих учеников.</a:t>
            </a:r>
          </a:p>
          <a:p>
            <a:endParaRPr lang="ru-RU" dirty="0">
              <a:solidFill>
                <a:schemeClr val="tx1"/>
              </a:solidFill>
              <a:latin typeface="+mj-lt"/>
            </a:endParaRPr>
          </a:p>
          <a:p>
            <a:r>
              <a:rPr lang="ru-RU" dirty="0">
                <a:solidFill>
                  <a:schemeClr val="tx1"/>
                </a:solidFill>
                <a:latin typeface="+mj-lt"/>
              </a:rPr>
              <a:t>Пользователем является учитель по английскому языку, который желает стать или уже является репетитором по своему предмету.</a:t>
            </a:r>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953813" y="2228671"/>
            <a:ext cx="9708886" cy="1200329"/>
          </a:xfrm>
          <a:prstGeom prst="rect">
            <a:avLst/>
          </a:prstGeom>
          <a:noFill/>
        </p:spPr>
        <p:txBody>
          <a:bodyPr wrap="square">
            <a:spAutoFit/>
          </a:bodyPr>
          <a:lstStyle/>
          <a:p>
            <a:pPr lvl="0" algn="just"/>
            <a:r>
              <a:rPr lang="en-US" sz="1800" dirty="0">
                <a:effectLst/>
                <a:latin typeface="+mj-lt"/>
                <a:ea typeface="Times New Roman" panose="02020603050405020304" pitchFamily="18" charset="0"/>
              </a:rPr>
              <a:t>1. </a:t>
            </a:r>
            <a:r>
              <a:rPr lang="ru-RU" sz="1800" dirty="0">
                <a:effectLst/>
                <a:latin typeface="+mj-lt"/>
                <a:ea typeface="Times New Roman" panose="02020603050405020304" pitchFamily="18" charset="0"/>
              </a:rPr>
              <a:t>Растущий спрос на изучение иностранных языков. В условиях глобализации и развития международных связей знание иностранных языков, в том числе английского, становится всё более востребованным. Это создаёт спрос на образовательные приложения, помогающие изучать языки.</a:t>
            </a:r>
          </a:p>
        </p:txBody>
      </p:sp>
      <p:sp>
        <p:nvSpPr>
          <p:cNvPr id="2" name="TextBox 1">
            <a:extLst>
              <a:ext uri="{FF2B5EF4-FFF2-40B4-BE49-F238E27FC236}">
                <a16:creationId xmlns:a16="http://schemas.microsoft.com/office/drawing/2014/main" id="{7257BA3B-3707-E66E-C4DF-D3C9BEDFDDD6}"/>
              </a:ext>
            </a:extLst>
          </p:cNvPr>
          <p:cNvSpPr txBox="1"/>
          <p:nvPr/>
        </p:nvSpPr>
        <p:spPr>
          <a:xfrm>
            <a:off x="953813" y="3843871"/>
            <a:ext cx="9708886" cy="1477328"/>
          </a:xfrm>
          <a:prstGeom prst="rect">
            <a:avLst/>
          </a:prstGeom>
          <a:noFill/>
        </p:spPr>
        <p:txBody>
          <a:bodyPr wrap="square">
            <a:spAutoFit/>
          </a:bodyPr>
          <a:lstStyle/>
          <a:p>
            <a:pPr lvl="0" algn="just"/>
            <a:r>
              <a:rPr lang="ru-RU" sz="1800" dirty="0">
                <a:effectLst/>
                <a:latin typeface="+mj-lt"/>
                <a:ea typeface="Times New Roman" panose="02020603050405020304" pitchFamily="18" charset="0"/>
              </a:rPr>
              <a:t>2.</a:t>
            </a:r>
            <a:r>
              <a:rPr lang="en-US" sz="1800" dirty="0">
                <a:effectLst/>
                <a:latin typeface="+mj-lt"/>
                <a:ea typeface="Times New Roman" panose="02020603050405020304" pitchFamily="18" charset="0"/>
              </a:rPr>
              <a:t>  </a:t>
            </a:r>
            <a:r>
              <a:rPr lang="ru-RU" sz="1800" dirty="0">
                <a:effectLst/>
                <a:latin typeface="+mj-lt"/>
                <a:ea typeface="Times New Roman" panose="02020603050405020304" pitchFamily="18" charset="0"/>
              </a:rPr>
              <a:t>В приложениях часто представлены материалы для изучения языка, такие как тексты, аудио и видеоматериалы, которые можно использовать для самостоятельного обучения. Этим уже никого не удивить. Однако наше приложение направлено на учителей, которые сами могут управлять и загружать именно те материалы, которые необходимы для обучения.   </a:t>
            </a:r>
          </a:p>
        </p:txBody>
      </p:sp>
    </p:spTree>
    <p:extLst>
      <p:ext uri="{BB962C8B-B14F-4D97-AF65-F5344CB8AC3E}">
        <p14:creationId xmlns:p14="http://schemas.microsoft.com/office/powerpoint/2010/main" val="180193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pic>
        <p:nvPicPr>
          <p:cNvPr id="1026" name="Picture 2">
            <a:extLst>
              <a:ext uri="{FF2B5EF4-FFF2-40B4-BE49-F238E27FC236}">
                <a16:creationId xmlns:a16="http://schemas.microsoft.com/office/drawing/2014/main" id="{76666387-5267-1856-1BF3-E98ADD84D51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1188" y="1581631"/>
            <a:ext cx="4823049" cy="190772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4A89716-EC49-2451-F024-DFDDE227D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883" y="3752633"/>
            <a:ext cx="4897860" cy="211966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121CCF6-8EDC-256D-7249-9B1F05207D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8624" y="1690688"/>
            <a:ext cx="5172687" cy="20619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94979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30"/>
                                        </p:tgtEl>
                                        <p:attrNameLst>
                                          <p:attrName>style.visibility</p:attrName>
                                        </p:attrNameLst>
                                      </p:cBhvr>
                                      <p:to>
                                        <p:strVal val="visible"/>
                                      </p:to>
                                    </p:set>
                                    <p:animEffect transition="in" filter="wipe(down)">
                                      <p:cBhvr>
                                        <p:cTn id="11" dur="500"/>
                                        <p:tgtEl>
                                          <p:spTgt spid="103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wipe(down)">
                                      <p:cBhvr>
                                        <p:cTn id="15"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
        <p:nvSpPr>
          <p:cNvPr id="8" name="TextBox 7">
            <a:extLst>
              <a:ext uri="{FF2B5EF4-FFF2-40B4-BE49-F238E27FC236}">
                <a16:creationId xmlns:a16="http://schemas.microsoft.com/office/drawing/2014/main" id="{0A3D0DA8-8E28-19AD-7F24-E605C68FF5A1}"/>
              </a:ext>
            </a:extLst>
          </p:cNvPr>
          <p:cNvSpPr txBox="1"/>
          <p:nvPr/>
        </p:nvSpPr>
        <p:spPr>
          <a:xfrm>
            <a:off x="838200" y="1384198"/>
            <a:ext cx="6174296" cy="954107"/>
          </a:xfrm>
          <a:prstGeom prst="rect">
            <a:avLst/>
          </a:prstGeom>
          <a:noFill/>
        </p:spPr>
        <p:txBody>
          <a:bodyPr wrap="square">
            <a:spAutoFit/>
          </a:bodyPr>
          <a:lstStyle/>
          <a:p>
            <a:r>
              <a:rPr lang="ru-RU" sz="1400" dirty="0">
                <a:effectLst/>
              </a:rPr>
              <a:t>У данного приложения нет конкурентов. Наше приложение будет первым среди массы других приложений. Конкуренты больше сосредоточены на том, что бы привлекать учеников, а не учителей.</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106383B5-976B-DF53-DABF-B115A31B02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9697" y="1833016"/>
            <a:ext cx="3381614" cy="33816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61C0A10-C5E9-6E93-62E6-CFDE6FCAC8B6}"/>
              </a:ext>
            </a:extLst>
          </p:cNvPr>
          <p:cNvSpPr txBox="1"/>
          <p:nvPr/>
        </p:nvSpPr>
        <p:spPr>
          <a:xfrm>
            <a:off x="838200" y="2611480"/>
            <a:ext cx="6174296" cy="2862322"/>
          </a:xfrm>
          <a:prstGeom prst="rect">
            <a:avLst/>
          </a:prstGeom>
          <a:noFill/>
        </p:spPr>
        <p:txBody>
          <a:bodyPr wrap="square">
            <a:spAutoFit/>
          </a:bodyPr>
          <a:lstStyle/>
          <a:p>
            <a:r>
              <a:rPr lang="ru-RU" dirty="0">
                <a:latin typeface="+mj-lt"/>
              </a:rPr>
              <a:t>Данное приложение подойдет для учителей которым нужно оптимизировать свой график преподавания. Наше приложение будет выполнять роль помощника в оптимизации рабочего процесса. В отличие от </a:t>
            </a:r>
            <a:r>
              <a:rPr lang="ru-RU" dirty="0" err="1">
                <a:latin typeface="+mj-lt"/>
              </a:rPr>
              <a:t>аналагов</a:t>
            </a:r>
            <a:r>
              <a:rPr lang="ru-RU" dirty="0">
                <a:latin typeface="+mj-lt"/>
              </a:rPr>
              <a:t>, которых нет, наш продукт лучше тем, что можно добавить:</a:t>
            </a:r>
          </a:p>
          <a:p>
            <a:r>
              <a:rPr lang="ru-RU" b="1" dirty="0">
                <a:latin typeface="+mj-lt"/>
              </a:rPr>
              <a:t>У</a:t>
            </a:r>
            <a:r>
              <a:rPr lang="ru-RU" sz="1800" b="1" dirty="0">
                <a:effectLst/>
                <a:latin typeface="+mj-lt"/>
                <a:ea typeface="Times New Roman" panose="02020603050405020304" pitchFamily="18" charset="0"/>
              </a:rPr>
              <a:t>чеников</a:t>
            </a:r>
          </a:p>
          <a:p>
            <a:r>
              <a:rPr lang="ru-RU" sz="1800" b="1" dirty="0">
                <a:effectLst/>
                <a:latin typeface="+mj-lt"/>
                <a:ea typeface="Times New Roman" panose="02020603050405020304" pitchFamily="18" charset="0"/>
              </a:rPr>
              <a:t>Расписание занятий</a:t>
            </a:r>
            <a:endParaRPr lang="ru-RU" sz="1800" dirty="0">
              <a:effectLst/>
              <a:latin typeface="+mj-lt"/>
              <a:ea typeface="Times New Roman" panose="02020603050405020304" pitchFamily="18" charset="0"/>
            </a:endParaRPr>
          </a:p>
          <a:p>
            <a:r>
              <a:rPr lang="ru-RU" b="1" dirty="0">
                <a:latin typeface="+mj-lt"/>
              </a:rPr>
              <a:t>Материалы обучения</a:t>
            </a:r>
            <a:endParaRPr lang="ru-RU" dirty="0">
              <a:latin typeface="+mj-lt"/>
            </a:endParaRPr>
          </a:p>
        </p:txBody>
      </p:sp>
    </p:spTree>
    <p:extLst>
      <p:ext uri="{BB962C8B-B14F-4D97-AF65-F5344CB8AC3E}">
        <p14:creationId xmlns:p14="http://schemas.microsoft.com/office/powerpoint/2010/main" val="14781521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sp>
        <p:nvSpPr>
          <p:cNvPr id="8" name="TextBox 7">
            <a:extLst>
              <a:ext uri="{FF2B5EF4-FFF2-40B4-BE49-F238E27FC236}">
                <a16:creationId xmlns:a16="http://schemas.microsoft.com/office/drawing/2014/main" id="{CF1B36E0-06D8-18D6-3A07-584442D31226}"/>
              </a:ext>
            </a:extLst>
          </p:cNvPr>
          <p:cNvSpPr txBox="1"/>
          <p:nvPr/>
        </p:nvSpPr>
        <p:spPr>
          <a:xfrm>
            <a:off x="838200" y="1690688"/>
            <a:ext cx="6174296" cy="1754326"/>
          </a:xfrm>
          <a:prstGeom prst="rect">
            <a:avLst/>
          </a:prstGeom>
          <a:noFill/>
        </p:spPr>
        <p:txBody>
          <a:bodyPr wrap="square">
            <a:spAutoFit/>
          </a:bodyPr>
          <a:lstStyle/>
          <a:p>
            <a:pPr algn="l">
              <a:spcBef>
                <a:spcPts val="1200"/>
              </a:spcBef>
              <a:spcAft>
                <a:spcPts val="1200"/>
              </a:spcAft>
            </a:pPr>
            <a:r>
              <a:rPr lang="ru-RU" sz="1400" b="1" i="0" dirty="0">
                <a:effectLst/>
                <a:latin typeface="+mj-lt"/>
              </a:rPr>
              <a:t>Каналы продвижения:</a:t>
            </a:r>
            <a:endParaRPr lang="ru-RU" sz="1400" b="0" i="0" dirty="0">
              <a:effectLst/>
              <a:latin typeface="+mj-lt"/>
            </a:endParaRPr>
          </a:p>
          <a:p>
            <a:pPr algn="l">
              <a:buFont typeface="Arial" panose="020B0604020202020204" pitchFamily="34" charset="0"/>
              <a:buChar char="•"/>
            </a:pPr>
            <a:r>
              <a:rPr lang="ru-RU" sz="1400" b="0" i="0" dirty="0">
                <a:effectLst/>
                <a:latin typeface="+mj-lt"/>
              </a:rPr>
              <a:t>Реклама в социальных сетях и на специализированных форумах.</a:t>
            </a:r>
          </a:p>
          <a:p>
            <a:pPr algn="l">
              <a:buFont typeface="Arial" panose="020B0604020202020204" pitchFamily="34" charset="0"/>
              <a:buChar char="•"/>
            </a:pPr>
            <a:r>
              <a:rPr lang="ru-RU" sz="1400" b="0" i="0" dirty="0">
                <a:effectLst/>
                <a:latin typeface="+mj-lt"/>
              </a:rPr>
              <a:t>Участие в мероприятиях, связанных с изучением иностранных языков.</a:t>
            </a:r>
          </a:p>
          <a:p>
            <a:pPr algn="l">
              <a:buFont typeface="Arial" panose="020B0604020202020204" pitchFamily="34" charset="0"/>
              <a:buChar char="•"/>
            </a:pPr>
            <a:r>
              <a:rPr lang="ru-RU" sz="1400" b="0" i="0" dirty="0">
                <a:effectLst/>
                <a:latin typeface="+mj-lt"/>
              </a:rPr>
              <a:t>Сотрудничество с языковыми школами и образовательными центрами.</a:t>
            </a:r>
          </a:p>
        </p:txBody>
      </p:sp>
      <p:sp>
        <p:nvSpPr>
          <p:cNvPr id="10" name="TextBox 9">
            <a:extLst>
              <a:ext uri="{FF2B5EF4-FFF2-40B4-BE49-F238E27FC236}">
                <a16:creationId xmlns:a16="http://schemas.microsoft.com/office/drawing/2014/main" id="{ADF46EDE-DEB3-475A-CE1E-6374A8003B29}"/>
              </a:ext>
            </a:extLst>
          </p:cNvPr>
          <p:cNvSpPr txBox="1"/>
          <p:nvPr/>
        </p:nvSpPr>
        <p:spPr>
          <a:xfrm>
            <a:off x="838200" y="3877482"/>
            <a:ext cx="4044193" cy="1107996"/>
          </a:xfrm>
          <a:prstGeom prst="rect">
            <a:avLst/>
          </a:prstGeom>
          <a:noFill/>
        </p:spPr>
        <p:txBody>
          <a:bodyPr wrap="square">
            <a:spAutoFit/>
          </a:bodyPr>
          <a:lstStyle/>
          <a:p>
            <a:pPr algn="l">
              <a:spcBef>
                <a:spcPts val="1200"/>
              </a:spcBef>
              <a:spcAft>
                <a:spcPts val="1200"/>
              </a:spcAft>
            </a:pPr>
            <a:r>
              <a:rPr lang="ru-RU" sz="1400" b="1" i="0" dirty="0">
                <a:effectLst/>
                <a:latin typeface="+mj-lt"/>
              </a:rPr>
              <a:t>Поток доходов:</a:t>
            </a:r>
            <a:endParaRPr lang="ru-RU" sz="1400" b="0" i="0" dirty="0">
              <a:effectLst/>
              <a:latin typeface="+mj-lt"/>
            </a:endParaRPr>
          </a:p>
          <a:p>
            <a:pPr algn="l">
              <a:buFont typeface="Arial" panose="020B0604020202020204" pitchFamily="34" charset="0"/>
              <a:buChar char="•"/>
            </a:pPr>
            <a:r>
              <a:rPr lang="ru-RU" sz="1400" b="0" i="0" dirty="0">
                <a:effectLst/>
                <a:latin typeface="+mj-lt"/>
              </a:rPr>
              <a:t>Реклама в приложении.</a:t>
            </a:r>
          </a:p>
          <a:p>
            <a:pPr algn="l">
              <a:buFont typeface="Arial" panose="020B0604020202020204" pitchFamily="34" charset="0"/>
              <a:buChar char="•"/>
            </a:pPr>
            <a:r>
              <a:rPr lang="ru-RU" sz="1400" dirty="0">
                <a:effectLst/>
                <a:latin typeface="+mj-lt"/>
                <a:ea typeface="Times New Roman" panose="02020603050405020304" pitchFamily="18" charset="0"/>
              </a:rPr>
              <a:t>Пожертвования от пользователей за дополнительные функции или услуги</a:t>
            </a:r>
            <a:endParaRPr lang="ru-RU" sz="1400" b="0" i="0" dirty="0">
              <a:effectLst/>
              <a:latin typeface="+mj-lt"/>
            </a:endParaRPr>
          </a:p>
        </p:txBody>
      </p:sp>
      <p:sp>
        <p:nvSpPr>
          <p:cNvPr id="12" name="TextBox 11">
            <a:extLst>
              <a:ext uri="{FF2B5EF4-FFF2-40B4-BE49-F238E27FC236}">
                <a16:creationId xmlns:a16="http://schemas.microsoft.com/office/drawing/2014/main" id="{AD4C9670-740D-D0B9-CDA0-D81CF0AA213E}"/>
              </a:ext>
            </a:extLst>
          </p:cNvPr>
          <p:cNvSpPr txBox="1"/>
          <p:nvPr/>
        </p:nvSpPr>
        <p:spPr>
          <a:xfrm>
            <a:off x="5452845" y="3877482"/>
            <a:ext cx="4471331" cy="1107996"/>
          </a:xfrm>
          <a:prstGeom prst="rect">
            <a:avLst/>
          </a:prstGeom>
          <a:noFill/>
        </p:spPr>
        <p:txBody>
          <a:bodyPr wrap="square">
            <a:spAutoFit/>
          </a:bodyPr>
          <a:lstStyle/>
          <a:p>
            <a:pPr algn="l">
              <a:spcBef>
                <a:spcPts val="1200"/>
              </a:spcBef>
              <a:spcAft>
                <a:spcPts val="1200"/>
              </a:spcAft>
            </a:pPr>
            <a:r>
              <a:rPr lang="ru-RU" sz="1400" b="1" i="0" dirty="0">
                <a:effectLst/>
                <a:latin typeface="+mj-lt"/>
              </a:rPr>
              <a:t>Структура издержек:</a:t>
            </a:r>
            <a:endParaRPr lang="ru-RU" sz="1400" b="0" i="0" dirty="0">
              <a:effectLst/>
              <a:latin typeface="+mj-lt"/>
            </a:endParaRPr>
          </a:p>
          <a:p>
            <a:pPr algn="l">
              <a:buFont typeface="Arial" panose="020B0604020202020204" pitchFamily="34" charset="0"/>
              <a:buChar char="•"/>
            </a:pPr>
            <a:r>
              <a:rPr lang="ru-RU" sz="1400" b="0" i="0" dirty="0">
                <a:effectLst/>
                <a:latin typeface="+mj-lt"/>
              </a:rPr>
              <a:t>Затраты на разработку и поддержку приложения.</a:t>
            </a:r>
          </a:p>
          <a:p>
            <a:pPr algn="l">
              <a:buFont typeface="Arial" panose="020B0604020202020204" pitchFamily="34" charset="0"/>
              <a:buChar char="•"/>
            </a:pPr>
            <a:r>
              <a:rPr lang="ru-RU" sz="1400" b="0" i="0" dirty="0">
                <a:effectLst/>
                <a:latin typeface="+mj-lt"/>
              </a:rPr>
              <a:t>Расходы на продвижение и рекламу.</a:t>
            </a:r>
          </a:p>
        </p:txBody>
      </p:sp>
      <p:pic>
        <p:nvPicPr>
          <p:cNvPr id="13" name="Picture 2">
            <a:extLst>
              <a:ext uri="{FF2B5EF4-FFF2-40B4-BE49-F238E27FC236}">
                <a16:creationId xmlns:a16="http://schemas.microsoft.com/office/drawing/2014/main" id="{7219EFC6-2B6A-50C8-06EC-F894394CF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199" y="734366"/>
            <a:ext cx="2246152" cy="2246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2108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
        <p:nvSpPr>
          <p:cNvPr id="9" name="TextBox 8">
            <a:extLst>
              <a:ext uri="{FF2B5EF4-FFF2-40B4-BE49-F238E27FC236}">
                <a16:creationId xmlns:a16="http://schemas.microsoft.com/office/drawing/2014/main" id="{3B52C833-ADF1-F5C6-9F86-0D278082A7CC}"/>
              </a:ext>
            </a:extLst>
          </p:cNvPr>
          <p:cNvSpPr txBox="1"/>
          <p:nvPr/>
        </p:nvSpPr>
        <p:spPr>
          <a:xfrm>
            <a:off x="838201" y="1690688"/>
            <a:ext cx="5008926" cy="3693319"/>
          </a:xfrm>
          <a:prstGeom prst="rect">
            <a:avLst/>
          </a:prstGeom>
          <a:noFill/>
        </p:spPr>
        <p:txBody>
          <a:bodyPr wrap="square">
            <a:spAutoFit/>
          </a:bodyPr>
          <a:lstStyle/>
          <a:p>
            <a:r>
              <a:rPr lang="ru-RU" sz="1800" dirty="0">
                <a:effectLst/>
                <a:latin typeface="+mj-lt"/>
                <a:ea typeface="Times New Roman" panose="02020603050405020304" pitchFamily="18" charset="0"/>
              </a:rPr>
              <a:t> Половина научно-технических решений для создания и выпуска на рынок мобильного приложения уже реализована. Некоторые ключевые функции, такие как </a:t>
            </a:r>
            <a:r>
              <a:rPr lang="ru-RU" sz="1800" b="1" dirty="0">
                <a:effectLst/>
                <a:latin typeface="+mj-lt"/>
                <a:ea typeface="Times New Roman" panose="02020603050405020304" pitchFamily="18" charset="0"/>
              </a:rPr>
              <a:t>разработка интерфейса</a:t>
            </a:r>
            <a:r>
              <a:rPr lang="ru-RU" sz="1800" dirty="0">
                <a:effectLst/>
                <a:latin typeface="+mj-lt"/>
                <a:ea typeface="Times New Roman" panose="02020603050405020304" pitchFamily="18" charset="0"/>
              </a:rPr>
              <a:t>, </a:t>
            </a:r>
            <a:r>
              <a:rPr lang="ru-RU" sz="1800" b="1" dirty="0">
                <a:effectLst/>
                <a:latin typeface="+mj-lt"/>
                <a:ea typeface="Times New Roman" panose="02020603050405020304" pitchFamily="18" charset="0"/>
              </a:rPr>
              <a:t>система бронирования занятий</a:t>
            </a:r>
            <a:r>
              <a:rPr lang="ru-RU" sz="1800" dirty="0">
                <a:effectLst/>
                <a:latin typeface="+mj-lt"/>
                <a:ea typeface="Times New Roman" panose="02020603050405020304" pitchFamily="18" charset="0"/>
              </a:rPr>
              <a:t> и </a:t>
            </a:r>
            <a:r>
              <a:rPr lang="ru-RU" sz="1800" b="1" dirty="0">
                <a:effectLst/>
                <a:latin typeface="+mj-lt"/>
                <a:ea typeface="Times New Roman" panose="02020603050405020304" pitchFamily="18" charset="0"/>
              </a:rPr>
              <a:t>обмен </a:t>
            </a:r>
            <a:r>
              <a:rPr lang="ru-RU" b="1" dirty="0">
                <a:latin typeface="+mj-lt"/>
                <a:ea typeface="Times New Roman" panose="02020603050405020304" pitchFamily="18" charset="0"/>
              </a:rPr>
              <a:t>материалами</a:t>
            </a:r>
            <a:r>
              <a:rPr lang="ru-RU" sz="1800" dirty="0">
                <a:effectLst/>
                <a:latin typeface="+mj-lt"/>
                <a:ea typeface="Times New Roman" panose="02020603050405020304" pitchFamily="18" charset="0"/>
              </a:rPr>
              <a:t>, уже функционируют. Однако есть ещё над чем работать: необходимо дополнить </a:t>
            </a:r>
            <a:r>
              <a:rPr lang="ru-RU" sz="1800" b="1" dirty="0">
                <a:effectLst/>
                <a:latin typeface="+mj-lt"/>
                <a:ea typeface="Times New Roman" panose="02020603050405020304" pitchFamily="18" charset="0"/>
              </a:rPr>
              <a:t>функционал приложения</a:t>
            </a:r>
            <a:r>
              <a:rPr lang="ru-RU" sz="1800" dirty="0">
                <a:effectLst/>
                <a:latin typeface="+mj-lt"/>
                <a:ea typeface="Times New Roman" panose="02020603050405020304" pitchFamily="18" charset="0"/>
              </a:rPr>
              <a:t>, провести более глубокое тестирование, разработать </a:t>
            </a:r>
            <a:r>
              <a:rPr lang="ru-RU" sz="1800" b="1" dirty="0">
                <a:effectLst/>
                <a:latin typeface="+mj-lt"/>
                <a:ea typeface="Times New Roman" panose="02020603050405020304" pitchFamily="18" charset="0"/>
              </a:rPr>
              <a:t>маркетинговую стратегию </a:t>
            </a:r>
            <a:r>
              <a:rPr lang="ru-RU" sz="1800" dirty="0">
                <a:effectLst/>
                <a:latin typeface="+mj-lt"/>
                <a:ea typeface="Times New Roman" panose="02020603050405020304" pitchFamily="18" charset="0"/>
              </a:rPr>
              <a:t>и т. д.</a:t>
            </a:r>
            <a:endParaRPr lang="ru-RU" dirty="0">
              <a:latin typeface="+mj-lt"/>
            </a:endParaRPr>
          </a:p>
        </p:txBody>
      </p:sp>
      <p:pic>
        <p:nvPicPr>
          <p:cNvPr id="3074" name="Picture 2">
            <a:extLst>
              <a:ext uri="{FF2B5EF4-FFF2-40B4-BE49-F238E27FC236}">
                <a16:creationId xmlns:a16="http://schemas.microsoft.com/office/drawing/2014/main" id="{930276C4-2B48-CC29-6DDF-6C881C0B64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911593"/>
            <a:ext cx="2602859" cy="52515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33B060E4-CF4F-67A9-1925-C3B33BC2A763}"/>
              </a:ext>
            </a:extLst>
          </p:cNvPr>
          <p:cNvPicPr>
            <a:picLocks noChangeAspect="1"/>
          </p:cNvPicPr>
          <p:nvPr/>
        </p:nvPicPr>
        <p:blipFill>
          <a:blip r:embed="rId3"/>
          <a:stretch>
            <a:fillRect/>
          </a:stretch>
        </p:blipFill>
        <p:spPr>
          <a:xfrm>
            <a:off x="9267247" y="878000"/>
            <a:ext cx="2334970" cy="48288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7846826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
        <p:nvSpPr>
          <p:cNvPr id="6" name="TextBox 5">
            <a:extLst>
              <a:ext uri="{FF2B5EF4-FFF2-40B4-BE49-F238E27FC236}">
                <a16:creationId xmlns:a16="http://schemas.microsoft.com/office/drawing/2014/main" id="{5534B6CB-DAB6-C084-7C1E-BCFCEB1C9F50}"/>
              </a:ext>
            </a:extLst>
          </p:cNvPr>
          <p:cNvSpPr txBox="1"/>
          <p:nvPr/>
        </p:nvSpPr>
        <p:spPr>
          <a:xfrm>
            <a:off x="838199" y="1690688"/>
            <a:ext cx="6527334" cy="1477328"/>
          </a:xfrm>
          <a:prstGeom prst="rect">
            <a:avLst/>
          </a:prstGeom>
          <a:noFill/>
        </p:spPr>
        <p:txBody>
          <a:bodyPr wrap="square">
            <a:spAutoFit/>
          </a:bodyPr>
          <a:lstStyle/>
          <a:p>
            <a:pPr algn="l">
              <a:buFont typeface="+mj-lt"/>
              <a:buAutoNum type="arabicPeriod"/>
            </a:pPr>
            <a:r>
              <a:rPr lang="ru-RU" b="1" i="0" dirty="0">
                <a:effectLst/>
                <a:latin typeface="+mj-lt"/>
              </a:rPr>
              <a:t> Тестирование.</a:t>
            </a:r>
            <a:r>
              <a:rPr lang="ru-RU" b="0" i="0" dirty="0">
                <a:effectLst/>
                <a:latin typeface="+mj-lt"/>
              </a:rPr>
              <a:t> Необходимо тщательнее </a:t>
            </a:r>
            <a:r>
              <a:rPr lang="ru-RU" dirty="0">
                <a:latin typeface="+mj-lt"/>
              </a:rPr>
              <a:t>п</a:t>
            </a:r>
            <a:r>
              <a:rPr lang="ru-RU" b="0" i="0" dirty="0">
                <a:effectLst/>
                <a:latin typeface="+mj-lt"/>
              </a:rPr>
              <a:t>ротестировать приложение на реальных пользователях, чтобы убедиться в его функциональности и удобстве использования. Собрать отзывы и предложения по улучшению.</a:t>
            </a:r>
          </a:p>
        </p:txBody>
      </p:sp>
      <p:sp>
        <p:nvSpPr>
          <p:cNvPr id="8" name="TextBox 7">
            <a:extLst>
              <a:ext uri="{FF2B5EF4-FFF2-40B4-BE49-F238E27FC236}">
                <a16:creationId xmlns:a16="http://schemas.microsoft.com/office/drawing/2014/main" id="{2F9B968E-50CE-D085-E0A6-28ADD37241D9}"/>
              </a:ext>
            </a:extLst>
          </p:cNvPr>
          <p:cNvSpPr txBox="1"/>
          <p:nvPr/>
        </p:nvSpPr>
        <p:spPr>
          <a:xfrm>
            <a:off x="838199" y="3298677"/>
            <a:ext cx="6527333" cy="1200329"/>
          </a:xfrm>
          <a:prstGeom prst="rect">
            <a:avLst/>
          </a:prstGeom>
          <a:noFill/>
        </p:spPr>
        <p:txBody>
          <a:bodyPr wrap="square">
            <a:spAutoFit/>
          </a:bodyPr>
          <a:lstStyle/>
          <a:p>
            <a:pPr algn="l"/>
            <a:r>
              <a:rPr lang="ru-RU" b="1" i="0" dirty="0">
                <a:effectLst/>
                <a:latin typeface="+mj-lt"/>
              </a:rPr>
              <a:t>2. Продвижение.</a:t>
            </a:r>
            <a:r>
              <a:rPr lang="ru-RU" b="0" i="0" dirty="0">
                <a:effectLst/>
                <a:latin typeface="+mj-lt"/>
              </a:rPr>
              <a:t> Разработать стратегию продвижения приложения, включая рекламу, социальные сети, блоги и другие каналы. Привлечь новых пользователей</a:t>
            </a:r>
          </a:p>
        </p:txBody>
      </p:sp>
      <p:sp>
        <p:nvSpPr>
          <p:cNvPr id="10" name="TextBox 9">
            <a:extLst>
              <a:ext uri="{FF2B5EF4-FFF2-40B4-BE49-F238E27FC236}">
                <a16:creationId xmlns:a16="http://schemas.microsoft.com/office/drawing/2014/main" id="{CBB6D147-EE60-77C5-E278-1227B087BB84}"/>
              </a:ext>
            </a:extLst>
          </p:cNvPr>
          <p:cNvSpPr txBox="1"/>
          <p:nvPr/>
        </p:nvSpPr>
        <p:spPr>
          <a:xfrm>
            <a:off x="838200" y="4629668"/>
            <a:ext cx="6325998" cy="1477328"/>
          </a:xfrm>
          <a:prstGeom prst="rect">
            <a:avLst/>
          </a:prstGeom>
          <a:noFill/>
        </p:spPr>
        <p:txBody>
          <a:bodyPr wrap="square">
            <a:spAutoFit/>
          </a:bodyPr>
          <a:lstStyle/>
          <a:p>
            <a:pPr algn="l"/>
            <a:r>
              <a:rPr lang="ru-RU" b="1" i="0" dirty="0">
                <a:effectLst/>
                <a:latin typeface="+mj-lt"/>
              </a:rPr>
              <a:t>2. Поддержка и обновления.</a:t>
            </a:r>
            <a:r>
              <a:rPr lang="ru-RU" b="0" i="0" dirty="0">
                <a:effectLst/>
                <a:latin typeface="+mj-lt"/>
              </a:rPr>
              <a:t> Обеспечить поддержку пользователей и регулярные обновления приложения. Исправлять ошибки, добавлять новые функции и улучшать производительность.</a:t>
            </a:r>
          </a:p>
        </p:txBody>
      </p:sp>
      <p:pic>
        <p:nvPicPr>
          <p:cNvPr id="12" name="Рисунок 11">
            <a:extLst>
              <a:ext uri="{FF2B5EF4-FFF2-40B4-BE49-F238E27FC236}">
                <a16:creationId xmlns:a16="http://schemas.microsoft.com/office/drawing/2014/main" id="{6E8C17DD-AA35-4537-FF04-20CDACC1ACAE}"/>
              </a:ext>
            </a:extLst>
          </p:cNvPr>
          <p:cNvPicPr>
            <a:picLocks noChangeAspect="1"/>
          </p:cNvPicPr>
          <p:nvPr/>
        </p:nvPicPr>
        <p:blipFill>
          <a:blip r:embed="rId2"/>
          <a:stretch>
            <a:fillRect/>
          </a:stretch>
        </p:blipFill>
        <p:spPr>
          <a:xfrm>
            <a:off x="7489402" y="597598"/>
            <a:ext cx="2647919" cy="547603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9693552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a:extLst>
              <a:ext uri="{FF2B5EF4-FFF2-40B4-BE49-F238E27FC236}">
                <a16:creationId xmlns:a16="http://schemas.microsoft.com/office/drawing/2014/main" id="{6D3DC900-80CF-6B06-6C6E-07DB168863F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622" t="8094" r="16557" b="26337"/>
          <a:stretch/>
        </p:blipFill>
        <p:spPr bwMode="auto">
          <a:xfrm>
            <a:off x="7012496" y="401120"/>
            <a:ext cx="2792057" cy="33740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sp>
        <p:nvSpPr>
          <p:cNvPr id="6" name="TextBox 5">
            <a:extLst>
              <a:ext uri="{FF2B5EF4-FFF2-40B4-BE49-F238E27FC236}">
                <a16:creationId xmlns:a16="http://schemas.microsoft.com/office/drawing/2014/main" id="{70B806C6-1ACC-ADC7-2A15-2C628F09C98A}"/>
              </a:ext>
            </a:extLst>
          </p:cNvPr>
          <p:cNvSpPr txBox="1"/>
          <p:nvPr/>
        </p:nvSpPr>
        <p:spPr>
          <a:xfrm>
            <a:off x="838200" y="2274838"/>
            <a:ext cx="6174296" cy="2308324"/>
          </a:xfrm>
          <a:prstGeom prst="rect">
            <a:avLst/>
          </a:prstGeom>
          <a:noFill/>
        </p:spPr>
        <p:txBody>
          <a:bodyPr wrap="square">
            <a:spAutoFit/>
          </a:bodyPr>
          <a:lstStyle/>
          <a:p>
            <a:r>
              <a:rPr lang="ru-RU" sz="1800" b="1" dirty="0">
                <a:effectLst/>
                <a:latin typeface="+mj-lt"/>
                <a:ea typeface="Times New Roman" panose="02020603050405020304" pitchFamily="18" charset="0"/>
              </a:rPr>
              <a:t>Администратор приложения</a:t>
            </a:r>
            <a:r>
              <a:rPr lang="ru-RU" sz="1800" dirty="0">
                <a:effectLst/>
                <a:latin typeface="+mj-lt"/>
                <a:ea typeface="Times New Roman" panose="02020603050405020304" pitchFamily="18" charset="0"/>
              </a:rPr>
              <a:t> — 1 человек. Это руководитель проекта, который отвечает за общее управление и координацию работы команды.</a:t>
            </a:r>
            <a:endParaRPr lang="ru-RU" sz="2400" dirty="0">
              <a:effectLst/>
              <a:latin typeface="+mj-lt"/>
              <a:ea typeface="Times New Roman" panose="02020603050405020304" pitchFamily="18" charset="0"/>
            </a:endParaRPr>
          </a:p>
          <a:p>
            <a:r>
              <a:rPr lang="ru-RU" sz="1800" b="1" dirty="0">
                <a:effectLst/>
                <a:latin typeface="+mj-lt"/>
                <a:ea typeface="Times New Roman" panose="02020603050405020304" pitchFamily="18" charset="0"/>
              </a:rPr>
              <a:t>Разработчик приложения</a:t>
            </a:r>
            <a:r>
              <a:rPr lang="ru-RU" sz="1800" dirty="0">
                <a:effectLst/>
                <a:latin typeface="+mj-lt"/>
                <a:ea typeface="Times New Roman" panose="02020603050405020304" pitchFamily="18" charset="0"/>
              </a:rPr>
              <a:t> — 1 человек. Он занимается созданием и поддержкой функциональности приложения, а также его оптимизацией под разные устройства.</a:t>
            </a:r>
            <a:endParaRPr lang="ru-RU" sz="2400" dirty="0">
              <a:effectLst/>
              <a:latin typeface="+mj-lt"/>
              <a:ea typeface="Times New Roman" panose="02020603050405020304" pitchFamily="18" charset="0"/>
            </a:endParaRPr>
          </a:p>
        </p:txBody>
      </p:sp>
      <p:pic>
        <p:nvPicPr>
          <p:cNvPr id="4100" name="Picture 4">
            <a:extLst>
              <a:ext uri="{FF2B5EF4-FFF2-40B4-BE49-F238E27FC236}">
                <a16:creationId xmlns:a16="http://schemas.microsoft.com/office/drawing/2014/main" id="{63D12003-256B-C509-402A-71CB8189300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670" t="2773" r="16172" b="5193"/>
          <a:stretch/>
        </p:blipFill>
        <p:spPr bwMode="auto">
          <a:xfrm>
            <a:off x="8981038" y="2064025"/>
            <a:ext cx="2858211" cy="36428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3492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wipe(down)">
                                      <p:cBhvr>
                                        <p:cTn id="7" dur="500"/>
                                        <p:tgtEl>
                                          <p:spTgt spid="410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wipe(down)">
                                      <p:cBhvr>
                                        <p:cTn id="11"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r>
              <a:rPr lang="ru-RU" dirty="0"/>
              <a:t>Контактные данные:</a:t>
            </a:r>
          </a:p>
          <a:p>
            <a:r>
              <a:rPr lang="ru-RU" dirty="0"/>
              <a:t>Почта: </a:t>
            </a:r>
            <a:r>
              <a:rPr lang="en-US" dirty="0"/>
              <a:t>magskon@yandex.ru</a:t>
            </a:r>
            <a:endParaRPr lang="ru-RU" dirty="0"/>
          </a:p>
        </p:txBody>
      </p:sp>
    </p:spTree>
    <p:extLst>
      <p:ext uri="{BB962C8B-B14F-4D97-AF65-F5344CB8AC3E}">
        <p14:creationId xmlns:p14="http://schemas.microsoft.com/office/powerpoint/2010/main" val="34541426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501</TotalTime>
  <Words>509</Words>
  <Application>Microsoft Office PowerPoint</Application>
  <PresentationFormat>Широкоэкранный</PresentationFormat>
  <Paragraphs>51</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Times New Roman</vt:lpstr>
      <vt:lpstr>Gilroy Medium</vt:lpstr>
      <vt:lpstr>Gilroy Bold</vt:lpstr>
      <vt:lpstr>Calibri</vt:lpstr>
      <vt:lpstr>Arial</vt:lpstr>
      <vt:lpstr>Verdana</vt:lpstr>
      <vt:lpstr>Тема3</vt:lpstr>
      <vt:lpstr>Мобильное приложение для репетиторов по английскому языку</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Parney Idol</cp:lastModifiedBy>
  <cp:revision>48</cp:revision>
  <dcterms:created xsi:type="dcterms:W3CDTF">2024-01-25T17:19:34Z</dcterms:created>
  <dcterms:modified xsi:type="dcterms:W3CDTF">2024-11-24T17:23:17Z</dcterms:modified>
</cp:coreProperties>
</file>