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4" r:id="rId1"/>
  </p:sldMasterIdLst>
  <p:sldIdLst>
    <p:sldId id="256" r:id="rId2"/>
    <p:sldId id="257" r:id="rId3"/>
    <p:sldId id="258" r:id="rId4"/>
    <p:sldId id="259" r:id="rId5"/>
    <p:sldId id="261" r:id="rId6"/>
    <p:sldId id="266" r:id="rId7"/>
    <p:sldId id="267" r:id="rId8"/>
  </p:sldIdLst>
  <p:sldSz cx="20104100" cy="11309350"/>
  <p:notesSz cx="20104100" cy="11309350"/>
  <p:defaultTextStyle>
    <a:defPPr>
      <a:defRPr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>
              <a:solidFill>
                <a:schemeClr val="lt1"/>
              </a:solidFill>
              <a:prstDash val="dashDot"/>
            </a:ln>
          </a:left>
          <a:right>
            <a:ln w="12700">
              <a:solidFill>
                <a:schemeClr val="lt1"/>
              </a:solidFill>
              <a:prstDash val="dashDot"/>
            </a:ln>
          </a:right>
          <a:top>
            <a:ln w="12700">
              <a:solidFill>
                <a:schemeClr val="lt1"/>
              </a:solidFill>
              <a:prstDash val="dashDot"/>
            </a:ln>
          </a:top>
          <a:bottom>
            <a:ln w="12700">
              <a:solidFill>
                <a:schemeClr val="lt1"/>
              </a:solidFill>
              <a:prstDash val="dashDot"/>
            </a:ln>
          </a:bottom>
          <a:insideH>
            <a:ln w="12700">
              <a:solidFill>
                <a:schemeClr val="lt1"/>
              </a:solidFill>
              <a:prstDash val="dashDot"/>
            </a:ln>
          </a:insideH>
          <a:insideV>
            <a:ln w="12700">
              <a:solidFill>
                <a:schemeClr val="lt1"/>
              </a:solidFill>
              <a:prstDash val="dashDot"/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  <a:fill>
          <a:solidFill>
            <a:schemeClr val="accent4">
              <a:tint val="40000"/>
            </a:schemeClr>
          </a:solidFill>
        </a:fill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>
              <a:solidFill>
                <a:schemeClr val="lt1"/>
              </a:solidFill>
              <a:prstDash val="dashDot"/>
            </a:ln>
          </a:top>
        </a:tcBdr>
        <a:fill>
          <a:solidFill>
            <a:schemeClr val="accent4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lt1"/>
              </a:solidFill>
              <a:prstDash val="dashDot"/>
            </a:ln>
          </a:bottom>
        </a:tcBdr>
        <a:fill>
          <a:solidFill>
            <a:schemeClr val="accent4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2D5ABB26-0587-4C30-8999-92F81FD0307C}" styleName="No Style, No Grid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noFill/>
              <a:prstDash val="dashDot"/>
            </a:ln>
          </a:left>
          <a:right>
            <a:ln w="12700">
              <a:noFill/>
              <a:prstDash val="dashDot"/>
            </a:ln>
          </a:right>
          <a:top>
            <a:ln w="12700">
              <a:noFill/>
              <a:prstDash val="dashDot"/>
            </a:ln>
          </a:top>
          <a:bottom>
            <a:ln w="12700">
              <a:noFill/>
              <a:prstDash val="dashDot"/>
            </a:ln>
          </a:bottom>
          <a:insideH>
            <a:ln w="12700">
              <a:noFill/>
              <a:prstDash val="dashDot"/>
            </a:ln>
          </a:insideH>
          <a:insideV>
            <a:ln w="12700">
              <a:noFill/>
              <a:prstDash val="dashDot"/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576" y="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77096D-CFE9-4ECF-BD4F-6BF03F8B394C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F80B92D-3949-4148-A569-D74653C38D62}">
      <dgm:prSet phldrT="[Текст]"/>
      <dgm:spPr/>
      <dgm:t>
        <a:bodyPr/>
        <a:lstStyle/>
        <a:p>
          <a:r>
            <a:rPr lang="ru-RU" dirty="0" smtClean="0"/>
            <a:t>Суть</a:t>
          </a:r>
          <a:endParaRPr lang="ru-RU" dirty="0"/>
        </a:p>
      </dgm:t>
    </dgm:pt>
    <dgm:pt modelId="{B9C6B16D-7641-4B09-BB23-EB591A715798}" type="parTrans" cxnId="{5F683FD0-F39B-43C3-8100-6EEAB21520C4}">
      <dgm:prSet/>
      <dgm:spPr/>
      <dgm:t>
        <a:bodyPr/>
        <a:lstStyle/>
        <a:p>
          <a:endParaRPr lang="ru-RU"/>
        </a:p>
      </dgm:t>
    </dgm:pt>
    <dgm:pt modelId="{410D2F70-D4F2-4A4D-91DF-AA9CCC936F8E}" type="sibTrans" cxnId="{5F683FD0-F39B-43C3-8100-6EEAB21520C4}">
      <dgm:prSet/>
      <dgm:spPr/>
      <dgm:t>
        <a:bodyPr/>
        <a:lstStyle/>
        <a:p>
          <a:endParaRPr lang="ru-RU"/>
        </a:p>
      </dgm:t>
    </dgm:pt>
    <dgm:pt modelId="{C1A3292C-313F-4B97-895D-825014BF09F4}">
      <dgm:prSet phldrT="[Текст]"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автономный офлайн‑велопрокат (механические замки)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A97700-E7E7-4172-9B9B-23FBDDF6FC91}" type="parTrans" cxnId="{7923C296-D2B9-4954-8FF2-DC7008D91DDE}">
      <dgm:prSet/>
      <dgm:spPr/>
      <dgm:t>
        <a:bodyPr/>
        <a:lstStyle/>
        <a:p>
          <a:endParaRPr lang="ru-RU"/>
        </a:p>
      </dgm:t>
    </dgm:pt>
    <dgm:pt modelId="{2C475336-1C03-4353-9B3E-E608A60270CD}" type="sibTrans" cxnId="{7923C296-D2B9-4954-8FF2-DC7008D91DDE}">
      <dgm:prSet/>
      <dgm:spPr/>
      <dgm:t>
        <a:bodyPr/>
        <a:lstStyle/>
        <a:p>
          <a:endParaRPr lang="ru-RU"/>
        </a:p>
      </dgm:t>
    </dgm:pt>
    <dgm:pt modelId="{D901256D-AC71-47C3-A5ED-2A6DA9DE95A1}">
      <dgm:prSet phldrT="[Текст]"/>
      <dgm:spPr/>
      <dgm:t>
        <a:bodyPr/>
        <a:lstStyle/>
        <a:p>
          <a:r>
            <a:rPr lang="ru-RU" dirty="0" smtClean="0"/>
            <a:t>Эффект</a:t>
          </a:r>
          <a:endParaRPr lang="ru-RU" dirty="0"/>
        </a:p>
      </dgm:t>
    </dgm:pt>
    <dgm:pt modelId="{6FE65DF0-959D-469E-AE52-B0B4D23C4399}" type="parTrans" cxnId="{3887968E-F733-4040-A357-BDA7CF5A7966}">
      <dgm:prSet/>
      <dgm:spPr/>
      <dgm:t>
        <a:bodyPr/>
        <a:lstStyle/>
        <a:p>
          <a:endParaRPr lang="ru-RU"/>
        </a:p>
      </dgm:t>
    </dgm:pt>
    <dgm:pt modelId="{63B7702E-4073-4BBC-AF45-1C0FD64BF0F0}" type="sibTrans" cxnId="{3887968E-F733-4040-A357-BDA7CF5A7966}">
      <dgm:prSet/>
      <dgm:spPr/>
      <dgm:t>
        <a:bodyPr/>
        <a:lstStyle/>
        <a:p>
          <a:endParaRPr lang="ru-RU"/>
        </a:p>
      </dgm:t>
    </dgm:pt>
    <dgm:pt modelId="{7BA07038-E441-48A6-8155-5799234BA95C}">
      <dgm:prSet phldrT="[Текст]"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снижение использования моторного транспорта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33C031-12E6-4F45-BF15-27DC794C2BA2}" type="parTrans" cxnId="{6E9C2A46-781C-4FDB-BD62-F8A2146D3EA5}">
      <dgm:prSet/>
      <dgm:spPr/>
      <dgm:t>
        <a:bodyPr/>
        <a:lstStyle/>
        <a:p>
          <a:endParaRPr lang="ru-RU"/>
        </a:p>
      </dgm:t>
    </dgm:pt>
    <dgm:pt modelId="{7980E393-2EF7-41B6-B8C8-91012F3E0B1C}" type="sibTrans" cxnId="{6E9C2A46-781C-4FDB-BD62-F8A2146D3EA5}">
      <dgm:prSet/>
      <dgm:spPr/>
      <dgm:t>
        <a:bodyPr/>
        <a:lstStyle/>
        <a:p>
          <a:endParaRPr lang="ru-RU"/>
        </a:p>
      </dgm:t>
    </dgm:pt>
    <dgm:pt modelId="{FA209E73-C7F1-484D-9F00-67D96D98C80C}">
      <dgm:prSet phldrT="[Текст]"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рост физической активности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19514D-22C0-442B-890D-80CEC2F7A851}" type="parTrans" cxnId="{2DF71F3E-FA84-433A-9F7F-853FE07AC94C}">
      <dgm:prSet/>
      <dgm:spPr/>
      <dgm:t>
        <a:bodyPr/>
        <a:lstStyle/>
        <a:p>
          <a:endParaRPr lang="ru-RU"/>
        </a:p>
      </dgm:t>
    </dgm:pt>
    <dgm:pt modelId="{23C65539-7318-470D-9F48-2A82E90784E3}" type="sibTrans" cxnId="{2DF71F3E-FA84-433A-9F7F-853FE07AC94C}">
      <dgm:prSet/>
      <dgm:spPr/>
      <dgm:t>
        <a:bodyPr/>
        <a:lstStyle/>
        <a:p>
          <a:endParaRPr lang="ru-RU"/>
        </a:p>
      </dgm:t>
    </dgm:pt>
    <dgm:pt modelId="{8D61F925-6DE5-4776-965C-DD0D0EAE9063}">
      <dgm:prSet phldrT="[Текст]" custT="1"/>
      <dgm:spPr/>
      <dgm:t>
        <a:bodyPr/>
        <a:lstStyle/>
        <a:p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обустройство безопасных закольцованных трасс и регулярные бесплатные эко‑</a:t>
          </a:r>
          <a:r>
            <a:rPr lang="ru-RU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велозаезды</a:t>
          </a:r>
          <a:r>
            <a:rPr lang="ru-RU" sz="24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5A70A5-75E5-4EF8-AD59-A39B90F929A8}" type="parTrans" cxnId="{5AE39F89-7E00-4543-90AA-558D79676336}">
      <dgm:prSet/>
      <dgm:spPr/>
      <dgm:t>
        <a:bodyPr/>
        <a:lstStyle/>
        <a:p>
          <a:endParaRPr lang="ru-RU"/>
        </a:p>
      </dgm:t>
    </dgm:pt>
    <dgm:pt modelId="{D4AC282E-A5A0-4460-ACCA-4055C1C5DDB9}" type="sibTrans" cxnId="{5AE39F89-7E00-4543-90AA-558D79676336}">
      <dgm:prSet/>
      <dgm:spPr/>
      <dgm:t>
        <a:bodyPr/>
        <a:lstStyle/>
        <a:p>
          <a:endParaRPr lang="ru-RU"/>
        </a:p>
      </dgm:t>
    </dgm:pt>
    <dgm:pt modelId="{F130ECA7-412D-4BE0-99DC-6B19EBF87AC5}" type="pres">
      <dgm:prSet presAssocID="{F577096D-CFE9-4ECF-BD4F-6BF03F8B394C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1D90F21-3A94-4597-A9F6-0C5A4DC0C348}" type="pres">
      <dgm:prSet presAssocID="{8F80B92D-3949-4148-A569-D74653C38D62}" presName="posSpace" presStyleCnt="0"/>
      <dgm:spPr/>
    </dgm:pt>
    <dgm:pt modelId="{BB9EB3C8-1E75-4D7A-9148-11BD55E058A9}" type="pres">
      <dgm:prSet presAssocID="{8F80B92D-3949-4148-A569-D74653C38D62}" presName="vertFlow" presStyleCnt="0"/>
      <dgm:spPr/>
    </dgm:pt>
    <dgm:pt modelId="{608EC100-F813-42D7-AB87-E4AC1163E0D7}" type="pres">
      <dgm:prSet presAssocID="{8F80B92D-3949-4148-A569-D74653C38D62}" presName="topSpace" presStyleCnt="0"/>
      <dgm:spPr/>
    </dgm:pt>
    <dgm:pt modelId="{CA977AFE-699E-4271-846F-638275923B68}" type="pres">
      <dgm:prSet presAssocID="{8F80B92D-3949-4148-A569-D74653C38D62}" presName="firstComp" presStyleCnt="0"/>
      <dgm:spPr/>
    </dgm:pt>
    <dgm:pt modelId="{F0F666DF-3D34-4D81-B649-6DFD464D0AAE}" type="pres">
      <dgm:prSet presAssocID="{8F80B92D-3949-4148-A569-D74653C38D62}" presName="firstChild" presStyleLbl="bgAccFollowNode1" presStyleIdx="0" presStyleCnt="4"/>
      <dgm:spPr/>
      <dgm:t>
        <a:bodyPr/>
        <a:lstStyle/>
        <a:p>
          <a:endParaRPr lang="ru-RU"/>
        </a:p>
      </dgm:t>
    </dgm:pt>
    <dgm:pt modelId="{CD25444F-0BEC-4434-BAC8-6FBAFDCF1233}" type="pres">
      <dgm:prSet presAssocID="{8F80B92D-3949-4148-A569-D74653C38D62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E467F-C497-4BC7-9CD2-2088F81610EA}" type="pres">
      <dgm:prSet presAssocID="{8D61F925-6DE5-4776-965C-DD0D0EAE9063}" presName="comp" presStyleCnt="0"/>
      <dgm:spPr/>
    </dgm:pt>
    <dgm:pt modelId="{6E0FFA15-D142-44FA-B96E-3A9EA7B4498C}" type="pres">
      <dgm:prSet presAssocID="{8D61F925-6DE5-4776-965C-DD0D0EAE9063}" presName="child" presStyleLbl="bgAccFollowNode1" presStyleIdx="1" presStyleCnt="4"/>
      <dgm:spPr/>
      <dgm:t>
        <a:bodyPr/>
        <a:lstStyle/>
        <a:p>
          <a:endParaRPr lang="ru-RU"/>
        </a:p>
      </dgm:t>
    </dgm:pt>
    <dgm:pt modelId="{0AC8BBAF-3703-43FD-988E-49945A47ECB3}" type="pres">
      <dgm:prSet presAssocID="{8D61F925-6DE5-4776-965C-DD0D0EAE9063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BDAD4B-77BF-4C74-B9E9-C261A7CB51EC}" type="pres">
      <dgm:prSet presAssocID="{8F80B92D-3949-4148-A569-D74653C38D62}" presName="negSpace" presStyleCnt="0"/>
      <dgm:spPr/>
    </dgm:pt>
    <dgm:pt modelId="{E57D7E09-6B2A-417D-9070-4F636113053A}" type="pres">
      <dgm:prSet presAssocID="{8F80B92D-3949-4148-A569-D74653C38D62}" presName="circle" presStyleLbl="node1" presStyleIdx="0" presStyleCnt="2"/>
      <dgm:spPr/>
      <dgm:t>
        <a:bodyPr/>
        <a:lstStyle/>
        <a:p>
          <a:endParaRPr lang="ru-RU"/>
        </a:p>
      </dgm:t>
    </dgm:pt>
    <dgm:pt modelId="{CA03F982-30C2-431A-BB29-C401F3B0791F}" type="pres">
      <dgm:prSet presAssocID="{410D2F70-D4F2-4A4D-91DF-AA9CCC936F8E}" presName="transSpace" presStyleCnt="0"/>
      <dgm:spPr/>
    </dgm:pt>
    <dgm:pt modelId="{D72DA40E-573A-4304-8B23-48CB16BE6004}" type="pres">
      <dgm:prSet presAssocID="{D901256D-AC71-47C3-A5ED-2A6DA9DE95A1}" presName="posSpace" presStyleCnt="0"/>
      <dgm:spPr/>
    </dgm:pt>
    <dgm:pt modelId="{6559BB15-C68B-4EB9-AFE3-0447211D04CE}" type="pres">
      <dgm:prSet presAssocID="{D901256D-AC71-47C3-A5ED-2A6DA9DE95A1}" presName="vertFlow" presStyleCnt="0"/>
      <dgm:spPr/>
    </dgm:pt>
    <dgm:pt modelId="{5C181A52-2F09-4B73-8A40-FAA42FD6F917}" type="pres">
      <dgm:prSet presAssocID="{D901256D-AC71-47C3-A5ED-2A6DA9DE95A1}" presName="topSpace" presStyleCnt="0"/>
      <dgm:spPr/>
    </dgm:pt>
    <dgm:pt modelId="{24F10FAD-D1A3-450E-9332-FD533568BEA4}" type="pres">
      <dgm:prSet presAssocID="{D901256D-AC71-47C3-A5ED-2A6DA9DE95A1}" presName="firstComp" presStyleCnt="0"/>
      <dgm:spPr/>
    </dgm:pt>
    <dgm:pt modelId="{8D5C5E57-3932-4ECB-A962-86BF07F26427}" type="pres">
      <dgm:prSet presAssocID="{D901256D-AC71-47C3-A5ED-2A6DA9DE95A1}" presName="firstChild" presStyleLbl="bgAccFollowNode1" presStyleIdx="2" presStyleCnt="4"/>
      <dgm:spPr/>
      <dgm:t>
        <a:bodyPr/>
        <a:lstStyle/>
        <a:p>
          <a:endParaRPr lang="ru-RU"/>
        </a:p>
      </dgm:t>
    </dgm:pt>
    <dgm:pt modelId="{B1C927E5-F825-4C83-8F05-7790E39E5920}" type="pres">
      <dgm:prSet presAssocID="{D901256D-AC71-47C3-A5ED-2A6DA9DE95A1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AFE54-A4DE-4837-B2D2-3C0EE2ABB00F}" type="pres">
      <dgm:prSet presAssocID="{FA209E73-C7F1-484D-9F00-67D96D98C80C}" presName="comp" presStyleCnt="0"/>
      <dgm:spPr/>
    </dgm:pt>
    <dgm:pt modelId="{6BBFF61E-F18E-46C7-BA5D-D561DBACE268}" type="pres">
      <dgm:prSet presAssocID="{FA209E73-C7F1-484D-9F00-67D96D98C80C}" presName="child" presStyleLbl="bgAccFollowNode1" presStyleIdx="3" presStyleCnt="4"/>
      <dgm:spPr/>
      <dgm:t>
        <a:bodyPr/>
        <a:lstStyle/>
        <a:p>
          <a:endParaRPr lang="ru-RU"/>
        </a:p>
      </dgm:t>
    </dgm:pt>
    <dgm:pt modelId="{3BCC203F-628E-4BB8-A500-D644ED548669}" type="pres">
      <dgm:prSet presAssocID="{FA209E73-C7F1-484D-9F00-67D96D98C80C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B33B8E-4130-43F1-9D6C-17BD6DA97297}" type="pres">
      <dgm:prSet presAssocID="{D901256D-AC71-47C3-A5ED-2A6DA9DE95A1}" presName="negSpace" presStyleCnt="0"/>
      <dgm:spPr/>
    </dgm:pt>
    <dgm:pt modelId="{CD590A89-77FA-4F71-8E20-C3D6A3B72FE3}" type="pres">
      <dgm:prSet presAssocID="{D901256D-AC71-47C3-A5ED-2A6DA9DE95A1}" presName="circle" presStyleLbl="node1" presStyleIdx="1" presStyleCnt="2"/>
      <dgm:spPr/>
      <dgm:t>
        <a:bodyPr/>
        <a:lstStyle/>
        <a:p>
          <a:endParaRPr lang="ru-RU"/>
        </a:p>
      </dgm:t>
    </dgm:pt>
  </dgm:ptLst>
  <dgm:cxnLst>
    <dgm:cxn modelId="{DFD3D525-9E7B-4415-94E5-51E30AD63645}" type="presOf" srcId="{FA209E73-C7F1-484D-9F00-67D96D98C80C}" destId="{3BCC203F-628E-4BB8-A500-D644ED548669}" srcOrd="1" destOrd="0" presId="urn:microsoft.com/office/officeart/2005/8/layout/hList9"/>
    <dgm:cxn modelId="{5AE39F89-7E00-4543-90AA-558D79676336}" srcId="{8F80B92D-3949-4148-A569-D74653C38D62}" destId="{8D61F925-6DE5-4776-965C-DD0D0EAE9063}" srcOrd="1" destOrd="0" parTransId="{585A70A5-75E5-4EF8-AD59-A39B90F929A8}" sibTransId="{D4AC282E-A5A0-4460-ACCA-4055C1C5DDB9}"/>
    <dgm:cxn modelId="{7923C296-D2B9-4954-8FF2-DC7008D91DDE}" srcId="{8F80B92D-3949-4148-A569-D74653C38D62}" destId="{C1A3292C-313F-4B97-895D-825014BF09F4}" srcOrd="0" destOrd="0" parTransId="{86A97700-E7E7-4172-9B9B-23FBDDF6FC91}" sibTransId="{2C475336-1C03-4353-9B3E-E608A60270CD}"/>
    <dgm:cxn modelId="{7C56A4AA-FAAC-4113-B908-D4AABA847F1F}" type="presOf" srcId="{8D61F925-6DE5-4776-965C-DD0D0EAE9063}" destId="{6E0FFA15-D142-44FA-B96E-3A9EA7B4498C}" srcOrd="0" destOrd="0" presId="urn:microsoft.com/office/officeart/2005/8/layout/hList9"/>
    <dgm:cxn modelId="{E4E3683F-8E0A-499E-AEA7-B9D2C3DFEC12}" type="presOf" srcId="{FA209E73-C7F1-484D-9F00-67D96D98C80C}" destId="{6BBFF61E-F18E-46C7-BA5D-D561DBACE268}" srcOrd="0" destOrd="0" presId="urn:microsoft.com/office/officeart/2005/8/layout/hList9"/>
    <dgm:cxn modelId="{3887968E-F733-4040-A357-BDA7CF5A7966}" srcId="{F577096D-CFE9-4ECF-BD4F-6BF03F8B394C}" destId="{D901256D-AC71-47C3-A5ED-2A6DA9DE95A1}" srcOrd="1" destOrd="0" parTransId="{6FE65DF0-959D-469E-AE52-B0B4D23C4399}" sibTransId="{63B7702E-4073-4BBC-AF45-1C0FD64BF0F0}"/>
    <dgm:cxn modelId="{312CDE50-6038-4F39-AD75-587848F0CE54}" type="presOf" srcId="{8F80B92D-3949-4148-A569-D74653C38D62}" destId="{E57D7E09-6B2A-417D-9070-4F636113053A}" srcOrd="0" destOrd="0" presId="urn:microsoft.com/office/officeart/2005/8/layout/hList9"/>
    <dgm:cxn modelId="{94E8E0A9-253E-4E5A-9189-03604E780F11}" type="presOf" srcId="{D901256D-AC71-47C3-A5ED-2A6DA9DE95A1}" destId="{CD590A89-77FA-4F71-8E20-C3D6A3B72FE3}" srcOrd="0" destOrd="0" presId="urn:microsoft.com/office/officeart/2005/8/layout/hList9"/>
    <dgm:cxn modelId="{728090C4-7C95-41AD-BFFC-E3873E0E4E7D}" type="presOf" srcId="{8D61F925-6DE5-4776-965C-DD0D0EAE9063}" destId="{0AC8BBAF-3703-43FD-988E-49945A47ECB3}" srcOrd="1" destOrd="0" presId="urn:microsoft.com/office/officeart/2005/8/layout/hList9"/>
    <dgm:cxn modelId="{2DF71F3E-FA84-433A-9F7F-853FE07AC94C}" srcId="{D901256D-AC71-47C3-A5ED-2A6DA9DE95A1}" destId="{FA209E73-C7F1-484D-9F00-67D96D98C80C}" srcOrd="1" destOrd="0" parTransId="{E219514D-22C0-442B-890D-80CEC2F7A851}" sibTransId="{23C65539-7318-470D-9F48-2A82E90784E3}"/>
    <dgm:cxn modelId="{634069D8-1EE9-4277-900F-169807CBD00D}" type="presOf" srcId="{7BA07038-E441-48A6-8155-5799234BA95C}" destId="{B1C927E5-F825-4C83-8F05-7790E39E5920}" srcOrd="1" destOrd="0" presId="urn:microsoft.com/office/officeart/2005/8/layout/hList9"/>
    <dgm:cxn modelId="{6E9C2A46-781C-4FDB-BD62-F8A2146D3EA5}" srcId="{D901256D-AC71-47C3-A5ED-2A6DA9DE95A1}" destId="{7BA07038-E441-48A6-8155-5799234BA95C}" srcOrd="0" destOrd="0" parTransId="{6033C031-12E6-4F45-BF15-27DC794C2BA2}" sibTransId="{7980E393-2EF7-41B6-B8C8-91012F3E0B1C}"/>
    <dgm:cxn modelId="{E4D42D43-B7A1-48D4-8403-6F9B1C8A924D}" type="presOf" srcId="{7BA07038-E441-48A6-8155-5799234BA95C}" destId="{8D5C5E57-3932-4ECB-A962-86BF07F26427}" srcOrd="0" destOrd="0" presId="urn:microsoft.com/office/officeart/2005/8/layout/hList9"/>
    <dgm:cxn modelId="{F1DE0DC7-CBE9-419D-80CD-632975C1E196}" type="presOf" srcId="{C1A3292C-313F-4B97-895D-825014BF09F4}" destId="{CD25444F-0BEC-4434-BAC8-6FBAFDCF1233}" srcOrd="1" destOrd="0" presId="urn:microsoft.com/office/officeart/2005/8/layout/hList9"/>
    <dgm:cxn modelId="{1D13BBE0-1461-4DDB-B850-7324C23EC2FD}" type="presOf" srcId="{F577096D-CFE9-4ECF-BD4F-6BF03F8B394C}" destId="{F130ECA7-412D-4BE0-99DC-6B19EBF87AC5}" srcOrd="0" destOrd="0" presId="urn:microsoft.com/office/officeart/2005/8/layout/hList9"/>
    <dgm:cxn modelId="{5F683FD0-F39B-43C3-8100-6EEAB21520C4}" srcId="{F577096D-CFE9-4ECF-BD4F-6BF03F8B394C}" destId="{8F80B92D-3949-4148-A569-D74653C38D62}" srcOrd="0" destOrd="0" parTransId="{B9C6B16D-7641-4B09-BB23-EB591A715798}" sibTransId="{410D2F70-D4F2-4A4D-91DF-AA9CCC936F8E}"/>
    <dgm:cxn modelId="{408B14A6-98F5-433B-A789-28FFC3550800}" type="presOf" srcId="{C1A3292C-313F-4B97-895D-825014BF09F4}" destId="{F0F666DF-3D34-4D81-B649-6DFD464D0AAE}" srcOrd="0" destOrd="0" presId="urn:microsoft.com/office/officeart/2005/8/layout/hList9"/>
    <dgm:cxn modelId="{F8B483D8-084D-422B-89FD-EC762BD00689}" type="presParOf" srcId="{F130ECA7-412D-4BE0-99DC-6B19EBF87AC5}" destId="{91D90F21-3A94-4597-A9F6-0C5A4DC0C348}" srcOrd="0" destOrd="0" presId="urn:microsoft.com/office/officeart/2005/8/layout/hList9"/>
    <dgm:cxn modelId="{B2520901-B4F3-44D6-9AAE-4FAD3D9718EB}" type="presParOf" srcId="{F130ECA7-412D-4BE0-99DC-6B19EBF87AC5}" destId="{BB9EB3C8-1E75-4D7A-9148-11BD55E058A9}" srcOrd="1" destOrd="0" presId="urn:microsoft.com/office/officeart/2005/8/layout/hList9"/>
    <dgm:cxn modelId="{4E919116-FAFB-4330-85C2-46760FABFF0C}" type="presParOf" srcId="{BB9EB3C8-1E75-4D7A-9148-11BD55E058A9}" destId="{608EC100-F813-42D7-AB87-E4AC1163E0D7}" srcOrd="0" destOrd="0" presId="urn:microsoft.com/office/officeart/2005/8/layout/hList9"/>
    <dgm:cxn modelId="{1066F4EA-DA7A-4A63-9DA3-7D55E596DC86}" type="presParOf" srcId="{BB9EB3C8-1E75-4D7A-9148-11BD55E058A9}" destId="{CA977AFE-699E-4271-846F-638275923B68}" srcOrd="1" destOrd="0" presId="urn:microsoft.com/office/officeart/2005/8/layout/hList9"/>
    <dgm:cxn modelId="{12EDA8F5-C891-4268-AD0C-1B77C58EC87C}" type="presParOf" srcId="{CA977AFE-699E-4271-846F-638275923B68}" destId="{F0F666DF-3D34-4D81-B649-6DFD464D0AAE}" srcOrd="0" destOrd="0" presId="urn:microsoft.com/office/officeart/2005/8/layout/hList9"/>
    <dgm:cxn modelId="{D2BACA6D-7486-412A-94F2-31AC55B8A93C}" type="presParOf" srcId="{CA977AFE-699E-4271-846F-638275923B68}" destId="{CD25444F-0BEC-4434-BAC8-6FBAFDCF1233}" srcOrd="1" destOrd="0" presId="urn:microsoft.com/office/officeart/2005/8/layout/hList9"/>
    <dgm:cxn modelId="{D6D01D6E-5DCE-450B-96F1-99A106012D18}" type="presParOf" srcId="{BB9EB3C8-1E75-4D7A-9148-11BD55E058A9}" destId="{ED6E467F-C497-4BC7-9CD2-2088F81610EA}" srcOrd="2" destOrd="0" presId="urn:microsoft.com/office/officeart/2005/8/layout/hList9"/>
    <dgm:cxn modelId="{2074BA97-D844-4029-8CDF-087EA433C37F}" type="presParOf" srcId="{ED6E467F-C497-4BC7-9CD2-2088F81610EA}" destId="{6E0FFA15-D142-44FA-B96E-3A9EA7B4498C}" srcOrd="0" destOrd="0" presId="urn:microsoft.com/office/officeart/2005/8/layout/hList9"/>
    <dgm:cxn modelId="{212B7F61-0524-4C21-9B44-82A44E268C16}" type="presParOf" srcId="{ED6E467F-C497-4BC7-9CD2-2088F81610EA}" destId="{0AC8BBAF-3703-43FD-988E-49945A47ECB3}" srcOrd="1" destOrd="0" presId="urn:microsoft.com/office/officeart/2005/8/layout/hList9"/>
    <dgm:cxn modelId="{A82019A0-96BE-4508-9A62-39294B735CCB}" type="presParOf" srcId="{F130ECA7-412D-4BE0-99DC-6B19EBF87AC5}" destId="{DEBDAD4B-77BF-4C74-B9E9-C261A7CB51EC}" srcOrd="2" destOrd="0" presId="urn:microsoft.com/office/officeart/2005/8/layout/hList9"/>
    <dgm:cxn modelId="{0C767CF7-A60E-4892-9568-E7589E1635A8}" type="presParOf" srcId="{F130ECA7-412D-4BE0-99DC-6B19EBF87AC5}" destId="{E57D7E09-6B2A-417D-9070-4F636113053A}" srcOrd="3" destOrd="0" presId="urn:microsoft.com/office/officeart/2005/8/layout/hList9"/>
    <dgm:cxn modelId="{6D1704FE-D5C9-42FA-B9E0-795ECB2C96E6}" type="presParOf" srcId="{F130ECA7-412D-4BE0-99DC-6B19EBF87AC5}" destId="{CA03F982-30C2-431A-BB29-C401F3B0791F}" srcOrd="4" destOrd="0" presId="urn:microsoft.com/office/officeart/2005/8/layout/hList9"/>
    <dgm:cxn modelId="{AD8AECFF-A1CF-4551-A07E-DEFCC19E24F9}" type="presParOf" srcId="{F130ECA7-412D-4BE0-99DC-6B19EBF87AC5}" destId="{D72DA40E-573A-4304-8B23-48CB16BE6004}" srcOrd="5" destOrd="0" presId="urn:microsoft.com/office/officeart/2005/8/layout/hList9"/>
    <dgm:cxn modelId="{F594C362-652A-4D79-A980-36FC8DA7127B}" type="presParOf" srcId="{F130ECA7-412D-4BE0-99DC-6B19EBF87AC5}" destId="{6559BB15-C68B-4EB9-AFE3-0447211D04CE}" srcOrd="6" destOrd="0" presId="urn:microsoft.com/office/officeart/2005/8/layout/hList9"/>
    <dgm:cxn modelId="{A375D162-B027-4D9E-9BCE-669C904124EB}" type="presParOf" srcId="{6559BB15-C68B-4EB9-AFE3-0447211D04CE}" destId="{5C181A52-2F09-4B73-8A40-FAA42FD6F917}" srcOrd="0" destOrd="0" presId="urn:microsoft.com/office/officeart/2005/8/layout/hList9"/>
    <dgm:cxn modelId="{D293CDC7-DA13-4395-AE1A-1755FBF6BE4C}" type="presParOf" srcId="{6559BB15-C68B-4EB9-AFE3-0447211D04CE}" destId="{24F10FAD-D1A3-450E-9332-FD533568BEA4}" srcOrd="1" destOrd="0" presId="urn:microsoft.com/office/officeart/2005/8/layout/hList9"/>
    <dgm:cxn modelId="{F4F6A5D0-3495-48DF-9A44-8D812A62CD96}" type="presParOf" srcId="{24F10FAD-D1A3-450E-9332-FD533568BEA4}" destId="{8D5C5E57-3932-4ECB-A962-86BF07F26427}" srcOrd="0" destOrd="0" presId="urn:microsoft.com/office/officeart/2005/8/layout/hList9"/>
    <dgm:cxn modelId="{94E574EE-9601-470F-BD15-D5D5477E5ED6}" type="presParOf" srcId="{24F10FAD-D1A3-450E-9332-FD533568BEA4}" destId="{B1C927E5-F825-4C83-8F05-7790E39E5920}" srcOrd="1" destOrd="0" presId="urn:microsoft.com/office/officeart/2005/8/layout/hList9"/>
    <dgm:cxn modelId="{31227793-2DE8-4D28-9F9B-326B0CC45C44}" type="presParOf" srcId="{6559BB15-C68B-4EB9-AFE3-0447211D04CE}" destId="{597AFE54-A4DE-4837-B2D2-3C0EE2ABB00F}" srcOrd="2" destOrd="0" presId="urn:microsoft.com/office/officeart/2005/8/layout/hList9"/>
    <dgm:cxn modelId="{BE916B70-187D-4F13-A5FB-669F73C0BEE7}" type="presParOf" srcId="{597AFE54-A4DE-4837-B2D2-3C0EE2ABB00F}" destId="{6BBFF61E-F18E-46C7-BA5D-D561DBACE268}" srcOrd="0" destOrd="0" presId="urn:microsoft.com/office/officeart/2005/8/layout/hList9"/>
    <dgm:cxn modelId="{2DC28D65-71F1-44E2-804C-D36F5F6DC993}" type="presParOf" srcId="{597AFE54-A4DE-4837-B2D2-3C0EE2ABB00F}" destId="{3BCC203F-628E-4BB8-A500-D644ED548669}" srcOrd="1" destOrd="0" presId="urn:microsoft.com/office/officeart/2005/8/layout/hList9"/>
    <dgm:cxn modelId="{E2A78C0C-B989-4B8B-AD76-9C8C82F52471}" type="presParOf" srcId="{F130ECA7-412D-4BE0-99DC-6B19EBF87AC5}" destId="{CEB33B8E-4130-43F1-9D6C-17BD6DA97297}" srcOrd="7" destOrd="0" presId="urn:microsoft.com/office/officeart/2005/8/layout/hList9"/>
    <dgm:cxn modelId="{10FD3132-9DC8-4E78-AC4D-9B0FB6CF7017}" type="presParOf" srcId="{F130ECA7-412D-4BE0-99DC-6B19EBF87AC5}" destId="{CD590A89-77FA-4F71-8E20-C3D6A3B72FE3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2AAD18-2846-40E7-A547-A221C45D18E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6EABF2-7423-496E-A4FB-0A192CCE43A5}">
      <dgm:prSet phldrT="[Текст]" custT="1"/>
      <dgm:spPr/>
      <dgm:t>
        <a:bodyPr/>
        <a:lstStyle/>
        <a:p>
          <a:r>
            <a:rPr lang="ru-RU" sz="3600" dirty="0" smtClean="0"/>
            <a:t>Потенциальные потребители и платящие стороны</a:t>
          </a:r>
          <a:endParaRPr lang="ru-RU" sz="3600" dirty="0"/>
        </a:p>
      </dgm:t>
    </dgm:pt>
    <dgm:pt modelId="{BCEA92FC-0F77-4DAE-82D0-CE0C87970E89}" type="parTrans" cxnId="{E93B3DEF-A16E-4CC2-B338-96448E7AF0C8}">
      <dgm:prSet/>
      <dgm:spPr/>
      <dgm:t>
        <a:bodyPr/>
        <a:lstStyle/>
        <a:p>
          <a:endParaRPr lang="ru-RU"/>
        </a:p>
      </dgm:t>
    </dgm:pt>
    <dgm:pt modelId="{AE8F7636-6860-47AE-9788-3791FE421A5E}" type="sibTrans" cxnId="{E93B3DEF-A16E-4CC2-B338-96448E7AF0C8}">
      <dgm:prSet/>
      <dgm:spPr/>
      <dgm:t>
        <a:bodyPr/>
        <a:lstStyle/>
        <a:p>
          <a:endParaRPr lang="ru-RU"/>
        </a:p>
      </dgm:t>
    </dgm:pt>
    <dgm:pt modelId="{840DFCB0-CFBD-4023-9AE5-8AE5ADFCAA28}">
      <dgm:prSet phldrT="[Текст]" custT="1"/>
      <dgm:spPr/>
      <dgm:t>
        <a:bodyPr/>
        <a:lstStyle/>
        <a:p>
          <a:r>
            <a:rPr lang="ru-RU" sz="3200" dirty="0" smtClean="0"/>
            <a:t>муниципалитет, местные компании и спонсоры, учреждения образования (студенты), организаторы мероприятий. </a:t>
          </a:r>
          <a:endParaRPr lang="ru-RU" sz="3200" dirty="0"/>
        </a:p>
      </dgm:t>
    </dgm:pt>
    <dgm:pt modelId="{64443050-7902-4122-83A1-C076FBAA83D0}" type="parTrans" cxnId="{3EF74B41-5C17-4B37-8E9F-8ACF4085C375}">
      <dgm:prSet/>
      <dgm:spPr/>
      <dgm:t>
        <a:bodyPr/>
        <a:lstStyle/>
        <a:p>
          <a:endParaRPr lang="ru-RU"/>
        </a:p>
      </dgm:t>
    </dgm:pt>
    <dgm:pt modelId="{0B833C12-E9E0-46D6-87BE-40F001EF659F}" type="sibTrans" cxnId="{3EF74B41-5C17-4B37-8E9F-8ACF4085C375}">
      <dgm:prSet/>
      <dgm:spPr/>
      <dgm:t>
        <a:bodyPr/>
        <a:lstStyle/>
        <a:p>
          <a:endParaRPr lang="ru-RU"/>
        </a:p>
      </dgm:t>
    </dgm:pt>
    <dgm:pt modelId="{1FC71260-C18B-40CD-AA2E-3A7A7046747E}">
      <dgm:prSet phldrT="[Текст]" custT="1"/>
      <dgm:spPr/>
      <dgm:t>
        <a:bodyPr/>
        <a:lstStyle/>
        <a:p>
          <a:r>
            <a:rPr lang="ru-RU" sz="3600" dirty="0" smtClean="0"/>
            <a:t>Модель дохода</a:t>
          </a:r>
          <a:endParaRPr lang="ru-RU" sz="3600" dirty="0"/>
        </a:p>
      </dgm:t>
    </dgm:pt>
    <dgm:pt modelId="{1921FBCC-E4CD-4B69-A246-24DEA11FAED5}" type="parTrans" cxnId="{DB48D723-859E-4DB9-BEBE-03C12CFFC72C}">
      <dgm:prSet/>
      <dgm:spPr/>
      <dgm:t>
        <a:bodyPr/>
        <a:lstStyle/>
        <a:p>
          <a:endParaRPr lang="ru-RU"/>
        </a:p>
      </dgm:t>
    </dgm:pt>
    <dgm:pt modelId="{78ECC6E8-3BFF-4116-861B-6530FD83EA77}" type="sibTrans" cxnId="{DB48D723-859E-4DB9-BEBE-03C12CFFC72C}">
      <dgm:prSet/>
      <dgm:spPr/>
      <dgm:t>
        <a:bodyPr/>
        <a:lstStyle/>
        <a:p>
          <a:endParaRPr lang="ru-RU"/>
        </a:p>
      </dgm:t>
    </dgm:pt>
    <dgm:pt modelId="{EA2714F0-BEE5-4DFD-B0EA-03DA1DE462FA}">
      <dgm:prSet phldrT="[Текст]" custT="1"/>
      <dgm:spPr/>
      <dgm:t>
        <a:bodyPr/>
        <a:lstStyle/>
        <a:p>
          <a:r>
            <a:rPr lang="ru-RU" sz="3200" dirty="0" smtClean="0"/>
            <a:t>государственное/спонсорское финансирование, платная аренда для длительных поездок.</a:t>
          </a:r>
          <a:endParaRPr lang="ru-RU" sz="3200" dirty="0"/>
        </a:p>
      </dgm:t>
    </dgm:pt>
    <dgm:pt modelId="{9F9831D8-A42C-4D7F-9195-E2021AD2F415}" type="parTrans" cxnId="{0515EB54-3A87-4B9A-8619-C85BEFCD608E}">
      <dgm:prSet/>
      <dgm:spPr/>
      <dgm:t>
        <a:bodyPr/>
        <a:lstStyle/>
        <a:p>
          <a:endParaRPr lang="ru-RU"/>
        </a:p>
      </dgm:t>
    </dgm:pt>
    <dgm:pt modelId="{DB1375F8-B19F-48F7-935C-5423E3E1B6A7}" type="sibTrans" cxnId="{0515EB54-3A87-4B9A-8619-C85BEFCD608E}">
      <dgm:prSet/>
      <dgm:spPr/>
      <dgm:t>
        <a:bodyPr/>
        <a:lstStyle/>
        <a:p>
          <a:endParaRPr lang="ru-RU"/>
        </a:p>
      </dgm:t>
    </dgm:pt>
    <dgm:pt modelId="{E856E8D8-D777-41E9-B87F-3DC6835285C5}" type="pres">
      <dgm:prSet presAssocID="{D22AAD18-2846-40E7-A547-A221C45D18E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AF2182-0456-437F-86AA-C641B64DBC7A}" type="pres">
      <dgm:prSet presAssocID="{106EABF2-7423-496E-A4FB-0A192CCE43A5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84933-74D3-4FD0-BB3E-2B55B391A9E6}" type="pres">
      <dgm:prSet presAssocID="{106EABF2-7423-496E-A4FB-0A192CCE43A5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D92492-3552-4A87-BDAA-2AE74ACD85E0}" type="pres">
      <dgm:prSet presAssocID="{1FC71260-C18B-40CD-AA2E-3A7A7046747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C561B7-25B3-45AC-96A4-BA8CF51A7977}" type="pres">
      <dgm:prSet presAssocID="{1FC71260-C18B-40CD-AA2E-3A7A7046747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F74B41-5C17-4B37-8E9F-8ACF4085C375}" srcId="{106EABF2-7423-496E-A4FB-0A192CCE43A5}" destId="{840DFCB0-CFBD-4023-9AE5-8AE5ADFCAA28}" srcOrd="0" destOrd="0" parTransId="{64443050-7902-4122-83A1-C076FBAA83D0}" sibTransId="{0B833C12-E9E0-46D6-87BE-40F001EF659F}"/>
    <dgm:cxn modelId="{2CD27D7E-BF6F-47DE-B686-E8A3BD25F606}" type="presOf" srcId="{EA2714F0-BEE5-4DFD-B0EA-03DA1DE462FA}" destId="{31C561B7-25B3-45AC-96A4-BA8CF51A7977}" srcOrd="0" destOrd="0" presId="urn:microsoft.com/office/officeart/2005/8/layout/vList2"/>
    <dgm:cxn modelId="{36073916-AAAA-4B9A-A9B1-EA9261879ED0}" type="presOf" srcId="{1FC71260-C18B-40CD-AA2E-3A7A7046747E}" destId="{2ED92492-3552-4A87-BDAA-2AE74ACD85E0}" srcOrd="0" destOrd="0" presId="urn:microsoft.com/office/officeart/2005/8/layout/vList2"/>
    <dgm:cxn modelId="{DB48D723-859E-4DB9-BEBE-03C12CFFC72C}" srcId="{D22AAD18-2846-40E7-A547-A221C45D18E4}" destId="{1FC71260-C18B-40CD-AA2E-3A7A7046747E}" srcOrd="1" destOrd="0" parTransId="{1921FBCC-E4CD-4B69-A246-24DEA11FAED5}" sibTransId="{78ECC6E8-3BFF-4116-861B-6530FD83EA77}"/>
    <dgm:cxn modelId="{66392C61-9E80-458D-BF85-03DC5F12348A}" type="presOf" srcId="{840DFCB0-CFBD-4023-9AE5-8AE5ADFCAA28}" destId="{C5384933-74D3-4FD0-BB3E-2B55B391A9E6}" srcOrd="0" destOrd="0" presId="urn:microsoft.com/office/officeart/2005/8/layout/vList2"/>
    <dgm:cxn modelId="{E93B3DEF-A16E-4CC2-B338-96448E7AF0C8}" srcId="{D22AAD18-2846-40E7-A547-A221C45D18E4}" destId="{106EABF2-7423-496E-A4FB-0A192CCE43A5}" srcOrd="0" destOrd="0" parTransId="{BCEA92FC-0F77-4DAE-82D0-CE0C87970E89}" sibTransId="{AE8F7636-6860-47AE-9788-3791FE421A5E}"/>
    <dgm:cxn modelId="{245AFD4F-06C5-4C33-9F02-7FB712A34563}" type="presOf" srcId="{D22AAD18-2846-40E7-A547-A221C45D18E4}" destId="{E856E8D8-D777-41E9-B87F-3DC6835285C5}" srcOrd="0" destOrd="0" presId="urn:microsoft.com/office/officeart/2005/8/layout/vList2"/>
    <dgm:cxn modelId="{5EFCA8F6-3433-41E6-A4C6-2E365A589496}" type="presOf" srcId="{106EABF2-7423-496E-A4FB-0A192CCE43A5}" destId="{15AF2182-0456-437F-86AA-C641B64DBC7A}" srcOrd="0" destOrd="0" presId="urn:microsoft.com/office/officeart/2005/8/layout/vList2"/>
    <dgm:cxn modelId="{0515EB54-3A87-4B9A-8619-C85BEFCD608E}" srcId="{1FC71260-C18B-40CD-AA2E-3A7A7046747E}" destId="{EA2714F0-BEE5-4DFD-B0EA-03DA1DE462FA}" srcOrd="0" destOrd="0" parTransId="{9F9831D8-A42C-4D7F-9195-E2021AD2F415}" sibTransId="{DB1375F8-B19F-48F7-935C-5423E3E1B6A7}"/>
    <dgm:cxn modelId="{BF8E86E5-D9A1-4866-B29B-62A9DF040849}" type="presParOf" srcId="{E856E8D8-D777-41E9-B87F-3DC6835285C5}" destId="{15AF2182-0456-437F-86AA-C641B64DBC7A}" srcOrd="0" destOrd="0" presId="urn:microsoft.com/office/officeart/2005/8/layout/vList2"/>
    <dgm:cxn modelId="{34260A28-97B3-433A-B152-9CA76C65E012}" type="presParOf" srcId="{E856E8D8-D777-41E9-B87F-3DC6835285C5}" destId="{C5384933-74D3-4FD0-BB3E-2B55B391A9E6}" srcOrd="1" destOrd="0" presId="urn:microsoft.com/office/officeart/2005/8/layout/vList2"/>
    <dgm:cxn modelId="{8B82F005-6E56-4EDC-9655-C93E4C62DE75}" type="presParOf" srcId="{E856E8D8-D777-41E9-B87F-3DC6835285C5}" destId="{2ED92492-3552-4A87-BDAA-2AE74ACD85E0}" srcOrd="2" destOrd="0" presId="urn:microsoft.com/office/officeart/2005/8/layout/vList2"/>
    <dgm:cxn modelId="{5BE42AAC-F05C-4EE5-B963-F08FD9C3587D}" type="presParOf" srcId="{E856E8D8-D777-41E9-B87F-3DC6835285C5}" destId="{31C561B7-25B3-45AC-96A4-BA8CF51A7977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666DF-3D34-4D81-B649-6DFD464D0AAE}">
      <dsp:nvSpPr>
        <dsp:cNvPr id="0" name=""/>
        <dsp:cNvSpPr/>
      </dsp:nvSpPr>
      <dsp:spPr>
        <a:xfrm>
          <a:off x="2235533" y="2233266"/>
          <a:ext cx="4186717" cy="27925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автономный офлайн‑велопрокат (механические замки)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5408" y="2233266"/>
        <a:ext cx="3516843" cy="2792540"/>
      </dsp:txXfrm>
    </dsp:sp>
    <dsp:sp modelId="{6E0FFA15-D142-44FA-B96E-3A9EA7B4498C}">
      <dsp:nvSpPr>
        <dsp:cNvPr id="0" name=""/>
        <dsp:cNvSpPr/>
      </dsp:nvSpPr>
      <dsp:spPr>
        <a:xfrm>
          <a:off x="2235533" y="5025807"/>
          <a:ext cx="4186717" cy="27925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обустройство безопасных закольцованных трасс и регулярные бесплатные эко‑</a:t>
          </a:r>
          <a:r>
            <a:rPr lang="ru-RU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велозаезды</a:t>
          </a: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05408" y="5025807"/>
        <a:ext cx="3516843" cy="2792540"/>
      </dsp:txXfrm>
    </dsp:sp>
    <dsp:sp modelId="{E57D7E09-6B2A-417D-9070-4F636113053A}">
      <dsp:nvSpPr>
        <dsp:cNvPr id="0" name=""/>
        <dsp:cNvSpPr/>
      </dsp:nvSpPr>
      <dsp:spPr>
        <a:xfrm>
          <a:off x="2617" y="1116808"/>
          <a:ext cx="2791145" cy="27911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/>
            <a:t>Суть</a:t>
          </a:r>
          <a:endParaRPr lang="ru-RU" sz="4900" kern="1200" dirty="0"/>
        </a:p>
      </dsp:txBody>
      <dsp:txXfrm>
        <a:off x="411371" y="1525562"/>
        <a:ext cx="1973637" cy="1973637"/>
      </dsp:txXfrm>
    </dsp:sp>
    <dsp:sp modelId="{8D5C5E57-3932-4ECB-A962-86BF07F26427}">
      <dsp:nvSpPr>
        <dsp:cNvPr id="0" name=""/>
        <dsp:cNvSpPr/>
      </dsp:nvSpPr>
      <dsp:spPr>
        <a:xfrm>
          <a:off x="9213397" y="2233266"/>
          <a:ext cx="4186717" cy="27925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снижение использования моторного транспорта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83272" y="2233266"/>
        <a:ext cx="3516843" cy="2792540"/>
      </dsp:txXfrm>
    </dsp:sp>
    <dsp:sp modelId="{6BBFF61E-F18E-46C7-BA5D-D561DBACE268}">
      <dsp:nvSpPr>
        <dsp:cNvPr id="0" name=""/>
        <dsp:cNvSpPr/>
      </dsp:nvSpPr>
      <dsp:spPr>
        <a:xfrm>
          <a:off x="9213397" y="5025807"/>
          <a:ext cx="4186717" cy="27925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70688" rIns="170688" bIns="170688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рост физической активности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883272" y="5025807"/>
        <a:ext cx="3516843" cy="2792540"/>
      </dsp:txXfrm>
    </dsp:sp>
    <dsp:sp modelId="{CD590A89-77FA-4F71-8E20-C3D6A3B72FE3}">
      <dsp:nvSpPr>
        <dsp:cNvPr id="0" name=""/>
        <dsp:cNvSpPr/>
      </dsp:nvSpPr>
      <dsp:spPr>
        <a:xfrm>
          <a:off x="6980481" y="1116808"/>
          <a:ext cx="2791145" cy="27911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900" kern="1200" dirty="0" smtClean="0"/>
            <a:t>Эффект</a:t>
          </a:r>
          <a:endParaRPr lang="ru-RU" sz="4900" kern="1200" dirty="0"/>
        </a:p>
      </dsp:txBody>
      <dsp:txXfrm>
        <a:off x="7389235" y="1525562"/>
        <a:ext cx="1973637" cy="197363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F2182-0456-437F-86AA-C641B64DBC7A}">
      <dsp:nvSpPr>
        <dsp:cNvPr id="0" name=""/>
        <dsp:cNvSpPr/>
      </dsp:nvSpPr>
      <dsp:spPr>
        <a:xfrm>
          <a:off x="0" y="1843711"/>
          <a:ext cx="13402733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Потенциальные потребители и платящие стороны</a:t>
          </a:r>
          <a:endParaRPr lang="ru-RU" sz="3600" kern="1200" dirty="0"/>
        </a:p>
      </dsp:txBody>
      <dsp:txXfrm>
        <a:off x="59399" y="1903110"/>
        <a:ext cx="13283935" cy="1098002"/>
      </dsp:txXfrm>
    </dsp:sp>
    <dsp:sp modelId="{C5384933-74D3-4FD0-BB3E-2B55B391A9E6}">
      <dsp:nvSpPr>
        <dsp:cNvPr id="0" name=""/>
        <dsp:cNvSpPr/>
      </dsp:nvSpPr>
      <dsp:spPr>
        <a:xfrm>
          <a:off x="0" y="3060511"/>
          <a:ext cx="13402733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5537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200" kern="1200" dirty="0" smtClean="0"/>
            <a:t>муниципалитет, местные компании и спонсоры, учреждения образования (студенты), организаторы мероприятий. </a:t>
          </a:r>
          <a:endParaRPr lang="ru-RU" sz="3200" kern="1200" dirty="0"/>
        </a:p>
      </dsp:txBody>
      <dsp:txXfrm>
        <a:off x="0" y="3060511"/>
        <a:ext cx="13402733" cy="1076400"/>
      </dsp:txXfrm>
    </dsp:sp>
    <dsp:sp modelId="{2ED92492-3552-4A87-BDAA-2AE74ACD85E0}">
      <dsp:nvSpPr>
        <dsp:cNvPr id="0" name=""/>
        <dsp:cNvSpPr/>
      </dsp:nvSpPr>
      <dsp:spPr>
        <a:xfrm>
          <a:off x="0" y="4136911"/>
          <a:ext cx="13402733" cy="1216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kern="1200" dirty="0" smtClean="0"/>
            <a:t>Модель дохода</a:t>
          </a:r>
          <a:endParaRPr lang="ru-RU" sz="3600" kern="1200" dirty="0"/>
        </a:p>
      </dsp:txBody>
      <dsp:txXfrm>
        <a:off x="59399" y="4196310"/>
        <a:ext cx="13283935" cy="1098002"/>
      </dsp:txXfrm>
    </dsp:sp>
    <dsp:sp modelId="{31C561B7-25B3-45AC-96A4-BA8CF51A7977}">
      <dsp:nvSpPr>
        <dsp:cNvPr id="0" name=""/>
        <dsp:cNvSpPr/>
      </dsp:nvSpPr>
      <dsp:spPr>
        <a:xfrm>
          <a:off x="0" y="5353711"/>
          <a:ext cx="13402733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25537" tIns="40640" rIns="227584" bIns="4064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200" kern="1200" dirty="0" smtClean="0"/>
            <a:t>государственное/спонсорское финансирование, платная аренда для длительных поездок.</a:t>
          </a:r>
          <a:endParaRPr lang="ru-RU" sz="3200" kern="1200" dirty="0"/>
        </a:p>
      </dsp:txBody>
      <dsp:txXfrm>
        <a:off x="0" y="5353711"/>
        <a:ext cx="13402733" cy="10764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36" y="10555393"/>
            <a:ext cx="20098865" cy="75395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5" y="10445756"/>
            <a:ext cx="20098865" cy="105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9369" y="1251568"/>
            <a:ext cx="16585883" cy="5880862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13192" spc="-82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13938" y="7347649"/>
            <a:ext cx="16585883" cy="1884892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3958" cap="all" spc="330" baseline="0">
                <a:solidFill>
                  <a:schemeClr val="tx2"/>
                </a:solidFill>
                <a:latin typeface="+mj-lt"/>
              </a:defRPr>
            </a:lvl1pPr>
            <a:lvl2pPr marL="753923" indent="0" algn="ctr">
              <a:buNone/>
              <a:defRPr sz="3958"/>
            </a:lvl2pPr>
            <a:lvl3pPr marL="1507846" indent="0" algn="ctr">
              <a:buNone/>
              <a:defRPr sz="3958"/>
            </a:lvl3pPr>
            <a:lvl4pPr marL="2261768" indent="0" algn="ctr">
              <a:buNone/>
              <a:defRPr sz="3298"/>
            </a:lvl4pPr>
            <a:lvl5pPr marL="3015691" indent="0" algn="ctr">
              <a:buNone/>
              <a:defRPr sz="3298"/>
            </a:lvl5pPr>
            <a:lvl6pPr marL="3769614" indent="0" algn="ctr">
              <a:buNone/>
              <a:defRPr sz="3298"/>
            </a:lvl6pPr>
            <a:lvl7pPr marL="4523537" indent="0" algn="ctr">
              <a:buNone/>
              <a:defRPr sz="3298"/>
            </a:lvl7pPr>
            <a:lvl8pPr marL="5277460" indent="0" algn="ctr">
              <a:buNone/>
              <a:defRPr sz="3298"/>
            </a:lvl8pPr>
            <a:lvl9pPr marL="6031382" indent="0" algn="ctr">
              <a:buNone/>
              <a:defRPr sz="3298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991378" y="7162588"/>
            <a:ext cx="1628432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53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3516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36" y="10555393"/>
            <a:ext cx="20098865" cy="75395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5" y="10445756"/>
            <a:ext cx="20098865" cy="105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386996" y="679917"/>
            <a:ext cx="4334947" cy="949849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82157" y="679917"/>
            <a:ext cx="12753538" cy="9498498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479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27781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10054186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1206479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4A1B3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8" name="bg object 18"/>
          <p:cNvSpPr/>
          <p:nvPr/>
        </p:nvSpPr>
        <p:spPr bwMode="auto">
          <a:xfrm>
            <a:off x="16086044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9" name="bg object 19"/>
          <p:cNvSpPr/>
          <p:nvPr/>
        </p:nvSpPr>
        <p:spPr bwMode="auto">
          <a:xfrm>
            <a:off x="18096653" y="10832026"/>
            <a:ext cx="2007870" cy="476884"/>
          </a:xfrm>
          <a:custGeom>
            <a:avLst/>
            <a:gdLst/>
            <a:ahLst/>
            <a:cxnLst/>
            <a:rect l="l" t="t" r="r" b="b"/>
            <a:pathLst>
              <a:path w="2007869" h="476884" extrusionOk="0">
                <a:moveTo>
                  <a:pt x="2007436" y="0"/>
                </a:moveTo>
                <a:lnTo>
                  <a:pt x="0" y="0"/>
                </a:lnTo>
                <a:lnTo>
                  <a:pt x="0" y="476529"/>
                </a:lnTo>
                <a:lnTo>
                  <a:pt x="2007436" y="476529"/>
                </a:lnTo>
                <a:lnTo>
                  <a:pt x="2007436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bg object 20"/>
          <p:cNvSpPr/>
          <p:nvPr/>
        </p:nvSpPr>
        <p:spPr bwMode="auto">
          <a:xfrm>
            <a:off x="6037177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1" name="bg object 21"/>
          <p:cNvSpPr/>
          <p:nvPr/>
        </p:nvSpPr>
        <p:spPr bwMode="auto">
          <a:xfrm>
            <a:off x="4024442" y="10832026"/>
            <a:ext cx="2013585" cy="476884"/>
          </a:xfrm>
          <a:custGeom>
            <a:avLst/>
            <a:gdLst/>
            <a:ahLst/>
            <a:cxnLst/>
            <a:rect l="l" t="t" r="r" b="b"/>
            <a:pathLst>
              <a:path w="2013585" h="476884" extrusionOk="0">
                <a:moveTo>
                  <a:pt x="2013111" y="0"/>
                </a:moveTo>
                <a:lnTo>
                  <a:pt x="0" y="0"/>
                </a:lnTo>
                <a:lnTo>
                  <a:pt x="0" y="476529"/>
                </a:lnTo>
                <a:lnTo>
                  <a:pt x="2013111" y="476529"/>
                </a:lnTo>
                <a:lnTo>
                  <a:pt x="2013111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2" name="bg object 22"/>
          <p:cNvSpPr/>
          <p:nvPr/>
        </p:nvSpPr>
        <p:spPr bwMode="auto">
          <a:xfrm>
            <a:off x="2013823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5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3" name="bg object 23"/>
          <p:cNvSpPr/>
          <p:nvPr/>
        </p:nvSpPr>
        <p:spPr bwMode="auto">
          <a:xfrm>
            <a:off x="3200" y="10832026"/>
            <a:ext cx="10053319" cy="476884"/>
          </a:xfrm>
          <a:custGeom>
            <a:avLst/>
            <a:gdLst/>
            <a:ahLst/>
            <a:cxnLst/>
            <a:rect l="l" t="t" r="r" b="b"/>
            <a:pathLst>
              <a:path w="10053320" h="476884" extrusionOk="0">
                <a:moveTo>
                  <a:pt x="2010613" y="0"/>
                </a:moveTo>
                <a:lnTo>
                  <a:pt x="0" y="0"/>
                </a:lnTo>
                <a:lnTo>
                  <a:pt x="0" y="476529"/>
                </a:lnTo>
                <a:lnTo>
                  <a:pt x="2010613" y="476529"/>
                </a:lnTo>
                <a:lnTo>
                  <a:pt x="2010613" y="0"/>
                </a:lnTo>
                <a:close/>
              </a:path>
              <a:path w="10053320" h="476884" extrusionOk="0">
                <a:moveTo>
                  <a:pt x="10053104" y="0"/>
                </a:moveTo>
                <a:lnTo>
                  <a:pt x="8042491" y="0"/>
                </a:lnTo>
                <a:lnTo>
                  <a:pt x="8042491" y="476529"/>
                </a:lnTo>
                <a:lnTo>
                  <a:pt x="10053104" y="476529"/>
                </a:lnTo>
                <a:lnTo>
                  <a:pt x="10053104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4" name="bg object 24"/>
          <p:cNvSpPr/>
          <p:nvPr/>
        </p:nvSpPr>
        <p:spPr bwMode="auto">
          <a:xfrm>
            <a:off x="1407543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5" name="bg object 25"/>
          <p:cNvSpPr/>
          <p:nvPr/>
        </p:nvSpPr>
        <p:spPr bwMode="auto">
          <a:xfrm>
            <a:off x="0" y="961436"/>
            <a:ext cx="584835" cy="170180"/>
          </a:xfrm>
          <a:custGeom>
            <a:avLst/>
            <a:gdLst/>
            <a:ahLst/>
            <a:cxnLst/>
            <a:rect l="l" t="t" r="r" b="b"/>
            <a:pathLst>
              <a:path w="584835" h="170180" extrusionOk="0">
                <a:moveTo>
                  <a:pt x="584264" y="0"/>
                </a:moveTo>
                <a:lnTo>
                  <a:pt x="0" y="0"/>
                </a:lnTo>
                <a:lnTo>
                  <a:pt x="0" y="170120"/>
                </a:lnTo>
                <a:lnTo>
                  <a:pt x="584264" y="170120"/>
                </a:lnTo>
                <a:lnTo>
                  <a:pt x="584264" y="0"/>
                </a:lnTo>
                <a:close/>
              </a:path>
            </a:pathLst>
          </a:custGeom>
          <a:solidFill>
            <a:srgbClr val="FBB3C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6" name="bg object 26"/>
          <p:cNvSpPr/>
          <p:nvPr/>
        </p:nvSpPr>
        <p:spPr bwMode="auto">
          <a:xfrm>
            <a:off x="584264" y="961436"/>
            <a:ext cx="588010" cy="170180"/>
          </a:xfrm>
          <a:custGeom>
            <a:avLst/>
            <a:gdLst/>
            <a:ahLst/>
            <a:cxnLst/>
            <a:rect l="l" t="t" r="r" b="b"/>
            <a:pathLst>
              <a:path w="588010" h="170180" extrusionOk="0">
                <a:moveTo>
                  <a:pt x="587448" y="0"/>
                </a:moveTo>
                <a:lnTo>
                  <a:pt x="0" y="0"/>
                </a:lnTo>
                <a:lnTo>
                  <a:pt x="0" y="170120"/>
                </a:lnTo>
                <a:lnTo>
                  <a:pt x="587448" y="170120"/>
                </a:lnTo>
                <a:lnTo>
                  <a:pt x="587448" y="0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7" name="bg object 27"/>
          <p:cNvSpPr/>
          <p:nvPr/>
        </p:nvSpPr>
        <p:spPr bwMode="auto">
          <a:xfrm>
            <a:off x="1171712" y="961436"/>
            <a:ext cx="558800" cy="170180"/>
          </a:xfrm>
          <a:custGeom>
            <a:avLst/>
            <a:gdLst/>
            <a:ahLst/>
            <a:cxnLst/>
            <a:rect l="l" t="t" r="r" b="b"/>
            <a:pathLst>
              <a:path w="558800" h="170180" extrusionOk="0">
                <a:moveTo>
                  <a:pt x="558202" y="0"/>
                </a:moveTo>
                <a:lnTo>
                  <a:pt x="0" y="0"/>
                </a:lnTo>
                <a:lnTo>
                  <a:pt x="0" y="170120"/>
                </a:lnTo>
                <a:lnTo>
                  <a:pt x="558202" y="170120"/>
                </a:lnTo>
                <a:lnTo>
                  <a:pt x="558202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8" name="bg object 28"/>
          <p:cNvSpPr/>
          <p:nvPr/>
        </p:nvSpPr>
        <p:spPr bwMode="auto">
          <a:xfrm>
            <a:off x="1729915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9" name="bg object 29"/>
          <p:cNvSpPr/>
          <p:nvPr/>
        </p:nvSpPr>
        <p:spPr bwMode="auto">
          <a:xfrm>
            <a:off x="2313102" y="961436"/>
            <a:ext cx="583565" cy="170180"/>
          </a:xfrm>
          <a:custGeom>
            <a:avLst/>
            <a:gdLst/>
            <a:ahLst/>
            <a:cxnLst/>
            <a:rect l="l" t="t" r="r" b="b"/>
            <a:pathLst>
              <a:path w="583564" h="170180" extrusionOk="0">
                <a:moveTo>
                  <a:pt x="583186" y="0"/>
                </a:moveTo>
                <a:lnTo>
                  <a:pt x="0" y="0"/>
                </a:lnTo>
                <a:lnTo>
                  <a:pt x="0" y="170120"/>
                </a:lnTo>
                <a:lnTo>
                  <a:pt x="583186" y="170120"/>
                </a:lnTo>
                <a:lnTo>
                  <a:pt x="583186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 bwMode="auto"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 bwMode="auto"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9229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 bwMode="auto">
          <a:xfrm>
            <a:off x="6725669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83" y="0"/>
                </a:moveTo>
                <a:lnTo>
                  <a:pt x="0" y="0"/>
                </a:lnTo>
                <a:lnTo>
                  <a:pt x="0" y="4355448"/>
                </a:lnTo>
                <a:lnTo>
                  <a:pt x="3358683" y="4355448"/>
                </a:lnTo>
                <a:lnTo>
                  <a:pt x="3358683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bg object 17"/>
          <p:cNvSpPr/>
          <p:nvPr/>
        </p:nvSpPr>
        <p:spPr bwMode="auto">
          <a:xfrm>
            <a:off x="3366996" y="6951526"/>
            <a:ext cx="3359150" cy="4355465"/>
          </a:xfrm>
          <a:custGeom>
            <a:avLst/>
            <a:gdLst/>
            <a:ahLst/>
            <a:cxnLst/>
            <a:rect l="l" t="t" r="r" b="b"/>
            <a:pathLst>
              <a:path w="3359150" h="4355465" extrusionOk="0">
                <a:moveTo>
                  <a:pt x="3358672" y="0"/>
                </a:moveTo>
                <a:lnTo>
                  <a:pt x="0" y="0"/>
                </a:lnTo>
                <a:lnTo>
                  <a:pt x="0" y="4355448"/>
                </a:lnTo>
                <a:lnTo>
                  <a:pt x="3358672" y="4355448"/>
                </a:lnTo>
                <a:lnTo>
                  <a:pt x="3358672" y="0"/>
                </a:lnTo>
                <a:close/>
              </a:path>
            </a:pathLst>
          </a:custGeom>
          <a:solidFill>
            <a:srgbClr val="FCAF17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 bwMode="auto">
          <a:xfrm>
            <a:off x="868074" y="473802"/>
            <a:ext cx="4825760" cy="491703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 bwMode="auto"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36000" tIns="36000" rIns="36000" bIns="36000">
            <a:spAutoFit/>
          </a:bodyPr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36000" tIns="36000" rIns="36000" bIns="36000"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36000" tIns="36000" rIns="36000" bIns="36000"/>
          <a:lstStyle>
            <a:lvl1pPr>
              <a:defRPr sz="2950" b="1" i="0">
                <a:solidFill>
                  <a:srgbClr val="1D1D1B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 bwMode="auto"/>
        <p:txBody>
          <a:bodyPr lIns="36000" tIns="36000" rIns="36000" bIns="3600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 bwMode="auto"/>
        <p:txBody>
          <a:bodyPr lIns="36000" tIns="36000" rIns="36000" bIns="3600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>7/14/2026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 bwMode="auto"/>
        <p:txBody>
          <a:bodyPr lIns="36000" tIns="36000" rIns="36000" bIns="3600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619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236" y="10555393"/>
            <a:ext cx="20098865" cy="75395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25" y="10445756"/>
            <a:ext cx="20098865" cy="105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369" y="1251568"/>
            <a:ext cx="16585883" cy="5880862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13192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9369" y="7343538"/>
            <a:ext cx="16585883" cy="1884892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3958" cap="all" spc="330" baseline="0">
                <a:solidFill>
                  <a:schemeClr val="tx2"/>
                </a:solidFill>
                <a:latin typeface="+mj-lt"/>
              </a:defRPr>
            </a:lvl1pPr>
            <a:lvl2pPr marL="753923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2pPr>
            <a:lvl3pPr marL="1507846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3pPr>
            <a:lvl4pPr marL="2261768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4pPr>
            <a:lvl5pPr marL="3015691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5pPr>
            <a:lvl6pPr marL="3769614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6pPr>
            <a:lvl7pPr marL="4523537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7pPr>
            <a:lvl8pPr marL="5277460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8pPr>
            <a:lvl9pPr marL="6031382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991378" y="7162588"/>
            <a:ext cx="16284321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3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9369" y="472630"/>
            <a:ext cx="16585883" cy="239240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809365" y="3043752"/>
            <a:ext cx="8142161" cy="66348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53091" y="3043754"/>
            <a:ext cx="8142161" cy="66348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93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809369" y="472630"/>
            <a:ext cx="16585883" cy="239240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9369" y="3044276"/>
            <a:ext cx="8142161" cy="121418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298" b="0" cap="all" baseline="0">
                <a:solidFill>
                  <a:schemeClr val="tx2"/>
                </a:solidFill>
              </a:defRPr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09369" y="4258460"/>
            <a:ext cx="8142161" cy="557090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53091" y="3044276"/>
            <a:ext cx="8142161" cy="121418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3298" b="0" cap="all" baseline="0">
                <a:solidFill>
                  <a:schemeClr val="tx2"/>
                </a:solidFill>
              </a:defRPr>
            </a:lvl1pPr>
            <a:lvl2pPr marL="753923" indent="0">
              <a:buNone/>
              <a:defRPr sz="3298" b="1"/>
            </a:lvl2pPr>
            <a:lvl3pPr marL="1507846" indent="0">
              <a:buNone/>
              <a:defRPr sz="2968" b="1"/>
            </a:lvl3pPr>
            <a:lvl4pPr marL="2261768" indent="0">
              <a:buNone/>
              <a:defRPr sz="2638" b="1"/>
            </a:lvl4pPr>
            <a:lvl5pPr marL="3015691" indent="0">
              <a:buNone/>
              <a:defRPr sz="2638" b="1"/>
            </a:lvl5pPr>
            <a:lvl6pPr marL="3769614" indent="0">
              <a:buNone/>
              <a:defRPr sz="2638" b="1"/>
            </a:lvl6pPr>
            <a:lvl7pPr marL="4523537" indent="0">
              <a:buNone/>
              <a:defRPr sz="2638" b="1"/>
            </a:lvl7pPr>
            <a:lvl8pPr marL="5277460" indent="0">
              <a:buNone/>
              <a:defRPr sz="2638" b="1"/>
            </a:lvl8pPr>
            <a:lvl9pPr marL="6031382" indent="0">
              <a:buNone/>
              <a:defRPr sz="263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53091" y="4258460"/>
            <a:ext cx="8142161" cy="557090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298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523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36" y="10555393"/>
            <a:ext cx="20098865" cy="75395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25" y="10445756"/>
            <a:ext cx="20098865" cy="105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1284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7" y="0"/>
            <a:ext cx="6679586" cy="1130935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661909" y="0"/>
            <a:ext cx="105547" cy="1130935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3904" y="980142"/>
            <a:ext cx="5277326" cy="3769783"/>
          </a:xfrm>
        </p:spPr>
        <p:txBody>
          <a:bodyPr anchor="b">
            <a:normAutofit/>
          </a:bodyPr>
          <a:lstStyle>
            <a:lvl1pPr>
              <a:defRPr sz="5936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5990" y="1206331"/>
            <a:ext cx="10705433" cy="867050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3904" y="4825323"/>
            <a:ext cx="5277326" cy="557242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74">
                <a:solidFill>
                  <a:srgbClr val="FFFFFF"/>
                </a:solidFill>
              </a:defRPr>
            </a:lvl1pPr>
            <a:lvl2pPr marL="753923" indent="0">
              <a:buNone/>
              <a:defRPr sz="1979"/>
            </a:lvl2pPr>
            <a:lvl3pPr marL="1507846" indent="0">
              <a:buNone/>
              <a:defRPr sz="1649"/>
            </a:lvl3pPr>
            <a:lvl4pPr marL="2261768" indent="0">
              <a:buNone/>
              <a:defRPr sz="1484"/>
            </a:lvl4pPr>
            <a:lvl5pPr marL="3015691" indent="0">
              <a:buNone/>
              <a:defRPr sz="1484"/>
            </a:lvl5pPr>
            <a:lvl6pPr marL="3769614" indent="0">
              <a:buNone/>
              <a:defRPr sz="1484"/>
            </a:lvl6pPr>
            <a:lvl7pPr marL="4523537" indent="0">
              <a:buNone/>
              <a:defRPr sz="1484"/>
            </a:lvl7pPr>
            <a:lvl8pPr marL="5277460" indent="0">
              <a:buNone/>
              <a:defRPr sz="1484"/>
            </a:lvl8pPr>
            <a:lvl9pPr marL="6031382" indent="0">
              <a:buNone/>
              <a:defRPr sz="148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7610" y="10652665"/>
            <a:ext cx="4317814" cy="602118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915989" y="10652665"/>
            <a:ext cx="7664688" cy="60211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047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8167864"/>
            <a:ext cx="20098865" cy="314148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5" y="8105324"/>
            <a:ext cx="20098865" cy="10555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9370" y="8368919"/>
            <a:ext cx="16676979" cy="1357122"/>
          </a:xfrm>
        </p:spPr>
        <p:txBody>
          <a:bodyPr lIns="91440" tIns="0" rIns="91440" bIns="0" anchor="b">
            <a:noAutofit/>
          </a:bodyPr>
          <a:lstStyle>
            <a:lvl1pPr>
              <a:defRPr sz="5936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" y="0"/>
            <a:ext cx="20104075" cy="8105324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5277"/>
            </a:lvl1pPr>
            <a:lvl2pPr marL="753923" indent="0">
              <a:buNone/>
              <a:defRPr sz="4617"/>
            </a:lvl2pPr>
            <a:lvl3pPr marL="1507846" indent="0">
              <a:buNone/>
              <a:defRPr sz="3958"/>
            </a:lvl3pPr>
            <a:lvl4pPr marL="2261768" indent="0">
              <a:buNone/>
              <a:defRPr sz="3298"/>
            </a:lvl4pPr>
            <a:lvl5pPr marL="3015691" indent="0">
              <a:buNone/>
              <a:defRPr sz="3298"/>
            </a:lvl5pPr>
            <a:lvl6pPr marL="3769614" indent="0">
              <a:buNone/>
              <a:defRPr sz="3298"/>
            </a:lvl6pPr>
            <a:lvl7pPr marL="4523537" indent="0">
              <a:buNone/>
              <a:defRPr sz="3298"/>
            </a:lvl7pPr>
            <a:lvl8pPr marL="5277460" indent="0">
              <a:buNone/>
              <a:defRPr sz="3298"/>
            </a:lvl8pPr>
            <a:lvl9pPr marL="6031382" indent="0">
              <a:buNone/>
              <a:defRPr sz="3298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09369" y="9741120"/>
            <a:ext cx="16676351" cy="980144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989"/>
              </a:spcAft>
              <a:buNone/>
              <a:defRPr sz="2474">
                <a:solidFill>
                  <a:srgbClr val="FFFFFF"/>
                </a:solidFill>
              </a:defRPr>
            </a:lvl1pPr>
            <a:lvl2pPr marL="753923" indent="0">
              <a:buNone/>
              <a:defRPr sz="1979"/>
            </a:lvl2pPr>
            <a:lvl3pPr marL="1507846" indent="0">
              <a:buNone/>
              <a:defRPr sz="1649"/>
            </a:lvl3pPr>
            <a:lvl4pPr marL="2261768" indent="0">
              <a:buNone/>
              <a:defRPr sz="1484"/>
            </a:lvl4pPr>
            <a:lvl5pPr marL="3015691" indent="0">
              <a:buNone/>
              <a:defRPr sz="1484"/>
            </a:lvl5pPr>
            <a:lvl6pPr marL="3769614" indent="0">
              <a:buNone/>
              <a:defRPr sz="1484"/>
            </a:lvl6pPr>
            <a:lvl7pPr marL="4523537" indent="0">
              <a:buNone/>
              <a:defRPr sz="1484"/>
            </a:lvl7pPr>
            <a:lvl8pPr marL="5277460" indent="0">
              <a:buNone/>
              <a:defRPr sz="1484"/>
            </a:lvl8pPr>
            <a:lvl9pPr marL="6031382" indent="0">
              <a:buNone/>
              <a:defRPr sz="148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1218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" y="10555393"/>
            <a:ext cx="20104100" cy="753957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26" y="10445756"/>
            <a:ext cx="20104075" cy="10963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09369" y="472630"/>
            <a:ext cx="16585883" cy="23924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9369" y="3043752"/>
            <a:ext cx="16585883" cy="6634819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09370" y="10652665"/>
            <a:ext cx="4076672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84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78365" y="10652665"/>
            <a:ext cx="795260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84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325443" y="10652665"/>
            <a:ext cx="2163475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968084" y="2865835"/>
            <a:ext cx="16435102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8696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  <p:sldLayoutId id="2147483926" r:id="rId12"/>
    <p:sldLayoutId id="2147483927" r:id="rId13"/>
    <p:sldLayoutId id="2147483649" r:id="rId14"/>
    <p:sldLayoutId id="2147483650" r:id="rId15"/>
    <p:sldLayoutId id="2147483652" r:id="rId16"/>
  </p:sldLayoutIdLst>
  <p:txStyles>
    <p:titleStyle>
      <a:lvl1pPr algn="l" defTabSz="1507846" rtl="0" eaLnBrk="1" latinLnBrk="0" hangingPunct="1">
        <a:lnSpc>
          <a:spcPct val="85000"/>
        </a:lnSpc>
        <a:spcBef>
          <a:spcPct val="0"/>
        </a:spcBef>
        <a:buNone/>
        <a:defRPr sz="7915" kern="1200" spc="-82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150785" indent="-150785" algn="l" defTabSz="1507846" rtl="0" eaLnBrk="1" latinLnBrk="0" hangingPunct="1">
        <a:lnSpc>
          <a:spcPct val="90000"/>
        </a:lnSpc>
        <a:spcBef>
          <a:spcPts val="1979"/>
        </a:spcBef>
        <a:spcAft>
          <a:spcPts val="33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329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3295" indent="-301569" algn="l" defTabSz="1507846" rtl="0" eaLnBrk="1" latinLnBrk="0" hangingPunct="1">
        <a:lnSpc>
          <a:spcPct val="90000"/>
        </a:lnSpc>
        <a:spcBef>
          <a:spcPts val="330"/>
        </a:spcBef>
        <a:spcAft>
          <a:spcPts val="660"/>
        </a:spcAft>
        <a:buClr>
          <a:schemeClr val="accent1"/>
        </a:buClr>
        <a:buFont typeface="Calibri" pitchFamily="34" charset="0"/>
        <a:buChar char="◦"/>
        <a:defRPr sz="29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34864" indent="-301569" algn="l" defTabSz="1507846" rtl="0" eaLnBrk="1" latinLnBrk="0" hangingPunct="1">
        <a:lnSpc>
          <a:spcPct val="90000"/>
        </a:lnSpc>
        <a:spcBef>
          <a:spcPts val="330"/>
        </a:spcBef>
        <a:spcAft>
          <a:spcPts val="660"/>
        </a:spcAft>
        <a:buClr>
          <a:schemeClr val="accent1"/>
        </a:buClr>
        <a:buFont typeface="Calibri" pitchFamily="34" charset="0"/>
        <a:buChar char="◦"/>
        <a:defRPr sz="23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6433" indent="-301569" algn="l" defTabSz="1507846" rtl="0" eaLnBrk="1" latinLnBrk="0" hangingPunct="1">
        <a:lnSpc>
          <a:spcPct val="90000"/>
        </a:lnSpc>
        <a:spcBef>
          <a:spcPts val="330"/>
        </a:spcBef>
        <a:spcAft>
          <a:spcPts val="660"/>
        </a:spcAft>
        <a:buClr>
          <a:schemeClr val="accent1"/>
        </a:buClr>
        <a:buFont typeface="Calibri" pitchFamily="34" charset="0"/>
        <a:buChar char="◦"/>
        <a:defRPr sz="23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38003" indent="-301569" algn="l" defTabSz="1507846" rtl="0" eaLnBrk="1" latinLnBrk="0" hangingPunct="1">
        <a:lnSpc>
          <a:spcPct val="90000"/>
        </a:lnSpc>
        <a:spcBef>
          <a:spcPts val="330"/>
        </a:spcBef>
        <a:spcAft>
          <a:spcPts val="660"/>
        </a:spcAft>
        <a:buClr>
          <a:schemeClr val="accent1"/>
        </a:buClr>
        <a:buFont typeface="Calibri" pitchFamily="34" charset="0"/>
        <a:buChar char="◦"/>
        <a:defRPr sz="23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3900" indent="-376961" algn="l" defTabSz="1507846" rtl="0" eaLnBrk="1" latinLnBrk="0" hangingPunct="1">
        <a:lnSpc>
          <a:spcPct val="90000"/>
        </a:lnSpc>
        <a:spcBef>
          <a:spcPts val="330"/>
        </a:spcBef>
        <a:spcAft>
          <a:spcPts val="660"/>
        </a:spcAft>
        <a:buClr>
          <a:schemeClr val="accent1"/>
        </a:buClr>
        <a:buFont typeface="Calibri" pitchFamily="34" charset="0"/>
        <a:buChar char="◦"/>
        <a:defRPr sz="23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143700" indent="-376961" algn="l" defTabSz="1507846" rtl="0" eaLnBrk="1" latinLnBrk="0" hangingPunct="1">
        <a:lnSpc>
          <a:spcPct val="90000"/>
        </a:lnSpc>
        <a:spcBef>
          <a:spcPts val="330"/>
        </a:spcBef>
        <a:spcAft>
          <a:spcPts val="660"/>
        </a:spcAft>
        <a:buClr>
          <a:schemeClr val="accent1"/>
        </a:buClr>
        <a:buFont typeface="Calibri" pitchFamily="34" charset="0"/>
        <a:buChar char="◦"/>
        <a:defRPr sz="23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473500" indent="-376961" algn="l" defTabSz="1507846" rtl="0" eaLnBrk="1" latinLnBrk="0" hangingPunct="1">
        <a:lnSpc>
          <a:spcPct val="90000"/>
        </a:lnSpc>
        <a:spcBef>
          <a:spcPts val="330"/>
        </a:spcBef>
        <a:spcAft>
          <a:spcPts val="660"/>
        </a:spcAft>
        <a:buClr>
          <a:schemeClr val="accent1"/>
        </a:buClr>
        <a:buFont typeface="Calibri" pitchFamily="34" charset="0"/>
        <a:buChar char="◦"/>
        <a:defRPr sz="23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803300" indent="-376961" algn="l" defTabSz="1507846" rtl="0" eaLnBrk="1" latinLnBrk="0" hangingPunct="1">
        <a:lnSpc>
          <a:spcPct val="90000"/>
        </a:lnSpc>
        <a:spcBef>
          <a:spcPts val="330"/>
        </a:spcBef>
        <a:spcAft>
          <a:spcPts val="660"/>
        </a:spcAft>
        <a:buClr>
          <a:schemeClr val="accent1"/>
        </a:buClr>
        <a:buFont typeface="Calibri" pitchFamily="34" charset="0"/>
        <a:buChar char="◦"/>
        <a:defRPr sz="230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23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846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768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691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614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537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460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382" algn="l" defTabSz="1507846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 bwMode="auto">
          <a:xfrm>
            <a:off x="12114814" y="963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4" name="object 4"/>
          <p:cNvSpPr/>
          <p:nvPr/>
        </p:nvSpPr>
        <p:spPr bwMode="auto">
          <a:xfrm>
            <a:off x="12114814" y="2829065"/>
            <a:ext cx="1997710" cy="2826385"/>
          </a:xfrm>
          <a:custGeom>
            <a:avLst/>
            <a:gdLst/>
            <a:ahLst/>
            <a:cxnLst/>
            <a:rect l="l" t="t" r="r" b="b"/>
            <a:pathLst>
              <a:path w="1997709" h="2826385" extrusionOk="0">
                <a:moveTo>
                  <a:pt x="1997321" y="0"/>
                </a:moveTo>
                <a:lnTo>
                  <a:pt x="0" y="0"/>
                </a:lnTo>
                <a:lnTo>
                  <a:pt x="0" y="2826175"/>
                </a:lnTo>
                <a:lnTo>
                  <a:pt x="1997321" y="2826175"/>
                </a:lnTo>
                <a:lnTo>
                  <a:pt x="1997321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5" name="object 5"/>
          <p:cNvSpPr/>
          <p:nvPr/>
        </p:nvSpPr>
        <p:spPr bwMode="auto">
          <a:xfrm>
            <a:off x="12114814" y="5653325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6" name="object 6"/>
          <p:cNvSpPr/>
          <p:nvPr/>
        </p:nvSpPr>
        <p:spPr bwMode="auto">
          <a:xfrm>
            <a:off x="12114814" y="8479490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7" name="object 7"/>
          <p:cNvSpPr/>
          <p:nvPr/>
        </p:nvSpPr>
        <p:spPr bwMode="auto">
          <a:xfrm>
            <a:off x="14112145" y="963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8" name="object 8"/>
          <p:cNvSpPr/>
          <p:nvPr/>
        </p:nvSpPr>
        <p:spPr bwMode="auto">
          <a:xfrm>
            <a:off x="14112145" y="2829065"/>
            <a:ext cx="1997710" cy="2826385"/>
          </a:xfrm>
          <a:custGeom>
            <a:avLst/>
            <a:gdLst/>
            <a:ahLst/>
            <a:cxnLst/>
            <a:rect l="l" t="t" r="r" b="b"/>
            <a:pathLst>
              <a:path w="1997709" h="2826385" extrusionOk="0">
                <a:moveTo>
                  <a:pt x="1997321" y="0"/>
                </a:moveTo>
                <a:lnTo>
                  <a:pt x="0" y="0"/>
                </a:lnTo>
                <a:lnTo>
                  <a:pt x="0" y="2826175"/>
                </a:lnTo>
                <a:lnTo>
                  <a:pt x="1997321" y="2826175"/>
                </a:lnTo>
                <a:lnTo>
                  <a:pt x="1997321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9" name="object 9"/>
          <p:cNvSpPr/>
          <p:nvPr/>
        </p:nvSpPr>
        <p:spPr bwMode="auto">
          <a:xfrm>
            <a:off x="14112138" y="5653335"/>
            <a:ext cx="3994785" cy="5654675"/>
          </a:xfrm>
          <a:custGeom>
            <a:avLst/>
            <a:gdLst/>
            <a:ahLst/>
            <a:cxnLst/>
            <a:rect l="l" t="t" r="r" b="b"/>
            <a:pathLst>
              <a:path w="3994784" h="5654675" extrusionOk="0">
                <a:moveTo>
                  <a:pt x="3994632" y="2826156"/>
                </a:moveTo>
                <a:lnTo>
                  <a:pt x="1997329" y="2826156"/>
                </a:lnTo>
                <a:lnTo>
                  <a:pt x="1997329" y="0"/>
                </a:lnTo>
                <a:lnTo>
                  <a:pt x="0" y="0"/>
                </a:lnTo>
                <a:lnTo>
                  <a:pt x="0" y="2828099"/>
                </a:lnTo>
                <a:lnTo>
                  <a:pt x="1997316" y="2828099"/>
                </a:lnTo>
                <a:lnTo>
                  <a:pt x="1997316" y="5654268"/>
                </a:lnTo>
                <a:lnTo>
                  <a:pt x="3994632" y="5654268"/>
                </a:lnTo>
                <a:lnTo>
                  <a:pt x="3994632" y="2826156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0" name="object 10"/>
          <p:cNvSpPr/>
          <p:nvPr/>
        </p:nvSpPr>
        <p:spPr bwMode="auto">
          <a:xfrm>
            <a:off x="14112145" y="8479490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rgbClr val="B5D8E1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1" name="object 11"/>
          <p:cNvSpPr/>
          <p:nvPr/>
        </p:nvSpPr>
        <p:spPr bwMode="auto">
          <a:xfrm>
            <a:off x="16109455" y="963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2" name="object 12"/>
          <p:cNvSpPr/>
          <p:nvPr/>
        </p:nvSpPr>
        <p:spPr bwMode="auto">
          <a:xfrm>
            <a:off x="16109455" y="2829065"/>
            <a:ext cx="1997710" cy="2826385"/>
          </a:xfrm>
          <a:custGeom>
            <a:avLst/>
            <a:gdLst/>
            <a:ahLst/>
            <a:cxnLst/>
            <a:rect l="l" t="t" r="r" b="b"/>
            <a:pathLst>
              <a:path w="1997709" h="2826385" extrusionOk="0">
                <a:moveTo>
                  <a:pt x="1997321" y="0"/>
                </a:moveTo>
                <a:lnTo>
                  <a:pt x="0" y="0"/>
                </a:lnTo>
                <a:lnTo>
                  <a:pt x="0" y="2826175"/>
                </a:lnTo>
                <a:lnTo>
                  <a:pt x="1997321" y="2826175"/>
                </a:lnTo>
                <a:lnTo>
                  <a:pt x="1997321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3" name="object 13"/>
          <p:cNvSpPr/>
          <p:nvPr/>
        </p:nvSpPr>
        <p:spPr bwMode="auto">
          <a:xfrm>
            <a:off x="16109455" y="5653325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4" name="object 14"/>
          <p:cNvSpPr/>
          <p:nvPr/>
        </p:nvSpPr>
        <p:spPr bwMode="auto">
          <a:xfrm>
            <a:off x="18106778" y="963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5" name="object 15"/>
          <p:cNvSpPr/>
          <p:nvPr/>
        </p:nvSpPr>
        <p:spPr bwMode="auto">
          <a:xfrm>
            <a:off x="18106778" y="2829065"/>
            <a:ext cx="1997710" cy="2826385"/>
          </a:xfrm>
          <a:custGeom>
            <a:avLst/>
            <a:gdLst/>
            <a:ahLst/>
            <a:cxnLst/>
            <a:rect l="l" t="t" r="r" b="b"/>
            <a:pathLst>
              <a:path w="1997709" h="2826385" extrusionOk="0">
                <a:moveTo>
                  <a:pt x="1997321" y="0"/>
                </a:moveTo>
                <a:lnTo>
                  <a:pt x="0" y="0"/>
                </a:lnTo>
                <a:lnTo>
                  <a:pt x="0" y="2826186"/>
                </a:lnTo>
                <a:lnTo>
                  <a:pt x="1997321" y="2826186"/>
                </a:lnTo>
                <a:lnTo>
                  <a:pt x="1997321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6" name="object 16"/>
          <p:cNvSpPr/>
          <p:nvPr/>
        </p:nvSpPr>
        <p:spPr bwMode="auto">
          <a:xfrm>
            <a:off x="18106778" y="5653325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7" name="object 17"/>
          <p:cNvSpPr/>
          <p:nvPr/>
        </p:nvSpPr>
        <p:spPr bwMode="auto">
          <a:xfrm>
            <a:off x="18106778" y="8479490"/>
            <a:ext cx="1997710" cy="2828290"/>
          </a:xfrm>
          <a:custGeom>
            <a:avLst/>
            <a:gdLst/>
            <a:ahLst/>
            <a:cxnLst/>
            <a:rect l="l" t="t" r="r" b="b"/>
            <a:pathLst>
              <a:path w="1997709" h="2828290" extrusionOk="0">
                <a:moveTo>
                  <a:pt x="1997321" y="0"/>
                </a:moveTo>
                <a:lnTo>
                  <a:pt x="0" y="0"/>
                </a:lnTo>
                <a:lnTo>
                  <a:pt x="0" y="2828102"/>
                </a:lnTo>
                <a:lnTo>
                  <a:pt x="1997321" y="2828102"/>
                </a:lnTo>
                <a:lnTo>
                  <a:pt x="1997321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18" name="object 18"/>
          <p:cNvSpPr txBox="1"/>
          <p:nvPr/>
        </p:nvSpPr>
        <p:spPr bwMode="auto">
          <a:xfrm>
            <a:off x="660036" y="5828858"/>
            <a:ext cx="8607425" cy="924414"/>
          </a:xfrm>
          <a:prstGeom prst="rect">
            <a:avLst/>
          </a:prstGeom>
        </p:spPr>
        <p:txBody>
          <a:bodyPr vert="horz" wrap="square" lIns="36000" tIns="53974" rIns="36000" bIns="36000" rtlCol="0">
            <a:spAutoFit/>
          </a:bodyPr>
          <a:lstStyle/>
          <a:p>
            <a:pPr marL="12700" marR="5080">
              <a:lnSpc>
                <a:spcPts val="6509"/>
              </a:lnSpc>
              <a:spcBef>
                <a:spcPts val="425"/>
              </a:spcBef>
              <a:defRPr/>
            </a:pPr>
            <a:r>
              <a:rPr lang="ru-RU" sz="5600" b="1" spc="-10" dirty="0" smtClean="0">
                <a:solidFill>
                  <a:schemeClr val="bg2">
                    <a:lumMod val="25000"/>
                  </a:schemeClr>
                </a:solidFill>
                <a:latin typeface="+mn-lt"/>
                <a:cs typeface="Trebuchet MS"/>
              </a:rPr>
              <a:t>Автономный велопрокат</a:t>
            </a:r>
            <a:endParaRPr sz="5600" dirty="0">
              <a:solidFill>
                <a:schemeClr val="bg2">
                  <a:lumMod val="25000"/>
                </a:schemeClr>
              </a:solidFill>
              <a:latin typeface="+mn-lt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 bwMode="auto">
          <a:xfrm>
            <a:off x="532090" y="9691386"/>
            <a:ext cx="8610600" cy="1173201"/>
          </a:xfrm>
          <a:prstGeom prst="rect">
            <a:avLst/>
          </a:prstGeom>
        </p:spPr>
        <p:txBody>
          <a:bodyPr vert="horz" wrap="square" lIns="36000" tIns="13335" rIns="36000" bIns="3600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defRPr/>
            </a:pPr>
            <a:r>
              <a:rPr lang="ru-RU" sz="3650" spc="-10" dirty="0" smtClean="0">
                <a:latin typeface="+mn-lt"/>
                <a:cs typeface="Microsoft Sans Serif"/>
              </a:rPr>
              <a:t>Лисичко Александра Петровна, +79595241870, Молодая Гвардия</a:t>
            </a:r>
            <a:endParaRPr sz="3650" dirty="0">
              <a:latin typeface="+mn-lt"/>
              <a:cs typeface="Microsoft Sans Serif"/>
            </a:endParaRPr>
          </a:p>
        </p:txBody>
      </p:sp>
      <p:pic>
        <p:nvPicPr>
          <p:cNvPr id="20" name="object 20"/>
          <p:cNvPicPr/>
          <p:nvPr/>
        </p:nvPicPr>
        <p:blipFill>
          <a:blip r:embed="rId2"/>
          <a:stretch/>
        </p:blipFill>
        <p:spPr bwMode="auto">
          <a:xfrm>
            <a:off x="8892324" y="384616"/>
            <a:ext cx="2095668" cy="1743272"/>
          </a:xfrm>
          <a:prstGeom prst="rect">
            <a:avLst/>
          </a:prstGeom>
        </p:spPr>
      </p:pic>
      <p:grpSp>
        <p:nvGrpSpPr>
          <p:cNvPr id="21" name="object 21"/>
          <p:cNvGrpSpPr/>
          <p:nvPr/>
        </p:nvGrpSpPr>
        <p:grpSpPr bwMode="auto">
          <a:xfrm>
            <a:off x="1993961" y="1077625"/>
            <a:ext cx="1685925" cy="146685"/>
            <a:chOff x="1993961" y="1077625"/>
            <a:chExt cx="1685925" cy="146685"/>
          </a:xfrm>
        </p:grpSpPr>
        <p:pic>
          <p:nvPicPr>
            <p:cNvPr id="22" name="object 22"/>
            <p:cNvPicPr/>
            <p:nvPr/>
          </p:nvPicPr>
          <p:blipFill>
            <a:blip r:embed="rId3"/>
            <a:stretch/>
          </p:blipFill>
          <p:spPr bwMode="auto">
            <a:xfrm>
              <a:off x="1993961" y="1080241"/>
              <a:ext cx="141158" cy="141273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4"/>
            <a:stretch/>
          </p:blipFill>
          <p:spPr bwMode="auto">
            <a:xfrm>
              <a:off x="2172266" y="1080241"/>
              <a:ext cx="123765" cy="141273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 bwMode="auto">
            <a:xfrm>
              <a:off x="2333193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37" y="55880"/>
                  </a:lnTo>
                  <a:lnTo>
                    <a:pt x="23037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37" y="140970"/>
                  </a:lnTo>
                  <a:lnTo>
                    <a:pt x="23037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5"/>
            <a:stretch/>
          </p:blipFill>
          <p:spPr bwMode="auto">
            <a:xfrm>
              <a:off x="2486063" y="1077625"/>
              <a:ext cx="149744" cy="14650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/>
            <a:stretch/>
          </p:blipFill>
          <p:spPr bwMode="auto">
            <a:xfrm>
              <a:off x="2666031" y="1080238"/>
              <a:ext cx="115807" cy="14127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/>
            <a:stretch/>
          </p:blipFill>
          <p:spPr bwMode="auto">
            <a:xfrm>
              <a:off x="2809796" y="1080244"/>
              <a:ext cx="112048" cy="14127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 bwMode="auto">
            <a:xfrm>
              <a:off x="2948038" y="1080547"/>
              <a:ext cx="122555" cy="140970"/>
            </a:xfrm>
            <a:custGeom>
              <a:avLst/>
              <a:gdLst/>
              <a:ahLst/>
              <a:cxnLst/>
              <a:rect l="l" t="t" r="r" b="b"/>
              <a:pathLst>
                <a:path w="122555" h="140969" extrusionOk="0">
                  <a:moveTo>
                    <a:pt x="122516" y="0"/>
                  </a:moveTo>
                  <a:lnTo>
                    <a:pt x="99479" y="0"/>
                  </a:lnTo>
                  <a:lnTo>
                    <a:pt x="99479" y="55880"/>
                  </a:lnTo>
                  <a:lnTo>
                    <a:pt x="23050" y="55880"/>
                  </a:lnTo>
                  <a:lnTo>
                    <a:pt x="23050" y="0"/>
                  </a:lnTo>
                  <a:lnTo>
                    <a:pt x="0" y="0"/>
                  </a:lnTo>
                  <a:lnTo>
                    <a:pt x="0" y="55880"/>
                  </a:lnTo>
                  <a:lnTo>
                    <a:pt x="0" y="76200"/>
                  </a:lnTo>
                  <a:lnTo>
                    <a:pt x="0" y="140970"/>
                  </a:lnTo>
                  <a:lnTo>
                    <a:pt x="23050" y="140970"/>
                  </a:lnTo>
                  <a:lnTo>
                    <a:pt x="23050" y="76200"/>
                  </a:lnTo>
                  <a:lnTo>
                    <a:pt x="99479" y="76200"/>
                  </a:lnTo>
                  <a:lnTo>
                    <a:pt x="99479" y="140970"/>
                  </a:lnTo>
                  <a:lnTo>
                    <a:pt x="122516" y="140970"/>
                  </a:lnTo>
                  <a:lnTo>
                    <a:pt x="122516" y="76200"/>
                  </a:lnTo>
                  <a:lnTo>
                    <a:pt x="122516" y="55880"/>
                  </a:lnTo>
                  <a:lnTo>
                    <a:pt x="122516" y="0"/>
                  </a:lnTo>
                  <a:close/>
                </a:path>
              </a:pathLst>
            </a:custGeom>
            <a:solidFill>
              <a:srgbClr val="3F3F3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/>
            <a:stretch/>
          </p:blipFill>
          <p:spPr bwMode="auto">
            <a:xfrm>
              <a:off x="3094990" y="1079439"/>
              <a:ext cx="291047" cy="14469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9"/>
            <a:stretch/>
          </p:blipFill>
          <p:spPr bwMode="auto">
            <a:xfrm>
              <a:off x="3409954" y="1080241"/>
              <a:ext cx="123555" cy="14127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/>
            <a:stretch/>
          </p:blipFill>
          <p:spPr bwMode="auto">
            <a:xfrm>
              <a:off x="3556072" y="1080241"/>
              <a:ext cx="123765" cy="141273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 bwMode="auto">
          <a:xfrm>
            <a:off x="1993961" y="1321274"/>
            <a:ext cx="883919" cy="146685"/>
            <a:chOff x="1993961" y="1321274"/>
            <a:chExt cx="883919" cy="146685"/>
          </a:xfrm>
        </p:grpSpPr>
        <p:pic>
          <p:nvPicPr>
            <p:cNvPr id="33" name="object 33"/>
            <p:cNvPicPr/>
            <p:nvPr/>
          </p:nvPicPr>
          <p:blipFill>
            <a:blip r:embed="rId10"/>
            <a:stretch/>
          </p:blipFill>
          <p:spPr bwMode="auto">
            <a:xfrm>
              <a:off x="1993961" y="1323903"/>
              <a:ext cx="112048" cy="141273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1"/>
            <a:stretch/>
          </p:blipFill>
          <p:spPr bwMode="auto">
            <a:xfrm>
              <a:off x="2128352" y="1321284"/>
              <a:ext cx="149744" cy="146508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2"/>
            <a:stretch/>
          </p:blipFill>
          <p:spPr bwMode="auto">
            <a:xfrm>
              <a:off x="2303991" y="1321274"/>
              <a:ext cx="120195" cy="146519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2"/>
            <a:stretch/>
          </p:blipFill>
          <p:spPr bwMode="auto">
            <a:xfrm>
              <a:off x="2444112" y="1321274"/>
              <a:ext cx="120195" cy="14651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3"/>
            <a:stretch/>
          </p:blipFill>
          <p:spPr bwMode="auto">
            <a:xfrm>
              <a:off x="2593190" y="1323900"/>
              <a:ext cx="123776" cy="141273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/>
            <a:stretch/>
          </p:blipFill>
          <p:spPr bwMode="auto">
            <a:xfrm>
              <a:off x="2754120" y="1323900"/>
              <a:ext cx="123765" cy="141273"/>
            </a:xfrm>
            <a:prstGeom prst="rect">
              <a:avLst/>
            </a:prstGeom>
          </p:spPr>
        </p:pic>
      </p:grpSp>
      <p:pic>
        <p:nvPicPr>
          <p:cNvPr id="39" name="object 39"/>
          <p:cNvPicPr/>
          <p:nvPr/>
        </p:nvPicPr>
        <p:blipFill>
          <a:blip r:embed="rId14"/>
          <a:stretch/>
        </p:blipFill>
        <p:spPr bwMode="auto">
          <a:xfrm>
            <a:off x="653471" y="690253"/>
            <a:ext cx="1043025" cy="1164917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>
          <a:blip r:embed="rId15"/>
          <a:stretch/>
        </p:blipFill>
        <p:spPr bwMode="auto">
          <a:xfrm>
            <a:off x="4067718" y="455064"/>
            <a:ext cx="4183531" cy="16023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 bwMode="blackWhite"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Прямоугольник 49"/>
          <p:cNvSpPr/>
          <p:nvPr/>
        </p:nvSpPr>
        <p:spPr bwMode="auto">
          <a:xfrm>
            <a:off x="0" y="1976183"/>
            <a:ext cx="20104100" cy="934101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4000" dirty="0" smtClean="0"/>
              <a:t>Данным проектом решается проблема подростков и молодежи 14-35 лет, а также людей преклонного и среднего возраста, которые ищут бюджетный способ передвижения.</a:t>
            </a:r>
          </a:p>
          <a:p>
            <a:pPr>
              <a:defRPr/>
            </a:pPr>
            <a:r>
              <a:rPr lang="ru-RU" sz="4000" dirty="0">
                <a:latin typeface="Microsoft Sans Serif"/>
                <a:cs typeface="Microsoft Sans Serif"/>
              </a:rPr>
              <a:t/>
            </a:r>
            <a:br>
              <a:rPr lang="ru-RU" sz="4000" dirty="0">
                <a:latin typeface="Microsoft Sans Serif"/>
                <a:cs typeface="Microsoft Sans Serif"/>
              </a:rPr>
            </a:br>
            <a:r>
              <a:rPr lang="ru-RU" sz="4000" dirty="0" smtClean="0">
                <a:latin typeface="Microsoft Sans Serif"/>
                <a:cs typeface="Microsoft Sans Serif"/>
              </a:rPr>
              <a:t>В настоящее время проблема практически никак не решается – нет коммерческих пунктов проката, небольшое количество мест для велоезды и невозможность многими семьями приобретения данного вида транспорта.</a:t>
            </a:r>
            <a:r>
              <a:rPr lang="ru-RU" sz="4000" dirty="0">
                <a:latin typeface="Microsoft Sans Serif"/>
                <a:cs typeface="Microsoft Sans Serif"/>
              </a:rPr>
              <a:t/>
            </a:r>
            <a:br>
              <a:rPr lang="ru-RU" sz="4000" dirty="0">
                <a:latin typeface="Microsoft Sans Serif"/>
                <a:cs typeface="Microsoft Sans Serif"/>
              </a:rPr>
            </a:br>
            <a:r>
              <a:rPr lang="ru-RU" sz="4000" dirty="0" smtClean="0">
                <a:latin typeface="Microsoft Sans Serif"/>
                <a:cs typeface="Microsoft Sans Serif"/>
              </a:rPr>
              <a:t>Текущее решение хуже, потому что частные авто и редкие пешие прогулки </a:t>
            </a:r>
            <a:r>
              <a:rPr lang="ru-RU" sz="4000" dirty="0"/>
              <a:t>приводят к загрязнению, тратам и снижению физической активности; коммерческий прокат отсутствует или дорог; цифровые сервисы недоступны в условиях разрыва (нужен офлайн‑формат).  </a:t>
            </a:r>
            <a:r>
              <a:rPr lang="ru-RU" sz="4000" dirty="0" smtClean="0">
                <a:latin typeface="Microsoft Sans Serif"/>
                <a:cs typeface="Microsoft Sans Serif"/>
              </a:rPr>
              <a:t/>
            </a:r>
            <a:br>
              <a:rPr lang="ru-RU" sz="4000" dirty="0" smtClean="0">
                <a:latin typeface="Microsoft Sans Serif"/>
                <a:cs typeface="Microsoft Sans Serif"/>
              </a:rPr>
            </a:br>
            <a:r>
              <a:rPr lang="ru-RU" sz="4000" dirty="0" smtClean="0"/>
              <a:t>Количественная оценка: в РФ 30–40% пожилых имеют ограничения подвижности из‑за заболеваний суставов и артрозов, что снижает их активность и увеличивает зависимость от моторного транспорта. </a:t>
            </a:r>
            <a:endParaRPr lang="ru-RU" sz="2050" dirty="0">
              <a:latin typeface="Microsoft Sans Serif"/>
              <a:cs typeface="Microsoft Sans Serif"/>
            </a:endParaRPr>
          </a:p>
          <a:p>
            <a:pPr>
              <a:defRPr/>
            </a:pPr>
            <a:endParaRPr lang="ru-RU" sz="2050" dirty="0" smtClean="0">
              <a:latin typeface="Microsoft Sans Serif"/>
              <a:cs typeface="Microsoft Sans Serif"/>
            </a:endParaRPr>
          </a:p>
          <a:p>
            <a:pPr>
              <a:defRPr/>
            </a:pPr>
            <a:endParaRPr lang="ru-RU" sz="2050" dirty="0" smtClean="0">
              <a:latin typeface="Microsoft Sans Serif"/>
              <a:cs typeface="Microsoft Sans Serif"/>
            </a:endParaRPr>
          </a:p>
        </p:txBody>
      </p:sp>
      <p:sp>
        <p:nvSpPr>
          <p:cNvPr id="2" name="object 2"/>
          <p:cNvSpPr txBox="1"/>
          <p:nvPr/>
        </p:nvSpPr>
        <p:spPr bwMode="auto">
          <a:xfrm>
            <a:off x="0" y="701675"/>
            <a:ext cx="4506087" cy="97058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wrap="square" lIns="36000" tIns="137795" rIns="36000" bIns="36000" rtlCol="0">
            <a:spAutoFit/>
          </a:bodyPr>
          <a:lstStyle/>
          <a:p>
            <a:pPr marL="12700" marR="5080" algn="ctr">
              <a:lnSpc>
                <a:spcPts val="6190"/>
              </a:lnSpc>
              <a:spcBef>
                <a:spcPts val="1085"/>
              </a:spcBef>
              <a:defRPr/>
            </a:pPr>
            <a:r>
              <a:rPr lang="ru-RU" sz="5900" b="1" spc="55" dirty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ПРОБЛЕМА</a:t>
            </a:r>
            <a:endParaRPr sz="5900" dirty="0">
              <a:solidFill>
                <a:schemeClr val="bg2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-19265" y="777875"/>
            <a:ext cx="4478020" cy="973788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36000" tIns="90170" rIns="36000" bIns="36000" rtlCol="0">
            <a:spAutoFit/>
          </a:bodyPr>
          <a:lstStyle/>
          <a:p>
            <a:pPr marL="12700" marR="5080" algn="just">
              <a:lnSpc>
                <a:spcPts val="6600"/>
              </a:lnSpc>
              <a:spcBef>
                <a:spcPts val="710"/>
              </a:spcBef>
              <a:defRPr/>
            </a:pPr>
            <a:r>
              <a:rPr lang="ru-RU" sz="5900" b="1" spc="-45" dirty="0" smtClean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  </a:t>
            </a:r>
            <a:r>
              <a:rPr sz="5900" b="1" spc="-45" dirty="0" smtClean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Р</a:t>
            </a:r>
            <a:r>
              <a:rPr lang="ru-RU" sz="5900" b="1" spc="-45" dirty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ЕШЕНИЕ</a:t>
            </a:r>
            <a:endParaRPr sz="5900" dirty="0">
              <a:solidFill>
                <a:schemeClr val="bg2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181938845"/>
              </p:ext>
            </p:extLst>
          </p:nvPr>
        </p:nvGraphicFramePr>
        <p:xfrm>
          <a:off x="2355850" y="1264769"/>
          <a:ext cx="13402733" cy="8935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-19265" y="10607675"/>
            <a:ext cx="20123365" cy="7016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17758" y="961426"/>
            <a:ext cx="4412615" cy="170180"/>
            <a:chOff x="17758" y="961426"/>
            <a:chExt cx="441261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1775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605206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92654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50857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34044" y="961426"/>
              <a:ext cx="2096135" cy="170180"/>
            </a:xfrm>
            <a:custGeom>
              <a:avLst/>
              <a:gdLst/>
              <a:ahLst/>
              <a:cxnLst/>
              <a:rect l="l" t="t" r="r" b="b"/>
              <a:pathLst>
                <a:path w="2096135" h="170180" extrusionOk="0">
                  <a:moveTo>
                    <a:pt x="209575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2095758" y="170120"/>
                  </a:lnTo>
                  <a:lnTo>
                    <a:pt x="2095758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75117" y="10832026"/>
            <a:ext cx="4021454" cy="476884"/>
            <a:chOff x="10075117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751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8573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106985" y="10832026"/>
            <a:ext cx="3997325" cy="476884"/>
            <a:chOff x="16106985" y="10832026"/>
            <a:chExt cx="3997325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10698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117594" y="10832026"/>
              <a:ext cx="1986914" cy="476884"/>
            </a:xfrm>
            <a:custGeom>
              <a:avLst/>
              <a:gdLst/>
              <a:ahLst/>
              <a:cxnLst/>
              <a:rect l="l" t="t" r="r" b="b"/>
              <a:pathLst>
                <a:path w="1986915" h="476884" extrusionOk="0">
                  <a:moveTo>
                    <a:pt x="1986494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1986494" y="476529"/>
                  </a:lnTo>
                  <a:lnTo>
                    <a:pt x="1986494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24145" y="10832026"/>
            <a:ext cx="10053319" cy="476884"/>
            <a:chOff x="24145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5811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45384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1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11" y="476529"/>
                  </a:lnTo>
                  <a:lnTo>
                    <a:pt x="201311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34775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24142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091" y="0"/>
                  </a:moveTo>
                  <a:lnTo>
                    <a:pt x="8042478" y="0"/>
                  </a:lnTo>
                  <a:lnTo>
                    <a:pt x="8042478" y="476529"/>
                  </a:lnTo>
                  <a:lnTo>
                    <a:pt x="10053091" y="476529"/>
                  </a:lnTo>
                  <a:lnTo>
                    <a:pt x="10053091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96365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29" y="0"/>
                </a:moveTo>
                <a:lnTo>
                  <a:pt x="0" y="0"/>
                </a:lnTo>
                <a:lnTo>
                  <a:pt x="0" y="476529"/>
                </a:lnTo>
                <a:lnTo>
                  <a:pt x="2010629" y="476529"/>
                </a:lnTo>
                <a:lnTo>
                  <a:pt x="201062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-5058" y="712677"/>
            <a:ext cx="14957023" cy="96160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40" dirty="0" smtClean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  ТЕХНОЛОГИЧЕСКОЕ </a:t>
            </a:r>
            <a:r>
              <a:rPr lang="ru-RU" sz="5900" b="1" spc="140" dirty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ЯДРО ПРОЕКТА</a:t>
            </a:r>
            <a:endParaRPr sz="5900" dirty="0">
              <a:solidFill>
                <a:schemeClr val="bg2">
                  <a:lumMod val="50000"/>
                </a:schemeClr>
              </a:solidFill>
              <a:latin typeface="Trebuchet MS"/>
              <a:cs typeface="Trebuchet MS"/>
            </a:endParaRPr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301538" y="2538404"/>
            <a:ext cx="1005205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dirty="0" smtClean="0">
                <a:latin typeface="+mn-lt"/>
              </a:rPr>
              <a:t>	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Ключевые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компоненты: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ru-RU" sz="2800" dirty="0" smtClean="0">
                <a:latin typeface="+mn-lt"/>
              </a:rPr>
              <a:t>-    прочные </a:t>
            </a:r>
            <a:r>
              <a:rPr lang="ru-RU" sz="2800" dirty="0">
                <a:latin typeface="+mn-lt"/>
              </a:rPr>
              <a:t>городские велосипеды; </a:t>
            </a:r>
            <a:endParaRPr lang="ru-RU" sz="2800" dirty="0" smtClean="0">
              <a:latin typeface="+mn-lt"/>
            </a:endParaRPr>
          </a:p>
          <a:p>
            <a:pPr marL="457200" lvl="3" indent="-457200">
              <a:buFontTx/>
              <a:buChar char="-"/>
              <a:defRPr/>
            </a:pPr>
            <a:r>
              <a:rPr lang="ru-RU" sz="2800" dirty="0" smtClean="0">
                <a:latin typeface="+mn-lt"/>
              </a:rPr>
              <a:t>механические </a:t>
            </a:r>
            <a:r>
              <a:rPr lang="ru-RU" sz="2800" dirty="0">
                <a:latin typeface="+mn-lt"/>
              </a:rPr>
              <a:t>автономные замки/хранения (офлайн‑механика); </a:t>
            </a:r>
            <a:endParaRPr lang="ru-RU" sz="2800" dirty="0" smtClean="0">
              <a:latin typeface="+mn-lt"/>
            </a:endParaRPr>
          </a:p>
          <a:p>
            <a:pPr marL="457200" indent="-457200">
              <a:buFontTx/>
              <a:buChar char="-"/>
              <a:defRPr/>
            </a:pPr>
            <a:r>
              <a:rPr lang="ru-RU" sz="2800" dirty="0" smtClean="0">
                <a:latin typeface="+mn-lt"/>
              </a:rPr>
              <a:t>конструкция </a:t>
            </a:r>
            <a:r>
              <a:rPr lang="ru-RU" sz="2800" dirty="0">
                <a:latin typeface="+mn-lt"/>
              </a:rPr>
              <a:t>и разметка безопасных трасс; протоколы технического обслуживания. </a:t>
            </a:r>
            <a:endParaRPr lang="ru-RU" sz="2800" dirty="0" smtClean="0">
              <a:latin typeface="+mn-lt"/>
            </a:endParaRPr>
          </a:p>
          <a:p>
            <a:pPr>
              <a:defRPr/>
            </a:pPr>
            <a:r>
              <a:rPr lang="ru-RU" sz="2800" spc="-65" dirty="0">
                <a:latin typeface="+mn-lt"/>
                <a:cs typeface="Microsoft Sans Serif"/>
              </a:rPr>
              <a:t/>
            </a:r>
            <a:br>
              <a:rPr lang="ru-RU" sz="2800" spc="-65" dirty="0">
                <a:latin typeface="+mn-lt"/>
                <a:cs typeface="Microsoft Sans Serif"/>
              </a:rPr>
            </a:br>
            <a:r>
              <a:rPr lang="ru-RU" sz="2800" spc="-65" dirty="0" smtClean="0">
                <a:latin typeface="+mn-lt"/>
                <a:cs typeface="Microsoft Sans Serif"/>
              </a:rPr>
              <a:t>	</a:t>
            </a:r>
            <a:r>
              <a:rPr lang="ru-RU" sz="2800" spc="-65" dirty="0" smtClean="0"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2800" spc="-65" dirty="0">
                <a:latin typeface="Arial" panose="020B0604020202020204" pitchFamily="34" charset="0"/>
                <a:cs typeface="Arial" panose="020B0604020202020204" pitchFamily="34" charset="0"/>
              </a:rPr>
              <a:t>какой критической технологии </a:t>
            </a:r>
            <a:r>
              <a:rPr lang="ru-RU" sz="2800" spc="-65" dirty="0" smtClean="0">
                <a:latin typeface="Arial" panose="020B0604020202020204" pitchFamily="34" charset="0"/>
                <a:cs typeface="Arial" panose="020B0604020202020204" pitchFamily="34" charset="0"/>
              </a:rPr>
              <a:t>относится?</a:t>
            </a:r>
          </a:p>
          <a:p>
            <a:pPr>
              <a:defRPr/>
            </a:pPr>
            <a:r>
              <a:rPr lang="ru-RU" sz="2800" spc="-65" dirty="0">
                <a:latin typeface="+mn-lt"/>
                <a:cs typeface="Microsoft Sans Serif"/>
              </a:rPr>
              <a:t>-</a:t>
            </a:r>
            <a:r>
              <a:rPr lang="ru-RU" sz="2800" spc="-65" dirty="0" smtClean="0">
                <a:latin typeface="+mn-lt"/>
                <a:cs typeface="Microsoft Sans Serif"/>
              </a:rPr>
              <a:t>     </a:t>
            </a:r>
            <a:r>
              <a:rPr lang="ru-RU" sz="2800" dirty="0" smtClean="0">
                <a:latin typeface="+mn-lt"/>
              </a:rPr>
              <a:t>устойчивые </a:t>
            </a:r>
            <a:r>
              <a:rPr lang="ru-RU" sz="2800" dirty="0">
                <a:latin typeface="+mn-lt"/>
              </a:rPr>
              <a:t>транспортные решения и автономные офлайн‑системы проката (аппаратно‑инфраструктурная технология для локальной мобильности).</a:t>
            </a:r>
          </a:p>
          <a:p>
            <a:pPr>
              <a:defRPr/>
            </a:pPr>
            <a:r>
              <a:rPr lang="ru-RU" sz="2800" spc="-65" dirty="0" smtClean="0">
                <a:latin typeface="Microsoft Sans Serif"/>
                <a:cs typeface="Microsoft Sans Serif"/>
              </a:rPr>
              <a:t> </a:t>
            </a:r>
            <a:endParaRPr dirty="0"/>
          </a:p>
        </p:txBody>
      </p:sp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0" r="899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7831" y="3402086"/>
            <a:ext cx="9753600" cy="742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-5058" y="10832026"/>
            <a:ext cx="20109566" cy="4773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0" y="685395"/>
            <a:ext cx="18784783" cy="1869546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spcBef>
                <a:spcPts val="135"/>
              </a:spcBef>
              <a:defRPr/>
            </a:pPr>
            <a:r>
              <a:rPr lang="ru-RU" sz="5900" b="1" spc="125" dirty="0" smtClean="0">
                <a:solidFill>
                  <a:schemeClr val="bg2">
                    <a:lumMod val="50000"/>
                  </a:schemeClr>
                </a:solidFill>
                <a:latin typeface="Trebuchet MS"/>
              </a:rPr>
              <a:t>	МОДЕЛЬ </a:t>
            </a:r>
            <a:r>
              <a:rPr lang="ru-RU" sz="5900" b="1" spc="125" dirty="0">
                <a:solidFill>
                  <a:schemeClr val="bg2">
                    <a:lumMod val="50000"/>
                  </a:schemeClr>
                </a:solidFill>
                <a:latin typeface="Trebuchet MS"/>
              </a:rPr>
              <a:t>МОНЕТИЗАЦИИ, РЫНОК И </a:t>
            </a:r>
            <a:r>
              <a:rPr lang="ru-RU" sz="5900" b="1" spc="125" dirty="0" smtClean="0">
                <a:solidFill>
                  <a:schemeClr val="bg2">
                    <a:lumMod val="50000"/>
                  </a:schemeClr>
                </a:solidFill>
                <a:latin typeface="Trebuchet MS"/>
              </a:rPr>
              <a:t>	ПОТРЕБИТЕЛИ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0" y="10832026"/>
            <a:ext cx="20104100" cy="47732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3211213884"/>
              </p:ext>
            </p:extLst>
          </p:nvPr>
        </p:nvGraphicFramePr>
        <p:xfrm>
          <a:off x="675885" y="1620168"/>
          <a:ext cx="13402733" cy="827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6375" y="610154"/>
            <a:ext cx="18784783" cy="96160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 smtClean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  ПЛАНЫ </a:t>
            </a:r>
            <a:r>
              <a:rPr lang="ru-RU" sz="5900" b="1" spc="125" dirty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РАЗВИТИЯ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695585" y="2378074"/>
            <a:ext cx="10052050" cy="600164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dirty="0">
                <a:latin typeface="+mn-lt"/>
              </a:rPr>
              <a:t>Пилот (0–6 </a:t>
            </a:r>
            <a:r>
              <a:rPr lang="ru-RU" sz="3200" dirty="0" err="1">
                <a:latin typeface="+mn-lt"/>
              </a:rPr>
              <a:t>мес</a:t>
            </a:r>
            <a:r>
              <a:rPr lang="ru-RU" sz="3200" dirty="0">
                <a:latin typeface="+mn-lt"/>
              </a:rPr>
              <a:t>): 10–20 велосипедов, 1 закольцованная трасса, тест механики замков, запуск информационной кампании.  </a:t>
            </a:r>
            <a:endParaRPr lang="ru-RU" sz="3200" dirty="0" smtClean="0">
              <a:latin typeface="+mn-lt"/>
            </a:endParaRPr>
          </a:p>
          <a:p>
            <a:endParaRPr lang="ru-RU" sz="3200" dirty="0">
              <a:latin typeface="+mn-lt"/>
            </a:endParaRPr>
          </a:p>
          <a:p>
            <a:r>
              <a:rPr lang="ru-RU" sz="3200" dirty="0" smtClean="0">
                <a:latin typeface="+mn-lt"/>
              </a:rPr>
              <a:t>Масштабирование </a:t>
            </a:r>
            <a:r>
              <a:rPr lang="ru-RU" sz="3200" dirty="0">
                <a:latin typeface="+mn-lt"/>
              </a:rPr>
              <a:t>(6–18 </a:t>
            </a:r>
            <a:r>
              <a:rPr lang="ru-RU" sz="3200" dirty="0" err="1">
                <a:latin typeface="+mn-lt"/>
              </a:rPr>
              <a:t>мес</a:t>
            </a:r>
            <a:r>
              <a:rPr lang="ru-RU" sz="3200" dirty="0">
                <a:latin typeface="+mn-lt"/>
              </a:rPr>
              <a:t>): расширение парка, дополнительные трассы в районах, привлечение партнёров и спонсоров.  </a:t>
            </a:r>
            <a:endParaRPr lang="ru-RU" sz="3200" dirty="0" smtClean="0">
              <a:latin typeface="+mn-lt"/>
            </a:endParaRPr>
          </a:p>
          <a:p>
            <a:endParaRPr lang="ru-RU" sz="3200" dirty="0">
              <a:latin typeface="+mn-lt"/>
            </a:endParaRPr>
          </a:p>
          <a:p>
            <a:r>
              <a:rPr lang="ru-RU" sz="3200" dirty="0" smtClean="0">
                <a:latin typeface="+mn-lt"/>
              </a:rPr>
              <a:t>Устойчивость </a:t>
            </a:r>
            <a:r>
              <a:rPr lang="ru-RU" sz="3200" dirty="0">
                <a:latin typeface="+mn-lt"/>
              </a:rPr>
              <a:t>(18–36 </a:t>
            </a:r>
            <a:r>
              <a:rPr lang="ru-RU" sz="3200" dirty="0" err="1">
                <a:latin typeface="+mn-lt"/>
              </a:rPr>
              <a:t>мес</a:t>
            </a:r>
            <a:r>
              <a:rPr lang="ru-RU" sz="3200" dirty="0">
                <a:latin typeface="+mn-lt"/>
              </a:rPr>
              <a:t>): интеграция в городскую инфраструктуру, введение абонементов, привлечение бизнеса и социальных программ, возможное добавление e‑байков.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1320838" y="32693"/>
            <a:ext cx="7559055" cy="10692406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0" y="10832026"/>
            <a:ext cx="20104100" cy="4768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 bwMode="auto">
          <a:xfrm>
            <a:off x="0" y="961426"/>
            <a:ext cx="5819775" cy="170180"/>
            <a:chOff x="0" y="961426"/>
            <a:chExt cx="5819775" cy="170180"/>
          </a:xfrm>
        </p:grpSpPr>
        <p:sp>
          <p:nvSpPr>
            <p:cNvPr id="3" name="object 3"/>
            <p:cNvSpPr/>
            <p:nvPr/>
          </p:nvSpPr>
          <p:spPr bwMode="auto">
            <a:xfrm>
              <a:off x="0" y="96143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37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37" y="170120"/>
                  </a:lnTo>
                  <a:lnTo>
                    <a:pt x="587437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4" name="object 4"/>
            <p:cNvSpPr/>
            <p:nvPr/>
          </p:nvSpPr>
          <p:spPr bwMode="auto">
            <a:xfrm>
              <a:off x="587448" y="961426"/>
              <a:ext cx="588010" cy="170180"/>
            </a:xfrm>
            <a:custGeom>
              <a:avLst/>
              <a:gdLst/>
              <a:ahLst/>
              <a:cxnLst/>
              <a:rect l="l" t="t" r="r" b="b"/>
              <a:pathLst>
                <a:path w="588010" h="170180" extrusionOk="0">
                  <a:moveTo>
                    <a:pt x="587448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7448" y="170120"/>
                  </a:lnTo>
                  <a:lnTo>
                    <a:pt x="587448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1174896" y="961426"/>
              <a:ext cx="558800" cy="170180"/>
            </a:xfrm>
            <a:custGeom>
              <a:avLst/>
              <a:gdLst/>
              <a:ahLst/>
              <a:cxnLst/>
              <a:rect l="l" t="t" r="r" b="b"/>
              <a:pathLst>
                <a:path w="558800" h="170180" extrusionOk="0">
                  <a:moveTo>
                    <a:pt x="558202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58202" y="170120"/>
                  </a:lnTo>
                  <a:lnTo>
                    <a:pt x="558202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1733099" y="961426"/>
              <a:ext cx="583565" cy="170180"/>
            </a:xfrm>
            <a:custGeom>
              <a:avLst/>
              <a:gdLst/>
              <a:ahLst/>
              <a:cxnLst/>
              <a:rect l="l" t="t" r="r" b="b"/>
              <a:pathLst>
                <a:path w="583564" h="170180" extrusionOk="0">
                  <a:moveTo>
                    <a:pt x="583186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583186" y="170120"/>
                  </a:lnTo>
                  <a:lnTo>
                    <a:pt x="583186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2316285" y="961426"/>
              <a:ext cx="3503295" cy="170180"/>
            </a:xfrm>
            <a:custGeom>
              <a:avLst/>
              <a:gdLst/>
              <a:ahLst/>
              <a:cxnLst/>
              <a:rect l="l" t="t" r="r" b="b"/>
              <a:pathLst>
                <a:path w="3503295" h="170180" extrusionOk="0">
                  <a:moveTo>
                    <a:pt x="3502919" y="0"/>
                  </a:moveTo>
                  <a:lnTo>
                    <a:pt x="0" y="0"/>
                  </a:lnTo>
                  <a:lnTo>
                    <a:pt x="0" y="170120"/>
                  </a:lnTo>
                  <a:lnTo>
                    <a:pt x="3502919" y="170120"/>
                  </a:lnTo>
                  <a:lnTo>
                    <a:pt x="350291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8" name="object 8"/>
          <p:cNvGrpSpPr/>
          <p:nvPr/>
        </p:nvGrpSpPr>
        <p:grpSpPr bwMode="auto">
          <a:xfrm>
            <a:off x="10057369" y="10832026"/>
            <a:ext cx="4021454" cy="476884"/>
            <a:chOff x="10057369" y="10832026"/>
            <a:chExt cx="4021454" cy="476884"/>
          </a:xfrm>
        </p:grpSpPr>
        <p:sp>
          <p:nvSpPr>
            <p:cNvPr id="9" name="object 9"/>
            <p:cNvSpPr/>
            <p:nvPr/>
          </p:nvSpPr>
          <p:spPr bwMode="auto">
            <a:xfrm>
              <a:off x="1005736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0" name="object 10"/>
            <p:cNvSpPr/>
            <p:nvPr/>
          </p:nvSpPr>
          <p:spPr bwMode="auto">
            <a:xfrm>
              <a:off x="1206797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4A1B3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1" name="object 11"/>
          <p:cNvGrpSpPr/>
          <p:nvPr/>
        </p:nvGrpSpPr>
        <p:grpSpPr bwMode="auto">
          <a:xfrm>
            <a:off x="16089216" y="10832026"/>
            <a:ext cx="4015104" cy="476884"/>
            <a:chOff x="16089216" y="10832026"/>
            <a:chExt cx="4015104" cy="476884"/>
          </a:xfrm>
        </p:grpSpPr>
        <p:sp>
          <p:nvSpPr>
            <p:cNvPr id="12" name="object 12"/>
            <p:cNvSpPr/>
            <p:nvPr/>
          </p:nvSpPr>
          <p:spPr bwMode="auto">
            <a:xfrm>
              <a:off x="16089216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4" h="476884" extrusionOk="0">
                  <a:moveTo>
                    <a:pt x="201062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29" y="476529"/>
                  </a:lnTo>
                  <a:lnTo>
                    <a:pt x="2010629" y="0"/>
                  </a:lnTo>
                  <a:close/>
                </a:path>
              </a:pathLst>
            </a:custGeom>
            <a:solidFill>
              <a:srgbClr val="B5D8E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3" name="object 13"/>
            <p:cNvSpPr/>
            <p:nvPr/>
          </p:nvSpPr>
          <p:spPr bwMode="auto">
            <a:xfrm>
              <a:off x="18099835" y="10832026"/>
              <a:ext cx="2004694" cy="476884"/>
            </a:xfrm>
            <a:custGeom>
              <a:avLst/>
              <a:gdLst/>
              <a:ahLst/>
              <a:cxnLst/>
              <a:rect l="l" t="t" r="r" b="b"/>
              <a:pathLst>
                <a:path w="2004694" h="476884" extrusionOk="0">
                  <a:moveTo>
                    <a:pt x="200426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04263" y="476529"/>
                  </a:lnTo>
                  <a:lnTo>
                    <a:pt x="2004263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4" name="object 14"/>
          <p:cNvGrpSpPr/>
          <p:nvPr/>
        </p:nvGrpSpPr>
        <p:grpSpPr bwMode="auto">
          <a:xfrm>
            <a:off x="6376" y="10832026"/>
            <a:ext cx="10053319" cy="476884"/>
            <a:chOff x="6376" y="10832026"/>
            <a:chExt cx="10053319" cy="476884"/>
          </a:xfrm>
        </p:grpSpPr>
        <p:sp>
          <p:nvSpPr>
            <p:cNvPr id="15" name="object 15"/>
            <p:cNvSpPr/>
            <p:nvPr/>
          </p:nvSpPr>
          <p:spPr bwMode="auto">
            <a:xfrm>
              <a:off x="6040349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FCAF17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16"/>
            <p:cNvSpPr/>
            <p:nvPr/>
          </p:nvSpPr>
          <p:spPr bwMode="auto">
            <a:xfrm>
              <a:off x="4027625" y="10832026"/>
              <a:ext cx="2013585" cy="476884"/>
            </a:xfrm>
            <a:custGeom>
              <a:avLst/>
              <a:gdLst/>
              <a:ahLst/>
              <a:cxnLst/>
              <a:rect l="l" t="t" r="r" b="b"/>
              <a:pathLst>
                <a:path w="2013585" h="476884" extrusionOk="0">
                  <a:moveTo>
                    <a:pt x="2013101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3101" y="476529"/>
                  </a:lnTo>
                  <a:lnTo>
                    <a:pt x="2013101" y="0"/>
                  </a:lnTo>
                  <a:close/>
                </a:path>
              </a:pathLst>
            </a:custGeom>
            <a:solidFill>
              <a:srgbClr val="FBB3C1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7" name="object 17"/>
            <p:cNvSpPr/>
            <p:nvPr/>
          </p:nvSpPr>
          <p:spPr bwMode="auto">
            <a:xfrm>
              <a:off x="2017017" y="10832026"/>
              <a:ext cx="2011045" cy="476884"/>
            </a:xfrm>
            <a:custGeom>
              <a:avLst/>
              <a:gdLst/>
              <a:ahLst/>
              <a:cxnLst/>
              <a:rect l="l" t="t" r="r" b="b"/>
              <a:pathLst>
                <a:path w="2011045" h="476884" extrusionOk="0">
                  <a:moveTo>
                    <a:pt x="2010619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9" y="476529"/>
                  </a:lnTo>
                  <a:lnTo>
                    <a:pt x="2010619" y="0"/>
                  </a:lnTo>
                  <a:close/>
                </a:path>
              </a:pathLst>
            </a:custGeom>
            <a:solidFill>
              <a:srgbClr val="8F00FF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8" name="object 18"/>
            <p:cNvSpPr/>
            <p:nvPr/>
          </p:nvSpPr>
          <p:spPr bwMode="auto">
            <a:xfrm>
              <a:off x="6375" y="10832026"/>
              <a:ext cx="10053319" cy="476884"/>
            </a:xfrm>
            <a:custGeom>
              <a:avLst/>
              <a:gdLst/>
              <a:ahLst/>
              <a:cxnLst/>
              <a:rect l="l" t="t" r="r" b="b"/>
              <a:pathLst>
                <a:path w="10053320" h="476884" extrusionOk="0">
                  <a:moveTo>
                    <a:pt x="2010613" y="0"/>
                  </a:moveTo>
                  <a:lnTo>
                    <a:pt x="0" y="0"/>
                  </a:lnTo>
                  <a:lnTo>
                    <a:pt x="0" y="476529"/>
                  </a:lnTo>
                  <a:lnTo>
                    <a:pt x="2010613" y="476529"/>
                  </a:lnTo>
                  <a:lnTo>
                    <a:pt x="2010613" y="0"/>
                  </a:lnTo>
                  <a:close/>
                </a:path>
                <a:path w="10053320" h="476884" extrusionOk="0">
                  <a:moveTo>
                    <a:pt x="10053117" y="0"/>
                  </a:moveTo>
                  <a:lnTo>
                    <a:pt x="8042491" y="0"/>
                  </a:lnTo>
                  <a:lnTo>
                    <a:pt x="8042491" y="476529"/>
                  </a:lnTo>
                  <a:lnTo>
                    <a:pt x="10053117" y="476529"/>
                  </a:lnTo>
                  <a:lnTo>
                    <a:pt x="10053117" y="0"/>
                  </a:lnTo>
                  <a:close/>
                </a:path>
              </a:pathLst>
            </a:custGeom>
            <a:solidFill>
              <a:srgbClr val="FD493D"/>
            </a:solidFill>
          </p:spPr>
          <p:txBody>
            <a:bodyPr wrap="square" lIns="36000" tIns="36000" rIns="36000" bIns="3600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9" name="object 19"/>
          <p:cNvSpPr/>
          <p:nvPr/>
        </p:nvSpPr>
        <p:spPr bwMode="auto">
          <a:xfrm>
            <a:off x="14078618" y="10832026"/>
            <a:ext cx="2011045" cy="476884"/>
          </a:xfrm>
          <a:custGeom>
            <a:avLst/>
            <a:gdLst/>
            <a:ahLst/>
            <a:cxnLst/>
            <a:rect l="l" t="t" r="r" b="b"/>
            <a:pathLst>
              <a:path w="2011044" h="476884" extrusionOk="0">
                <a:moveTo>
                  <a:pt x="2010619" y="0"/>
                </a:moveTo>
                <a:lnTo>
                  <a:pt x="0" y="0"/>
                </a:lnTo>
                <a:lnTo>
                  <a:pt x="0" y="476529"/>
                </a:lnTo>
                <a:lnTo>
                  <a:pt x="2010619" y="476529"/>
                </a:lnTo>
                <a:lnTo>
                  <a:pt x="2010619" y="0"/>
                </a:lnTo>
                <a:close/>
              </a:path>
            </a:pathLst>
          </a:custGeom>
          <a:solidFill>
            <a:srgbClr val="FD493D"/>
          </a:solidFill>
        </p:spPr>
        <p:txBody>
          <a:bodyPr wrap="square" lIns="36000" tIns="36000" rIns="36000" bIns="36000" rtlCol="0"/>
          <a:lstStyle/>
          <a:p>
            <a:pPr>
              <a:defRPr/>
            </a:pPr>
            <a:endParaRPr/>
          </a:p>
        </p:txBody>
      </p:sp>
      <p:sp>
        <p:nvSpPr>
          <p:cNvPr id="20" name="object 20"/>
          <p:cNvSpPr txBox="1"/>
          <p:nvPr/>
        </p:nvSpPr>
        <p:spPr bwMode="auto">
          <a:xfrm>
            <a:off x="0" y="650803"/>
            <a:ext cx="18784783" cy="961605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36000" tIns="17145" rIns="36000" bIns="3600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defRPr/>
            </a:pPr>
            <a:r>
              <a:rPr lang="ru-RU" sz="5900" b="1" spc="125" dirty="0" smtClean="0">
                <a:solidFill>
                  <a:schemeClr val="bg2">
                    <a:lumMod val="50000"/>
                  </a:schemeClr>
                </a:solidFill>
                <a:latin typeface="Trebuchet MS"/>
                <a:cs typeface="Trebuchet MS"/>
              </a:rPr>
              <a:t>	ЗАПРОС</a:t>
            </a:r>
            <a:endParaRPr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587448" y="2149475"/>
            <a:ext cx="801489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3600" dirty="0" smtClean="0"/>
              <a:t>стартовое финансирование на закупку велосипедов, механических замков и оборудование трассы; </a:t>
            </a:r>
          </a:p>
          <a:p>
            <a:pPr marL="285750" indent="-285750">
              <a:buFontTx/>
              <a:buChar char="-"/>
            </a:pPr>
            <a:r>
              <a:rPr lang="ru-RU" sz="3600" dirty="0" smtClean="0"/>
              <a:t>средства на маркетинг и начальную эксплуатацию. 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8803476" y="4892675"/>
            <a:ext cx="10316374" cy="36933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softEdge rad="317500"/>
          </a:effectLst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endParaRPr lang="ru-RU" sz="3600" dirty="0" smtClean="0"/>
          </a:p>
          <a:p>
            <a:r>
              <a:rPr lang="ru-RU" sz="3600" dirty="0" smtClean="0"/>
              <a:t>	Дополнительно: поддержка 	муниципалитета (площадки, 	разрешения), партнёрство с местным 	бизнесом и спонсорами, 	волонтёры/персонал для обслуживания</a:t>
            </a:r>
          </a:p>
          <a:p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10832026"/>
            <a:ext cx="20104529" cy="4768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w="http://schemas.openxmlformats.org/wordprocessingml/2006/main" xmlns:m="http://schemas.openxmlformats.org/officeDocument/2006/math" xmlns="" Requires="p159">
      <p:transition xmlns:p14="http://schemas.microsoft.com/office/powerpoint/2010/main"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rgbClr val="FFFFFF"/>
      </a:lt1>
      <a:dk2>
        <a:srgbClr val="46464A"/>
      </a:dk2>
      <a:lt2>
        <a:srgbClr val="D1D9E1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BAB94BD4-5D6D-4148-AB57-A4CCF1FD4E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90</TotalTime>
  <Words>181</Words>
  <Application>Microsoft Office PowerPoint</Application>
  <DocSecurity>0</DocSecurity>
  <PresentationFormat>Произвольный</PresentationFormat>
  <Paragraphs>36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Microsoft Sans Serif</vt:lpstr>
      <vt:lpstr>Trebuchet MS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ПУТП - гайдбук Платформы - октябрь 2023</dc:title>
  <dc:subject/>
  <dc:creator>Харитонова Галина Львовна</dc:creator>
  <cp:keywords/>
  <dc:description/>
  <cp:lastModifiedBy>User</cp:lastModifiedBy>
  <cp:revision>31</cp:revision>
  <dcterms:created xsi:type="dcterms:W3CDTF">2026-02-16T12:08:47Z</dcterms:created>
  <dcterms:modified xsi:type="dcterms:W3CDTF">2026-07-14T08:33:14Z</dcterms:modified>
  <cp:category/>
  <dc:identifier/>
  <cp:contentStatus/>
  <dc:language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2023-10-17T00:00:00Z</vt:filetime>
  </property>
  <property fmtid="{D5CDD505-2E9C-101B-9397-08002B2CF9AE}" pid="3" name="Creator">
    <vt:lpwstr>Adobe Illustrator 27.9 (Windows)</vt:lpwstr>
  </property>
  <property fmtid="{D5CDD505-2E9C-101B-9397-08002B2CF9AE}" pid="4" name="LastSaved">
    <vt:filetime>2026-02-16T00:00:00Z</vt:filetime>
  </property>
  <property fmtid="{D5CDD505-2E9C-101B-9397-08002B2CF9AE}" pid="5" name="Producer">
    <vt:lpwstr>Adobe PDF library 17.00</vt:lpwstr>
  </property>
</Properties>
</file>