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70" r:id="rId7"/>
    <p:sldId id="271" r:id="rId8"/>
    <p:sldId id="273" r:id="rId9"/>
  </p:sldIdLst>
  <p:sldSz cx="20104100" cy="11309350"/>
  <p:notesSz cx="20104100" cy="11309350"/>
  <p:embeddedFontLst>
    <p:embeddedFont>
      <p:font typeface="Lato" panose="020B060402020202020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ADD46C-9C62-4B8A-BF6A-C1258CCD052F}" v="2550" dt="2022-11-01T15:56:35.90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610" y="6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hyperlink" Target="mailto:v.a.alexeenko81@gmail.com" TargetMode="External"/><Relationship Id="rId7" Type="http://schemas.microsoft.com/office/2007/relationships/hdphoto" Target="../media/hdphoto1.wdp"/><Relationship Id="rId2" Type="http://schemas.openxmlformats.org/officeDocument/2006/relationships/hyperlink" Target="mailto:baganov75@mail.ru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hyperlink" Target="mailto:neketwsad@gmail.com" TargetMode="External"/><Relationship Id="rId4" Type="http://schemas.openxmlformats.org/officeDocument/2006/relationships/hyperlink" Target="mailto:dimasud@yandex.ru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>
                <a:solidFill>
                  <a:schemeClr val="tx2"/>
                </a:solidFill>
              </a:rPr>
              <a:t>«</a:t>
            </a:r>
            <a:r>
              <a:rPr lang="ru-RU" sz="3200" b="1" cap="all" err="1">
                <a:solidFill>
                  <a:schemeClr val="tx2"/>
                </a:solidFill>
              </a:rPr>
              <a:t>Agro&amp;InfraUP</a:t>
            </a:r>
            <a:r>
              <a:rPr lang="ru-RU" sz="3200" b="1" cap="all">
                <a:solidFill>
                  <a:schemeClr val="tx2"/>
                </a:solidFill>
              </a:rPr>
              <a:t>»</a:t>
            </a:r>
            <a:endParaRPr lang="ru-RU" sz="3200" b="1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784031" y="8256120"/>
            <a:ext cx="11836934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4000" dirty="0" smtClean="0">
                <a:ea typeface="+mn-lt"/>
                <a:cs typeface="+mn-lt"/>
              </a:rPr>
              <a:t>СИСТЕМА ДИАГНОСТИРОВАНИЯ </a:t>
            </a:r>
            <a:r>
              <a:rPr lang="ru-RU" sz="4000" dirty="0">
                <a:ea typeface="+mn-lt"/>
                <a:cs typeface="+mn-lt"/>
              </a:rPr>
              <a:t>ДВИГАТЕЛЯ ПО КОЛИЧЕСТВЕННОМУ И КАЧЕСТВЕННОМУ ПОКАЗАТЕЛЮ ПРОРЫВА КАРТЕРНЫХ ГАЗОВ 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784602" y="4328504"/>
            <a:ext cx="10301153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4000" dirty="0">
                <a:ea typeface="+mn-lt"/>
                <a:cs typeface="+mn-lt"/>
              </a:rPr>
              <a:t>ФГБОУ ВО «Ставропольский государственный</a:t>
            </a:r>
            <a:endParaRPr lang="ru-RU" dirty="0">
              <a:ea typeface="+mn-lt"/>
              <a:cs typeface="+mn-lt"/>
            </a:endParaRPr>
          </a:p>
          <a:p>
            <a:r>
              <a:rPr lang="ru-RU" sz="4000" dirty="0">
                <a:ea typeface="+mn-lt"/>
                <a:cs typeface="+mn-lt"/>
              </a:rPr>
              <a:t> аграрный университет</a:t>
            </a:r>
            <a:r>
              <a:rPr lang="ru-RU" sz="4000" dirty="0" smtClean="0">
                <a:ea typeface="+mn-lt"/>
                <a:cs typeface="+mn-lt"/>
              </a:rPr>
              <a:t>»</a:t>
            </a:r>
            <a:endParaRPr lang="ru-RU" dirty="0">
              <a:cs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92995" y="6172728"/>
            <a:ext cx="8440340" cy="144655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4400" b="1" u="sng" dirty="0" err="1"/>
              <a:t>CardioEngine</a:t>
            </a:r>
            <a:r>
              <a:rPr lang="ru-RU" sz="4400" b="1" u="sng" dirty="0"/>
              <a:t> (Цифровая диагностика ГРМ двигателя)</a:t>
            </a:r>
            <a:endParaRPr lang="ru" sz="4400" b="1" u="sng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32496" y="3099605"/>
            <a:ext cx="15763927" cy="50838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800" i="1" dirty="0">
                <a:cs typeface="Times New Roman"/>
              </a:rPr>
              <a:t>-отсутствие точных и надежных систем диагностики исправности ДВС без его разборки 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800" i="1" dirty="0"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800" i="1" dirty="0">
                <a:cs typeface="Times New Roman"/>
              </a:rPr>
              <a:t>-нехватка </a:t>
            </a:r>
            <a:r>
              <a:rPr lang="ru-RU" sz="4800" i="1" dirty="0" smtClean="0">
                <a:cs typeface="Times New Roman"/>
              </a:rPr>
              <a:t>быстрых </a:t>
            </a:r>
            <a:r>
              <a:rPr lang="ru-RU" sz="4800" i="1" dirty="0">
                <a:cs typeface="Times New Roman"/>
              </a:rPr>
              <a:t>и надежных систем 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800" i="1" dirty="0">
                <a:cs typeface="Times New Roman"/>
              </a:rPr>
              <a:t>диагностики двигателей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000" i="1" dirty="0">
              <a:cs typeface="Times New Roman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5351" y="2289479"/>
            <a:ext cx="15544800" cy="76369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СУТЬ РЕШЕНИЯ </a:t>
            </a:r>
            <a:endParaRPr lang="ru-RU" sz="44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4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- идея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заключается в </a:t>
            </a: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измерении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состава картерных газов и количество  их, при работе ДВС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4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- В ходе измерения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состава, количества </a:t>
            </a:r>
            <a:r>
              <a:rPr lang="ru-RU" sz="4400" i="1" dirty="0">
                <a:ea typeface="+mn-lt"/>
                <a:cs typeface="+mn-lt"/>
              </a:rPr>
              <a:t>картерных </a:t>
            </a:r>
            <a:r>
              <a:rPr lang="ru-RU" sz="4400" i="1" dirty="0" smtClean="0">
                <a:ea typeface="+mn-lt"/>
                <a:cs typeface="+mn-lt"/>
              </a:rPr>
              <a:t>газов</a:t>
            </a:r>
            <a:r>
              <a:rPr lang="ru-RU" sz="4400" i="1" dirty="0">
                <a:ea typeface="+mn-lt"/>
                <a:cs typeface="Times New Roman" panose="02020603050405020304" pitchFamily="18" charset="0"/>
              </a:rPr>
              <a:t> </a:t>
            </a: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и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давления во впускном </a:t>
            </a:r>
            <a:r>
              <a:rPr lang="ru-RU" sz="4400" i="1" dirty="0">
                <a:ea typeface="+mn-lt"/>
                <a:cs typeface="+mn-lt"/>
              </a:rPr>
              <a:t>коллекторе, </a:t>
            </a:r>
            <a:r>
              <a:rPr lang="ru-RU" sz="4400" i="1" dirty="0" smtClean="0">
                <a:ea typeface="+mn-lt"/>
                <a:cs typeface="+mn-lt"/>
              </a:rPr>
              <a:t>можно определять </a:t>
            </a:r>
            <a:r>
              <a:rPr lang="ru-RU" sz="4400" i="1" dirty="0">
                <a:ea typeface="+mn-lt"/>
                <a:cs typeface="+mn-lt"/>
              </a:rPr>
              <a:t>состояние ДВС</a:t>
            </a:r>
            <a:endParaRPr lang="ru-RU" sz="4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2850" y="2549362"/>
            <a:ext cx="15746115" cy="62083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- </a:t>
            </a: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была выявлена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закономерность при </a:t>
            </a:r>
            <a:r>
              <a:rPr lang="ru-RU" sz="4400" i="1" dirty="0" smtClean="0">
                <a:ea typeface="Calibri" panose="020F0502020204030204" pitchFamily="34" charset="0"/>
                <a:cs typeface="Times New Roman"/>
              </a:rPr>
              <a:t>износе </a:t>
            </a:r>
            <a:r>
              <a:rPr lang="ru-RU" sz="4400" i="1" dirty="0">
                <a:ea typeface="Calibri" panose="020F0502020204030204" pitchFamily="34" charset="0"/>
                <a:cs typeface="Times New Roman"/>
              </a:rPr>
              <a:t>ДВС,</a:t>
            </a:r>
            <a:endParaRPr lang="ru-RU" sz="4400" i="1" dirty="0">
              <a:cs typeface="Calibri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400" i="1" dirty="0">
                <a:ea typeface="Calibri" panose="020F0502020204030204" pitchFamily="34" charset="0"/>
                <a:cs typeface="Times New Roman"/>
              </a:rPr>
              <a:t> картерные газы меняют свой состав, в них становится больше:</a:t>
            </a:r>
            <a:endParaRPr lang="ru-RU" sz="4400" i="1" dirty="0">
              <a:ea typeface="+mn-lt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ea typeface="+mn-lt"/>
                <a:cs typeface="+mn-lt"/>
              </a:rPr>
              <a:t>СО – содержание угарного газа</a:t>
            </a:r>
            <a:endParaRPr lang="ru-RU" sz="4000" dirty="0">
              <a:ea typeface="+mn-lt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4000" dirty="0">
                <a:ea typeface="+mn-lt"/>
                <a:cs typeface="+mn-lt"/>
              </a:rPr>
              <a:t>NO – содержание окислов азота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4000" dirty="0">
                <a:ea typeface="+mn-lt"/>
                <a:cs typeface="+mn-lt"/>
              </a:rPr>
              <a:t>СН – содержание углеводородов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4000" dirty="0">
                <a:ea typeface="+mn-lt"/>
                <a:cs typeface="+mn-lt"/>
              </a:rPr>
              <a:t>СО2 – содержание углекислого газа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4400" u="sng" dirty="0">
                <a:cs typeface="Calibri"/>
              </a:rPr>
              <a:t>что позволяет определить состояние ДВС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8395" y="3295465"/>
            <a:ext cx="16784792" cy="48496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ru-RU" sz="4400" dirty="0">
                <a:ea typeface="Calibri" panose="020F0502020204030204" pitchFamily="34" charset="0"/>
                <a:cs typeface="Times New Roman"/>
              </a:rPr>
              <a:t>-На </a:t>
            </a: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рынке </a:t>
            </a:r>
            <a:r>
              <a:rPr lang="ru-RU" sz="4400" dirty="0">
                <a:ea typeface="Calibri" panose="020F0502020204030204" pitchFamily="34" charset="0"/>
                <a:cs typeface="Times New Roman"/>
              </a:rPr>
              <a:t>еще нет такой технологии которую представляем </a:t>
            </a: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мы;</a:t>
            </a:r>
            <a:endParaRPr lang="ru-RU" sz="4400" dirty="0"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</a:pPr>
            <a:endParaRPr lang="ru-RU" sz="4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ru-RU" sz="4400" dirty="0">
                <a:ea typeface="Calibri" panose="020F0502020204030204" pitchFamily="34" charset="0"/>
                <a:cs typeface="Times New Roman"/>
              </a:rPr>
              <a:t>-Малую часть перекрывают </a:t>
            </a: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электронные системы </a:t>
            </a:r>
            <a:r>
              <a:rPr lang="ru-RU" sz="4400" dirty="0">
                <a:ea typeface="Calibri" panose="020F0502020204030204" pitchFamily="34" charset="0"/>
                <a:cs typeface="Times New Roman"/>
              </a:rPr>
              <a:t>диагностики </a:t>
            </a: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ДВС</a:t>
            </a:r>
            <a:r>
              <a:rPr lang="ru-RU" sz="4400" dirty="0">
                <a:ea typeface="Calibri" panose="020F0502020204030204" pitchFamily="34" charset="0"/>
                <a:cs typeface="Times New Roman"/>
              </a:rPr>
              <a:t>;</a:t>
            </a:r>
            <a:endParaRPr lang="ru-RU" sz="4400" dirty="0" smtClean="0"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</a:pPr>
            <a:endParaRPr lang="ru-RU" sz="4400" dirty="0"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-Но </a:t>
            </a:r>
            <a:r>
              <a:rPr lang="ru-RU" sz="4400" dirty="0">
                <a:ea typeface="Calibri" panose="020F0502020204030204" pitchFamily="34" charset="0"/>
                <a:cs typeface="Times New Roman"/>
              </a:rPr>
              <a:t>для </a:t>
            </a:r>
            <a:r>
              <a:rPr lang="ru-RU" sz="4400" dirty="0" smtClean="0">
                <a:ea typeface="Calibri" panose="020F0502020204030204" pitchFamily="34" charset="0"/>
                <a:cs typeface="Times New Roman"/>
              </a:rPr>
              <a:t>них </a:t>
            </a:r>
            <a:r>
              <a:rPr lang="ru-RU" sz="4400" dirty="0">
                <a:ea typeface="Calibri" panose="020F0502020204030204" pitchFamily="34" charset="0"/>
                <a:cs typeface="Times New Roman"/>
              </a:rPr>
              <a:t>не обходимо </a:t>
            </a:r>
            <a:r>
              <a:rPr lang="ru-RU" sz="4400" dirty="0">
                <a:ea typeface="+mn-lt"/>
                <a:cs typeface="+mn-lt"/>
              </a:rPr>
              <a:t>дилерское оборудование, и при этом </a:t>
            </a:r>
            <a:r>
              <a:rPr lang="ru-RU" sz="4400" dirty="0" smtClean="0">
                <a:ea typeface="+mn-lt"/>
                <a:cs typeface="+mn-lt"/>
              </a:rPr>
              <a:t>нет 100</a:t>
            </a:r>
            <a:r>
              <a:rPr lang="ru-RU" sz="4400" dirty="0">
                <a:ea typeface="+mn-lt"/>
                <a:cs typeface="+mn-lt"/>
              </a:rPr>
              <a:t>% </a:t>
            </a:r>
            <a:r>
              <a:rPr lang="ru-RU" sz="4400" dirty="0" smtClean="0">
                <a:ea typeface="+mn-lt"/>
                <a:cs typeface="+mn-lt"/>
              </a:rPr>
              <a:t>результата.</a:t>
            </a:r>
            <a:endParaRPr lang="ru-RU" sz="4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1198" y="3024427"/>
            <a:ext cx="17455077" cy="67403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4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-технология прорывная и будет </a:t>
            </a:r>
            <a:r>
              <a:rPr lang="ru-RU" sz="4800" dirty="0">
                <a:ea typeface="+mn-lt"/>
                <a:cs typeface="+mn-lt"/>
              </a:rPr>
              <a:t>пользоваться</a:t>
            </a:r>
            <a:r>
              <a:rPr lang="ru-RU" sz="4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 успехом на рынке</a:t>
            </a:r>
          </a:p>
          <a:p>
            <a:endParaRPr lang="ru-RU" sz="4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Этапы</a:t>
            </a:r>
            <a:endParaRPr lang="ru-RU" sz="4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8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1) </a:t>
            </a:r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/>
              </a:rPr>
              <a:t>т</a:t>
            </a:r>
            <a:r>
              <a:rPr lang="ru-RU" sz="4800" dirty="0" smtClean="0">
                <a:ea typeface="+mn-lt"/>
                <a:cs typeface="+mn-lt"/>
              </a:rPr>
              <a:t>еоретическая </a:t>
            </a:r>
            <a:r>
              <a:rPr lang="ru-RU" sz="4800" dirty="0">
                <a:ea typeface="+mn-lt"/>
                <a:cs typeface="+mn-lt"/>
              </a:rPr>
              <a:t>подготовка и разработка метода измерений</a:t>
            </a:r>
          </a:p>
          <a:p>
            <a:r>
              <a:rPr lang="ru-RU" sz="4800" dirty="0">
                <a:solidFill>
                  <a:srgbClr val="000000"/>
                </a:solidFill>
                <a:ea typeface="Calibri" panose="020F0502020204030204" pitchFamily="34" charset="0"/>
                <a:cs typeface="Calibri"/>
              </a:rPr>
              <a:t>2) начало измерений, построение таблиц и графиков </a:t>
            </a:r>
            <a:endParaRPr lang="ru-RU" sz="4800" b="1" dirty="0">
              <a:solidFill>
                <a:srgbClr val="000000"/>
              </a:solidFill>
              <a:ea typeface="Calibri" panose="020F0502020204030204" pitchFamily="34" charset="0"/>
              <a:cs typeface="Calibri"/>
            </a:endParaRPr>
          </a:p>
          <a:p>
            <a:r>
              <a:rPr lang="ru-RU" sz="4800" dirty="0">
                <a:solidFill>
                  <a:srgbClr val="000000"/>
                </a:solidFill>
                <a:ea typeface="Calibri" panose="020F0502020204030204" pitchFamily="34" charset="0"/>
                <a:cs typeface="Calibri"/>
              </a:rPr>
              <a:t>3) разработка </a:t>
            </a:r>
            <a:r>
              <a:rPr lang="ru-RU" sz="4800" dirty="0">
                <a:ea typeface="+mn-lt"/>
                <a:cs typeface="+mn-lt"/>
              </a:rPr>
              <a:t>комплекса устройств, для диагностики ДВС в реальном времени</a:t>
            </a:r>
          </a:p>
          <a:p>
            <a:r>
              <a:rPr lang="ru-RU" sz="4800" dirty="0">
                <a:ea typeface="+mn-lt"/>
                <a:cs typeface="+mn-lt"/>
              </a:rPr>
              <a:t>4)  реализовывать нашу продукцию на рынке  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14909" y="4140592"/>
            <a:ext cx="16535400" cy="28119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3200">
                <a:ea typeface="Calibri" panose="020F0502020204030204" pitchFamily="34" charset="0"/>
                <a:cs typeface="Times New Roman"/>
              </a:rPr>
              <a:t>ФИНАНСИРОВАНИЕ</a:t>
            </a:r>
            <a:r>
              <a:rPr lang="ru-RU"/>
              <a:t> </a:t>
            </a:r>
          </a:p>
          <a:p>
            <a:r>
              <a:rPr lang="ru-RU" sz="3200" i="1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800" i="1">
                <a:ea typeface="Calibri" panose="020F0502020204030204" pitchFamily="34" charset="0"/>
                <a:cs typeface="Times New Roman"/>
              </a:rPr>
              <a:t>В рамках проекта </a:t>
            </a:r>
            <a:r>
              <a:rPr lang="ru-RU" sz="4800" b="1"/>
              <a:t>«Приоритет-2030»</a:t>
            </a:r>
            <a:endParaRPr lang="ru-RU" sz="4800">
              <a:ea typeface="Calibri" panose="020F0502020204030204" pitchFamily="34" charset="0"/>
              <a:cs typeface="Calibri"/>
            </a:endParaRPr>
          </a:p>
          <a:p>
            <a:endParaRPr lang="ru-RU" sz="3200" i="1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>
                <a:latin typeface="Lato"/>
                <a:cs typeface="Lato"/>
              </a:rPr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5347" y="2901435"/>
            <a:ext cx="17615112" cy="67514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4000">
                <a:ea typeface="+mn-lt"/>
                <a:cs typeface="+mn-lt"/>
              </a:rPr>
              <a:t>Николай Анатольевич </a:t>
            </a:r>
            <a:r>
              <a:rPr lang="ru-RU" sz="4000" err="1">
                <a:ea typeface="+mn-lt"/>
                <a:cs typeface="+mn-lt"/>
              </a:rPr>
              <a:t>Баганов</a:t>
            </a:r>
            <a:r>
              <a:rPr lang="ru-RU" sz="4000">
                <a:ea typeface="+mn-lt"/>
                <a:cs typeface="+mn-lt"/>
              </a:rPr>
              <a:t>, кандидат технических наук, 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доцент, </a:t>
            </a:r>
            <a:r>
              <a:rPr lang="ru-RU" sz="4000" err="1">
                <a:ea typeface="+mn-lt"/>
                <a:cs typeface="+mn-lt"/>
              </a:rPr>
              <a:t>e-mail</a:t>
            </a:r>
            <a:r>
              <a:rPr lang="ru-RU" sz="4000">
                <a:ea typeface="+mn-lt"/>
                <a:cs typeface="+mn-lt"/>
              </a:rPr>
              <a:t>: </a:t>
            </a:r>
            <a:r>
              <a:rPr lang="ru-RU" sz="4000">
                <a:ea typeface="+mn-lt"/>
                <a:cs typeface="+mn-lt"/>
                <a:hlinkClick r:id="rId2"/>
              </a:rPr>
              <a:t>baganov75@mail.ru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Виталий Алексеевич Алексеенко, кандидат технических наук, 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доцент, </a:t>
            </a:r>
            <a:r>
              <a:rPr lang="ru-RU" sz="4000" err="1">
                <a:ea typeface="+mn-lt"/>
                <a:cs typeface="+mn-lt"/>
              </a:rPr>
              <a:t>e-mail</a:t>
            </a:r>
            <a:r>
              <a:rPr lang="ru-RU" sz="4000">
                <a:ea typeface="+mn-lt"/>
                <a:cs typeface="+mn-lt"/>
              </a:rPr>
              <a:t>: </a:t>
            </a:r>
            <a:r>
              <a:rPr lang="ru-RU" sz="4000">
                <a:ea typeface="+mn-lt"/>
                <a:cs typeface="+mn-lt"/>
                <a:hlinkClick r:id="rId3"/>
              </a:rPr>
              <a:t>v.a.alexeenko81@gmail.com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Дмитрий Алексеевич Сидельников, кандидат технических наук,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доцент, </a:t>
            </a:r>
            <a:r>
              <a:rPr lang="ru-RU" sz="4000" err="1">
                <a:ea typeface="+mn-lt"/>
                <a:cs typeface="+mn-lt"/>
              </a:rPr>
              <a:t>e-mail</a:t>
            </a:r>
            <a:r>
              <a:rPr lang="ru-RU" sz="4000">
                <a:ea typeface="+mn-lt"/>
                <a:cs typeface="+mn-lt"/>
              </a:rPr>
              <a:t>: </a:t>
            </a:r>
            <a:r>
              <a:rPr lang="ru-RU" sz="4000">
                <a:ea typeface="+mn-lt"/>
                <a:cs typeface="+mn-lt"/>
                <a:hlinkClick r:id="rId4"/>
              </a:rPr>
              <a:t>dimasud@yandex.ru</a:t>
            </a:r>
            <a:r>
              <a:rPr lang="ru-RU" sz="4000">
                <a:ea typeface="+mn-lt"/>
                <a:cs typeface="+mn-lt"/>
              </a:rPr>
              <a:t>;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Никита Игоревич Исаев, студент – исследователь,</a:t>
            </a:r>
            <a:endParaRPr lang="ru-RU" sz="4000">
              <a:cs typeface="Calibri"/>
            </a:endParaRPr>
          </a:p>
          <a:p>
            <a:r>
              <a:rPr lang="ru-RU" sz="4000" err="1">
                <a:ea typeface="+mn-lt"/>
                <a:cs typeface="+mn-lt"/>
              </a:rPr>
              <a:t>e-mail</a:t>
            </a:r>
            <a:r>
              <a:rPr lang="ru-RU" sz="4000">
                <a:ea typeface="+mn-lt"/>
                <a:cs typeface="+mn-lt"/>
              </a:rPr>
              <a:t>: </a:t>
            </a:r>
            <a:r>
              <a:rPr lang="ru-RU" sz="4000">
                <a:ea typeface="+mn-lt"/>
                <a:cs typeface="+mn-lt"/>
                <a:hlinkClick r:id="rId5"/>
              </a:rPr>
              <a:t>neketwsad@gmail.com</a:t>
            </a:r>
            <a:endParaRPr lang="ru-RU" sz="4000">
              <a:cs typeface="Calibri"/>
            </a:endParaRPr>
          </a:p>
          <a:p>
            <a:r>
              <a:rPr lang="ru-RU" sz="4000">
                <a:ea typeface="+mn-lt"/>
                <a:cs typeface="+mn-lt"/>
              </a:rPr>
              <a:t>Артём Евгеньевич Радченко, студент – исследователь,</a:t>
            </a:r>
            <a:endParaRPr lang="ru-RU" sz="4000">
              <a:cs typeface="Calibri"/>
            </a:endParaRPr>
          </a:p>
          <a:p>
            <a:r>
              <a:rPr lang="ru-RU" sz="4000" err="1">
                <a:ea typeface="+mn-lt"/>
                <a:cs typeface="+mn-lt"/>
              </a:rPr>
              <a:t>e-mail</a:t>
            </a:r>
            <a:r>
              <a:rPr lang="ru-RU" sz="4000">
                <a:ea typeface="+mn-lt"/>
                <a:cs typeface="+mn-lt"/>
              </a:rPr>
              <a:t>: artiom_kryt@mail.ru</a:t>
            </a:r>
            <a:endParaRPr lang="ru-RU" sz="4000"/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320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/>
                <a:t>Платформа</a:t>
              </a:r>
              <a:r>
                <a:rPr lang="ru-RU" sz="3600"/>
                <a:t> </a:t>
              </a:r>
              <a:r>
                <a:rPr lang="ru-RU" sz="3600" b="1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116</Words>
  <Application>Microsoft Office PowerPoint</Application>
  <PresentationFormat>Произвольный</PresentationFormat>
  <Paragraphs>63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Lato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я</dc:creator>
  <cp:lastModifiedBy>Учетная запись Майкрософт</cp:lastModifiedBy>
  <cp:revision>16</cp:revision>
  <dcterms:created xsi:type="dcterms:W3CDTF">2022-06-08T08:32:52Z</dcterms:created>
  <dcterms:modified xsi:type="dcterms:W3CDTF">2022-11-01T16:12:34Z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