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47682B3-9111-40E6-B345-5ED562F2120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5A32E68-9224-47E7-9009-A126B52470D5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18F96D7-EB56-4049-99DC-321813014F4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F95B3C0-948C-447D-8CFB-D4201E2F2E4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4E0AFFD-C710-455C-B553-209392E9E05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F14B431-637E-4773-BEE4-5D56687EF4E1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2A65597-78A0-4A38-A68E-2AE3CECB6BE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005BDE5-0564-45C0-A533-CF637F5E9EF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2D8EB29-2A5A-4067-B690-F5855569774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42D1EF-531A-4520-BF3D-F45F3A767606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3627D5B-649A-4BAD-8829-CF0FC60D282E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883CA10-AA28-4588-A849-3F0A5AD1A915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D21DC26-43F3-498B-B0EB-759344C1B817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2"/>
          <p:cNvSpPr/>
          <p:nvPr/>
        </p:nvSpPr>
        <p:spPr>
          <a:xfrm>
            <a:off x="3943440" y="1655640"/>
            <a:ext cx="7348320" cy="228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600" b="0" strike="noStrike" spc="-52">
                <a:solidFill>
                  <a:schemeClr val="dk1">
                    <a:lumMod val="85000"/>
                    <a:lumOff val="15000"/>
                  </a:schemeClr>
                </a:solidFill>
                <a:latin typeface="Arial Black"/>
              </a:rPr>
              <a:t>РАЗРАБОТКА УСТРОЙСТВА 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3600" b="0" strike="noStrike" spc="-52">
                <a:solidFill>
                  <a:schemeClr val="dk1">
                    <a:lumMod val="85000"/>
                    <a:lumOff val="15000"/>
                  </a:schemeClr>
                </a:solidFill>
                <a:latin typeface="Arial Black"/>
              </a:rPr>
              <a:t>ДЛЯ НАСЫЩЕНИЯ 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3600" b="0" strike="noStrike" spc="-52">
                <a:solidFill>
                  <a:schemeClr val="dk1">
                    <a:lumMod val="85000"/>
                    <a:lumOff val="15000"/>
                  </a:schemeClr>
                </a:solidFill>
                <a:latin typeface="Arial Black"/>
              </a:rPr>
              <a:t>УПАКОВАННОГО ЗЕРНА УГЛЕКИСЛЫМ ГАЗОМ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Прямоугольник 3"/>
          <p:cNvSpPr/>
          <p:nvPr/>
        </p:nvSpPr>
        <p:spPr>
          <a:xfrm>
            <a:off x="0" y="-65160"/>
            <a:ext cx="3099960" cy="7557840"/>
          </a:xfrm>
          <a:prstGeom prst="rect">
            <a:avLst/>
          </a:prstGeom>
          <a:solidFill>
            <a:srgbClr val="4472C4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3" name="TextBox 5"/>
          <p:cNvSpPr/>
          <p:nvPr/>
        </p:nvSpPr>
        <p:spPr>
          <a:xfrm>
            <a:off x="3943440" y="563400"/>
            <a:ext cx="897840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chemeClr val="lt1">
                    <a:lumMod val="65000"/>
                  </a:schemeClr>
                </a:solidFill>
                <a:latin typeface="Arial Narrow"/>
              </a:rPr>
              <a:t>Рязанский институт (филиал) ФГАОУ ВО «Московский политехнический университет»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TextBox 9"/>
          <p:cNvSpPr/>
          <p:nvPr/>
        </p:nvSpPr>
        <p:spPr>
          <a:xfrm>
            <a:off x="3943440" y="3963960"/>
            <a:ext cx="645912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i="1" strike="noStrike" spc="-1">
                <a:solidFill>
                  <a:schemeClr val="lt1">
                    <a:lumMod val="65000"/>
                  </a:schemeClr>
                </a:solidFill>
                <a:latin typeface="Arial Narrow"/>
              </a:rPr>
              <a:t>Докладчик</a:t>
            </a:r>
            <a:r>
              <a:rPr lang="en-US" sz="1800" b="0" i="1" strike="noStrike" spc="-1">
                <a:solidFill>
                  <a:schemeClr val="lt1">
                    <a:lumMod val="65000"/>
                  </a:schemeClr>
                </a:solidFill>
                <a:latin typeface="Arial Narrow"/>
              </a:rPr>
              <a:t>: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i="1" strike="noStrike" spc="-1">
                <a:solidFill>
                  <a:schemeClr val="lt1">
                    <a:lumMod val="65000"/>
                  </a:schemeClr>
                </a:solidFill>
                <a:latin typeface="Arial Narrow"/>
              </a:rPr>
              <a:t>Студент 3 курса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i="1" strike="noStrike" spc="-1">
                <a:solidFill>
                  <a:schemeClr val="lt1">
                    <a:lumMod val="65000"/>
                  </a:schemeClr>
                </a:solidFill>
                <a:latin typeface="Arial Narrow"/>
              </a:rPr>
              <a:t>Кураков Даниил Александрович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Box 11"/>
          <p:cNvSpPr/>
          <p:nvPr/>
        </p:nvSpPr>
        <p:spPr>
          <a:xfrm>
            <a:off x="3943440" y="5770440"/>
            <a:ext cx="645912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chemeClr val="lt1">
                    <a:lumMod val="65000"/>
                  </a:schemeClr>
                </a:solidFill>
                <a:latin typeface="Arial Narrow"/>
              </a:rPr>
              <a:t>Рязань, Рязанская область, 2023 г.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TextBox 45"/>
          <p:cNvSpPr/>
          <p:nvPr/>
        </p:nvSpPr>
        <p:spPr>
          <a:xfrm>
            <a:off x="11874600" y="6431040"/>
            <a:ext cx="342540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7360E2A2-EA0E-4612-A7A8-1EB29232006E}" type="slidenum"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1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3"/>
          <p:cNvPicPr/>
          <p:nvPr/>
        </p:nvPicPr>
        <p:blipFill>
          <a:blip r:embed="rId2"/>
          <a:stretch/>
        </p:blipFill>
        <p:spPr>
          <a:xfrm>
            <a:off x="0" y="-452520"/>
            <a:ext cx="12189960" cy="7308360"/>
          </a:xfrm>
          <a:prstGeom prst="rect">
            <a:avLst/>
          </a:prstGeom>
          <a:ln w="0">
            <a:noFill/>
          </a:ln>
        </p:spPr>
      </p:pic>
      <p:sp>
        <p:nvSpPr>
          <p:cNvPr id="48" name="Прямоугольник 4"/>
          <p:cNvSpPr/>
          <p:nvPr/>
        </p:nvSpPr>
        <p:spPr>
          <a:xfrm>
            <a:off x="1235160" y="1401840"/>
            <a:ext cx="10065960" cy="453528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9" name="Прямоугольник 5"/>
          <p:cNvSpPr/>
          <p:nvPr/>
        </p:nvSpPr>
        <p:spPr>
          <a:xfrm>
            <a:off x="1158840" y="689040"/>
            <a:ext cx="124920" cy="524808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0" name="TextBox 7"/>
          <p:cNvSpPr/>
          <p:nvPr/>
        </p:nvSpPr>
        <p:spPr>
          <a:xfrm>
            <a:off x="1538280" y="752400"/>
            <a:ext cx="609408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0" strike="noStrike" spc="-52">
                <a:solidFill>
                  <a:schemeClr val="accent1"/>
                </a:solidFill>
                <a:latin typeface="Arial Black"/>
              </a:rPr>
              <a:t>ЦЕЛЬ ИССЛЕДОВАНИЯ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xtBox 9"/>
          <p:cNvSpPr/>
          <p:nvPr/>
        </p:nvSpPr>
        <p:spPr>
          <a:xfrm>
            <a:off x="1538280" y="1893960"/>
            <a:ext cx="9187920" cy="310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Обеспечение сохранности зерна в полиэтиленовых рукавах в среде углекислого газа.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Проблематика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1) Проанализировать процесс насыщения рукава с зерном углекислым газом и обосновать его необходимое количество;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2)Теоретически и экспериментально обосновать параметры устройства.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3) Разработка модели устройства.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Овал 1"/>
          <p:cNvSpPr/>
          <p:nvPr/>
        </p:nvSpPr>
        <p:spPr>
          <a:xfrm>
            <a:off x="11488680" y="6176880"/>
            <a:ext cx="914040" cy="91404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3" name="TextBox 51"/>
          <p:cNvSpPr/>
          <p:nvPr/>
        </p:nvSpPr>
        <p:spPr>
          <a:xfrm>
            <a:off x="11758680" y="6332400"/>
            <a:ext cx="342396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50A9C30A-0081-497E-8517-C332EB42A7B7}" type="slidenum">
              <a:rPr lang="ru-RU" sz="2400" b="0" strike="noStrike" spc="-1">
                <a:solidFill>
                  <a:srgbClr val="000000"/>
                </a:solidFill>
                <a:latin typeface="Arial Narrow"/>
              </a:rPr>
              <a:t>2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Рисунок 4"/>
          <p:cNvPicPr/>
          <p:nvPr/>
        </p:nvPicPr>
        <p:blipFill>
          <a:blip r:embed="rId2"/>
          <a:stretch/>
        </p:blipFill>
        <p:spPr>
          <a:xfrm>
            <a:off x="-541440" y="-54000"/>
            <a:ext cx="12944160" cy="7356240"/>
          </a:xfrm>
          <a:prstGeom prst="rect">
            <a:avLst/>
          </a:prstGeom>
          <a:ln w="0">
            <a:noFill/>
          </a:ln>
        </p:spPr>
      </p:pic>
      <p:sp>
        <p:nvSpPr>
          <p:cNvPr id="55" name="Прямоугольник 5"/>
          <p:cNvSpPr/>
          <p:nvPr/>
        </p:nvSpPr>
        <p:spPr>
          <a:xfrm>
            <a:off x="1222200" y="1893960"/>
            <a:ext cx="10065960" cy="404316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6" name="Прямоугольник 6"/>
          <p:cNvSpPr/>
          <p:nvPr/>
        </p:nvSpPr>
        <p:spPr>
          <a:xfrm>
            <a:off x="1158840" y="689040"/>
            <a:ext cx="124920" cy="524808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7" name="TextBox 7"/>
          <p:cNvSpPr/>
          <p:nvPr/>
        </p:nvSpPr>
        <p:spPr>
          <a:xfrm>
            <a:off x="1538280" y="752400"/>
            <a:ext cx="11680560" cy="1553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1" strike="noStrike" spc="-52">
                <a:solidFill>
                  <a:schemeClr val="lt1"/>
                </a:solidFill>
                <a:latin typeface="Arial Black"/>
              </a:rPr>
              <a:t>НАЗНАЧЕНИЕ НАУЧНО-ТЕХНИЧЕСКОГО ПРОДУКТА</a:t>
            </a:r>
            <a:br>
              <a:rPr sz="3200"/>
            </a:b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TextBox 8"/>
          <p:cNvSpPr/>
          <p:nvPr/>
        </p:nvSpPr>
        <p:spPr>
          <a:xfrm>
            <a:off x="1501920" y="2521080"/>
            <a:ext cx="9186480" cy="224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Анализ режимов хранения зерна позволяет выделить следующие распространенные технологии: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br>
              <a:rPr sz="2400"/>
            </a:b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- Хранение зерна в открытых ангарах; </a:t>
            </a:r>
            <a:br>
              <a:rPr sz="2400"/>
            </a:b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- Хранение на месте сбора путем укладки в герметичные рукава;</a:t>
            </a:r>
            <a:br>
              <a:rPr sz="2400"/>
            </a:b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- Хранение в элеваторах.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TextBox 57"/>
          <p:cNvSpPr/>
          <p:nvPr/>
        </p:nvSpPr>
        <p:spPr>
          <a:xfrm>
            <a:off x="12060360" y="6550200"/>
            <a:ext cx="3425400" cy="428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BB36222F-897D-4230-8161-E30E7C76D0C0}" type="slidenum"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3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Овал 7"/>
          <p:cNvSpPr/>
          <p:nvPr/>
        </p:nvSpPr>
        <p:spPr>
          <a:xfrm>
            <a:off x="11488680" y="6176880"/>
            <a:ext cx="914040" cy="91404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1" name="TextBox 8"/>
          <p:cNvSpPr/>
          <p:nvPr/>
        </p:nvSpPr>
        <p:spPr>
          <a:xfrm>
            <a:off x="11758680" y="6332400"/>
            <a:ext cx="342396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7AC2FFD2-EB3F-4603-9C43-820611B56859}" type="slidenum">
              <a:rPr lang="ru-RU" sz="2400" b="0" strike="noStrike" spc="-1">
                <a:solidFill>
                  <a:srgbClr val="000000"/>
                </a:solidFill>
                <a:latin typeface="Arial Narrow"/>
              </a:rPr>
              <a:t>3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72326" y="2111694"/>
            <a:ext cx="7648200" cy="4294172"/>
          </a:xfrm>
          <a:prstGeom prst="rect">
            <a:avLst/>
          </a:prstGeom>
          <a:ln w="0">
            <a:noFill/>
          </a:ln>
        </p:spPr>
      </p:pic>
      <p:sp>
        <p:nvSpPr>
          <p:cNvPr id="63" name="TextBox 5"/>
          <p:cNvSpPr/>
          <p:nvPr/>
        </p:nvSpPr>
        <p:spPr>
          <a:xfrm>
            <a:off x="6094980" y="2551347"/>
            <a:ext cx="5446440" cy="34148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dk1"/>
                </a:solidFill>
                <a:latin typeface="Arial Narrow"/>
              </a:rPr>
              <a:t>1 - Каркас</a:t>
            </a:r>
            <a:endParaRPr lang="ru-RU" sz="2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dk1"/>
                </a:solidFill>
                <a:latin typeface="Arial Narrow"/>
              </a:rPr>
              <a:t>2 - Корпуса</a:t>
            </a:r>
            <a:endParaRPr lang="ru-RU" sz="2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dk1"/>
                </a:solidFill>
                <a:latin typeface="Arial Narrow"/>
              </a:rPr>
              <a:t>3 - Манипулятор для наполнения рукава </a:t>
            </a:r>
            <a:br>
              <a:rPr sz="2400" dirty="0"/>
            </a:br>
            <a:r>
              <a:rPr lang="ru-RU" sz="2400" b="0" strike="noStrike" spc="-1" dirty="0">
                <a:solidFill>
                  <a:schemeClr val="dk1"/>
                </a:solidFill>
                <a:latin typeface="Arial Narrow"/>
              </a:rPr>
              <a:t>углекислым газом</a:t>
            </a:r>
            <a:endParaRPr lang="ru-RU" sz="2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dk1"/>
                </a:solidFill>
                <a:latin typeface="Arial Narrow"/>
              </a:rPr>
              <a:t>4 - Баллоны с углекислым газом</a:t>
            </a:r>
            <a:endParaRPr lang="ru-RU" sz="2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dk1"/>
                </a:solidFill>
                <a:latin typeface="Arial Narrow"/>
              </a:rPr>
              <a:t>5 - Электродвигатель с редуктором</a:t>
            </a:r>
            <a:endParaRPr lang="ru-RU" sz="2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dk1"/>
                </a:solidFill>
                <a:latin typeface="Arial Narrow"/>
              </a:rPr>
              <a:t>6 - Колеса</a:t>
            </a:r>
          </a:p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chemeClr val="dk1"/>
                </a:solidFill>
                <a:latin typeface="Arial Narrow"/>
              </a:rPr>
              <a:t>7 -  Стоп механизм/ отсек с краской</a:t>
            </a:r>
          </a:p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latin typeface="Arial Narrow" panose="020B0606020202030204" pitchFamily="34" charset="0"/>
              </a:rPr>
              <a:t>8 – Блок электроники</a:t>
            </a:r>
          </a:p>
        </p:txBody>
      </p:sp>
      <p:sp>
        <p:nvSpPr>
          <p:cNvPr id="64" name="TextBox 7"/>
          <p:cNvSpPr/>
          <p:nvPr/>
        </p:nvSpPr>
        <p:spPr>
          <a:xfrm>
            <a:off x="1903320" y="647640"/>
            <a:ext cx="8383320" cy="106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trike="noStrike" spc="-52">
                <a:solidFill>
                  <a:schemeClr val="dk1">
                    <a:lumMod val="75000"/>
                    <a:lumOff val="25000"/>
                  </a:schemeClr>
                </a:solidFill>
                <a:latin typeface="Arial Black"/>
              </a:rPr>
              <a:t>КОНСТРУКТИВНО-ТЕХНИЧЕСКАЯ СХЕМА УСТРОЙСТВА 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TextBox 61"/>
          <p:cNvSpPr/>
          <p:nvPr/>
        </p:nvSpPr>
        <p:spPr>
          <a:xfrm>
            <a:off x="11879280" y="6431040"/>
            <a:ext cx="342540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8326B818-602D-4F8D-A74F-866408468464}" type="slidenum"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4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Овал 5"/>
          <p:cNvSpPr/>
          <p:nvPr/>
        </p:nvSpPr>
        <p:spPr>
          <a:xfrm>
            <a:off x="11488680" y="6176880"/>
            <a:ext cx="914040" cy="91404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7" name="TextBox 6"/>
          <p:cNvSpPr/>
          <p:nvPr/>
        </p:nvSpPr>
        <p:spPr>
          <a:xfrm>
            <a:off x="11758680" y="6332400"/>
            <a:ext cx="342396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0D1C0CE6-6611-4A3F-8D6B-EFF1D6F62A34}" type="slidenum">
              <a:rPr lang="ru-RU" sz="2400" b="0" strike="noStrike" spc="-1">
                <a:solidFill>
                  <a:srgbClr val="000000"/>
                </a:solidFill>
                <a:latin typeface="Arial Narrow"/>
              </a:rPr>
              <a:t>4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2"/>
          <p:cNvSpPr/>
          <p:nvPr/>
        </p:nvSpPr>
        <p:spPr>
          <a:xfrm>
            <a:off x="11879280" y="6431040"/>
            <a:ext cx="342540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4C7A6487-2E61-43AF-AFE9-F10D1DE3B803}" type="slidenum">
              <a:rPr lang="ru-RU" sz="2400" b="0" strike="noStrike" spc="-1">
                <a:solidFill>
                  <a:srgbClr val="000000"/>
                </a:solidFill>
                <a:latin typeface="Arial Narrow"/>
              </a:rPr>
              <a:t>5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TextBox 63"/>
          <p:cNvSpPr/>
          <p:nvPr/>
        </p:nvSpPr>
        <p:spPr>
          <a:xfrm>
            <a:off x="1833480" y="344520"/>
            <a:ext cx="9538920" cy="143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b="0" strike="noStrike" spc="-1">
                <a:solidFill>
                  <a:srgbClr val="000000"/>
                </a:solidFill>
                <a:latin typeface="Arial Black"/>
              </a:rPr>
              <a:t>КАК РАБОТАЕТ УСТРОЙСТВО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0" name="Рисунок 2"/>
          <p:cNvPicPr/>
          <p:nvPr/>
        </p:nvPicPr>
        <p:blipFill>
          <a:blip r:embed="rId2"/>
          <a:stretch/>
        </p:blipFill>
        <p:spPr>
          <a:xfrm>
            <a:off x="1325520" y="1065240"/>
            <a:ext cx="9540360" cy="5365440"/>
          </a:xfrm>
          <a:prstGeom prst="rect">
            <a:avLst/>
          </a:prstGeom>
          <a:ln w="0">
            <a:noFill/>
          </a:ln>
        </p:spPr>
      </p:pic>
      <p:sp>
        <p:nvSpPr>
          <p:cNvPr id="71" name="Овал 5"/>
          <p:cNvSpPr/>
          <p:nvPr/>
        </p:nvSpPr>
        <p:spPr>
          <a:xfrm>
            <a:off x="11488680" y="6176880"/>
            <a:ext cx="914040" cy="91404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2" name="TextBox 6"/>
          <p:cNvSpPr/>
          <p:nvPr/>
        </p:nvSpPr>
        <p:spPr>
          <a:xfrm>
            <a:off x="11758680" y="6332400"/>
            <a:ext cx="342396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DF74790B-946F-4743-A20D-16A26210311B}" type="slidenum">
              <a:rPr lang="ru-RU" sz="2400" b="0" strike="noStrike" spc="-1">
                <a:solidFill>
                  <a:srgbClr val="000000"/>
                </a:solidFill>
                <a:latin typeface="Arial Narrow"/>
              </a:rPr>
              <a:t>5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2"/>
          <p:cNvSpPr/>
          <p:nvPr/>
        </p:nvSpPr>
        <p:spPr>
          <a:xfrm>
            <a:off x="1752480" y="449280"/>
            <a:ext cx="10148400" cy="137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strike="noStrike" spc="-52">
                <a:solidFill>
                  <a:schemeClr val="dk1">
                    <a:lumMod val="75000"/>
                    <a:lumOff val="25000"/>
                  </a:schemeClr>
                </a:solidFill>
                <a:latin typeface="Arial Black"/>
              </a:rPr>
              <a:t>ОБОСНОВАНИЕ НЕОБХОДИМОСТИ ПРОВЕДЕНИЯ НИР</a:t>
            </a:r>
            <a:br>
              <a:rPr sz="2800"/>
            </a:b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Прямоугольник 3"/>
          <p:cNvSpPr/>
          <p:nvPr/>
        </p:nvSpPr>
        <p:spPr>
          <a:xfrm>
            <a:off x="0" y="0"/>
            <a:ext cx="1506240" cy="6856200"/>
          </a:xfrm>
          <a:prstGeom prst="rect">
            <a:avLst/>
          </a:prstGeom>
          <a:solidFill>
            <a:srgbClr val="4472C4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5" name="TextBox 5"/>
          <p:cNvSpPr/>
          <p:nvPr/>
        </p:nvSpPr>
        <p:spPr>
          <a:xfrm>
            <a:off x="1630440" y="1666800"/>
            <a:ext cx="10459800" cy="543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16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Исследования на кафедре «Технология металлов и ремонта машин» РГАТУ и на кафедре «Энергетические системы и точное машиностроение» РИ(ф)МПУ по применению модели устройства для насыщениязерна  средой углекислого газа  позволили систематизировать наработки и опыты в следующие научные статьи:</a:t>
            </a:r>
            <a:br>
              <a:rPr sz="1600"/>
            </a:br>
            <a:r>
              <a:rPr lang="ru-RU" sz="16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1) СПОСОБ УПАКОВКИ СЕЛЬСКОХОЗЯЙСТВЕННЫХ ПРОДУКТОВ И КОРМОВ, В ЧАСТНОСТИ, ЧУВСТВИТЕЛЬНЫХ К ВОЗДЕЙСТВИЮ КИСЛОРОДА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16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Бышов Н.В., Борычев С.Н., Безносюк Р.В., Зарубин И.В., Костенко М.Ю., Рембалович Г.К., Гайдуков К.В., Ревич Я.Л., Жуков В.Д.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16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Патент на изобретение RU 2672026 C1, 08.11.2018. Заявка № 2018106756 от 22.02.2018.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16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А также патентные документы зарубежных аналогов:  US 2004245248 A1, 09.12.2004. US 2008137997 A1, 12.06.2008. JP 2017521661 A, 03.08.2017. EP 1360124 A1, 12.11.2003.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16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2) К ВОПРОСУ ХРАНЕНИЯ ЗЕРНОПРОДУКТОВ В ПОЛИЭТИЛЕНОВЫХ РУКАВАХ В СРЕДЕ УГЛЕКИСЛОГО ГАЗА. Чернышев, А. Д. К вопросу хранения зернопродуктов в полиэтиленовых рукавах в среде углекислого газа / А. Д. Чернышев, А. С. Асаев, М. Ю. Костенко // Современное состояние и перспективы развития агропромышленного комплекса Российской Федерации, Рязань, 22 декабря 2022 года / МИНИСТЕРСТВО СЕЛЬСКОГО ХОЗЯЙСТВА РОССИЙСКОЙ ФЕДЕРАЦИИ ФЕДЕРАЛЬНОЕ ГОСУДАРСТВЕННОЕ БЮДЖЕТНОЕ ОБРАЗОВАТЕЛЬНОЕ УЧРЕЖДЕНИЕ ВЫСШЕГО ОБРАЗОВАНИЯ «РЯЗАНСКИЙ ГОСУДАРСТВЕННЫЙ АГРОТЕХНОЛОГИЧЕСКИЙ УНИВЕРСИТЕТ ИМЕНИ П.А. КОСТЫЧЕВА» АВТОДОРОЖНЫЙ ФАКУЛЬТЕТ. – Рязань: Рязанский государственный агротехнологический университет им. П.А. Костычева, 2022. – С. 167-170. – EDN JCEYRT.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TextBox 67"/>
          <p:cNvSpPr/>
          <p:nvPr/>
        </p:nvSpPr>
        <p:spPr>
          <a:xfrm>
            <a:off x="11874600" y="6431040"/>
            <a:ext cx="342540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8163883A-526A-4C5E-85D4-8FA86ACFF1BF}" type="slidenum"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6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Овал 5"/>
          <p:cNvSpPr/>
          <p:nvPr/>
        </p:nvSpPr>
        <p:spPr>
          <a:xfrm>
            <a:off x="11488680" y="6176880"/>
            <a:ext cx="914040" cy="91404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8" name="TextBox 6"/>
          <p:cNvSpPr/>
          <p:nvPr/>
        </p:nvSpPr>
        <p:spPr>
          <a:xfrm>
            <a:off x="11758680" y="6332400"/>
            <a:ext cx="342396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8153E39C-21FD-485F-B5B1-71C87151F87E}" type="slidenum">
              <a:rPr lang="ru-RU" sz="2400" b="0" strike="noStrike" spc="-1">
                <a:solidFill>
                  <a:srgbClr val="000000"/>
                </a:solidFill>
                <a:latin typeface="Arial Narrow"/>
              </a:rPr>
              <a:t>6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2"/>
          <p:cNvSpPr/>
          <p:nvPr/>
        </p:nvSpPr>
        <p:spPr>
          <a:xfrm>
            <a:off x="915840" y="423720"/>
            <a:ext cx="10357920" cy="1004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52">
                <a:solidFill>
                  <a:schemeClr val="dk1">
                    <a:lumMod val="75000"/>
                    <a:lumOff val="25000"/>
                  </a:schemeClr>
                </a:solidFill>
                <a:latin typeface="Arial Black"/>
              </a:rPr>
              <a:t>ОСНОВНЫЕ ТЕХНИЧЕСКИЕ ПАРАМЕТРЫ, ОПРЕДЕЛЯЮЩИЕ КОЛИЧЕСТВЕННЫЕ, КАЧЕСТВЕННЫЕ И СТОИМОСТНЫЕ ХАРАКТЕРИСТИКИ ПРОДУКЦИИ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80" name="Таблица 3"/>
          <p:cNvGraphicFramePr/>
          <p:nvPr/>
        </p:nvGraphicFramePr>
        <p:xfrm>
          <a:off x="411120" y="2266920"/>
          <a:ext cx="6044760" cy="3774240"/>
        </p:xfrm>
        <a:graphic>
          <a:graphicData uri="http://schemas.openxmlformats.org/drawingml/2006/table">
            <a:tbl>
              <a:tblPr/>
              <a:tblGrid>
                <a:gridCol w="484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dk1"/>
                          </a:solidFill>
                          <a:latin typeface="Arial Narrow"/>
                        </a:rPr>
                        <a:t>ЗАТРАТЫ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dk1"/>
                          </a:solidFill>
                          <a:latin typeface="Arial Narrow"/>
                        </a:rPr>
                        <a:t>РУБ.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0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Устройство для насыщения упакованной сельскохозяйственной продукции углекислым газом.</a:t>
                      </a:r>
                      <a:endParaRPr lang="ru-RU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0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375000</a:t>
                      </a:r>
                      <a:endParaRPr lang="ru-RU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9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0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Создание модели и рабочей документации</a:t>
                      </a:r>
                      <a:endParaRPr lang="ru-RU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0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116500</a:t>
                      </a:r>
                      <a:endParaRPr lang="ru-RU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5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0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Программное обеспечение устройства</a:t>
                      </a:r>
                      <a:endParaRPr lang="ru-RU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0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200000</a:t>
                      </a:r>
                      <a:endParaRPr lang="ru-RU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09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0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Углекислый газ для создания среды в полиэтиленовом рукаве</a:t>
                      </a:r>
                      <a:endParaRPr lang="ru-RU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0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61500</a:t>
                      </a:r>
                      <a:endParaRPr lang="ru-RU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ru-RU" sz="20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Итого</a:t>
                      </a:r>
                      <a:r>
                        <a:rPr lang="en-US" sz="20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:</a:t>
                      </a:r>
                      <a:endParaRPr lang="ru-RU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0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753000</a:t>
                      </a:r>
                      <a:endParaRPr lang="ru-RU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1" name="TextBox 5"/>
          <p:cNvSpPr/>
          <p:nvPr/>
        </p:nvSpPr>
        <p:spPr>
          <a:xfrm>
            <a:off x="6561000" y="2597040"/>
            <a:ext cx="5511600" cy="3077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Описание бизнес-модели проекта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Схема коммерциализации – совместный проект с предприятиями агропромышленного комплекса или продажа технологии.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Удержание клиентов: научно-исследовательская проработка усовершенствования проекта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TextBox 71"/>
          <p:cNvSpPr/>
          <p:nvPr/>
        </p:nvSpPr>
        <p:spPr>
          <a:xfrm>
            <a:off x="11879280" y="6431040"/>
            <a:ext cx="342540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F785D689-22BD-4363-B0BE-489BD272F8E5}" type="slidenum"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7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Овал 5"/>
          <p:cNvSpPr/>
          <p:nvPr/>
        </p:nvSpPr>
        <p:spPr>
          <a:xfrm>
            <a:off x="11488680" y="6176880"/>
            <a:ext cx="914040" cy="91404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4" name="TextBox 6"/>
          <p:cNvSpPr/>
          <p:nvPr/>
        </p:nvSpPr>
        <p:spPr>
          <a:xfrm>
            <a:off x="11758680" y="6332400"/>
            <a:ext cx="342396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FDFDA1D9-B478-4FDB-BB2B-4B77F599AFF8}" type="slidenum">
              <a:rPr lang="ru-RU" sz="2400" b="0" strike="noStrike" spc="-1">
                <a:solidFill>
                  <a:srgbClr val="000000"/>
                </a:solidFill>
                <a:latin typeface="Arial Narrow"/>
              </a:rPr>
              <a:t>7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Прямоугольник 1"/>
          <p:cNvSpPr/>
          <p:nvPr/>
        </p:nvSpPr>
        <p:spPr>
          <a:xfrm>
            <a:off x="1222200" y="1854360"/>
            <a:ext cx="10266120" cy="4343040"/>
          </a:xfrm>
          <a:prstGeom prst="rect">
            <a:avLst/>
          </a:prstGeom>
          <a:solidFill>
            <a:schemeClr val="bg1">
              <a:lumMod val="95000"/>
              <a:alpha val="92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6" name="Прямоугольник 2"/>
          <p:cNvSpPr/>
          <p:nvPr/>
        </p:nvSpPr>
        <p:spPr>
          <a:xfrm>
            <a:off x="1222200" y="-107640"/>
            <a:ext cx="61560" cy="630504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7" name="TextBox 3"/>
          <p:cNvSpPr/>
          <p:nvPr/>
        </p:nvSpPr>
        <p:spPr>
          <a:xfrm>
            <a:off x="1541520" y="709560"/>
            <a:ext cx="11680560" cy="1553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0" strike="noStrike" spc="-52">
                <a:solidFill>
                  <a:schemeClr val="dk1">
                    <a:lumMod val="75000"/>
                    <a:lumOff val="25000"/>
                  </a:schemeClr>
                </a:solidFill>
                <a:latin typeface="Arial Black"/>
              </a:rPr>
              <a:t>СТОИМОСТЬ ПРОДАЖИ УСТРОЙСТВА И ЕЁ РЕАЛИЗАЦИЯ</a:t>
            </a:r>
            <a:br>
              <a:rPr sz="3200"/>
            </a:b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TextBox 4"/>
          <p:cNvSpPr/>
          <p:nvPr/>
        </p:nvSpPr>
        <p:spPr>
          <a:xfrm>
            <a:off x="1541880" y="1854360"/>
            <a:ext cx="9946800" cy="435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r>
              <a:rPr lang="ru-RU" sz="32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Расчетная стоимость готового устройства составляет </a:t>
            </a:r>
            <a:r>
              <a:rPr lang="ru-RU" sz="32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  <a:ea typeface="Microsoft YaHei"/>
              </a:rPr>
              <a:t>337500</a:t>
            </a:r>
            <a:r>
              <a:rPr lang="ru-RU" sz="2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  <a:ea typeface="Microsoft YaHei"/>
              </a:rPr>
              <a:t>.</a:t>
            </a:r>
            <a:br>
              <a:rPr sz="2800"/>
            </a:b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  <a:p>
            <a:pPr marL="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r>
              <a:rPr lang="ru-RU" sz="2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  <a:ea typeface="Microsoft YaHei"/>
              </a:rPr>
              <a:t>Основной рынок потребителей:</a:t>
            </a:r>
            <a:br>
              <a:rPr sz="2400"/>
            </a:b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  <a:ea typeface="Microsoft YaHei"/>
              </a:rPr>
              <a:t>Аграрные предприятия, малые фермерские хозяйства, небольшие компании по переработке зерна и зерновой продукции.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  <a:ea typeface="Microsoft YaHei"/>
              </a:rPr>
              <a:t>Стоимость реализации зерна без использования углекислого газа на 1 тонну зерна - 13000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  <a:ea typeface="Microsoft YaHei"/>
              </a:rPr>
              <a:t>Стоимость реализации зерна с использованием углекислого газа на 1 тонну зерна - 11600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r>
              <a:rPr lang="ru-RU" sz="2400" b="0" strike="noStrike" spc="-1">
                <a:solidFill>
                  <a:srgbClr val="333333"/>
                </a:solidFill>
                <a:latin typeface="Arial Narrow"/>
                <a:ea typeface="Microsoft YaHei"/>
              </a:rPr>
              <a:t>Экономия после хранения в течении 6 месяцев на 1 тонну 1400 р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TextBox 76"/>
          <p:cNvSpPr/>
          <p:nvPr/>
        </p:nvSpPr>
        <p:spPr>
          <a:xfrm>
            <a:off x="11879280" y="6431040"/>
            <a:ext cx="342540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8AAE2E19-99D0-4569-892F-79D9B359D05C}" type="slidenum"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8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Овал 6"/>
          <p:cNvSpPr/>
          <p:nvPr/>
        </p:nvSpPr>
        <p:spPr>
          <a:xfrm>
            <a:off x="11488680" y="6176880"/>
            <a:ext cx="914040" cy="91404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1" name="TextBox 7"/>
          <p:cNvSpPr/>
          <p:nvPr/>
        </p:nvSpPr>
        <p:spPr>
          <a:xfrm>
            <a:off x="11758680" y="6332400"/>
            <a:ext cx="342396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F6567765-16C1-469F-8076-53486F3DECE8}" type="slidenum">
              <a:rPr lang="ru-RU" sz="2400" b="0" strike="noStrike" spc="-1">
                <a:solidFill>
                  <a:srgbClr val="000000"/>
                </a:solidFill>
                <a:latin typeface="Arial Narrow"/>
              </a:rPr>
              <a:t>8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1"/>
          <p:cNvSpPr/>
          <p:nvPr/>
        </p:nvSpPr>
        <p:spPr>
          <a:xfrm>
            <a:off x="876240" y="141120"/>
            <a:ext cx="11678760" cy="130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4000" b="0" strike="noStrike" spc="-52">
                <a:solidFill>
                  <a:schemeClr val="dk1">
                    <a:lumMod val="75000"/>
                    <a:lumOff val="25000"/>
                  </a:schemeClr>
                </a:solidFill>
                <a:latin typeface="Arial Black"/>
              </a:rPr>
              <a:t>КОММЕРЦИАЛИЗАЦИЯ</a:t>
            </a:r>
            <a:br>
              <a:rPr sz="4000"/>
            </a:b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3" name="Диаграмма 8"/>
          <p:cNvPicPr/>
          <p:nvPr/>
        </p:nvPicPr>
        <p:blipFill>
          <a:blip r:embed="rId3"/>
          <a:stretch/>
        </p:blipFill>
        <p:spPr>
          <a:xfrm>
            <a:off x="360360" y="798480"/>
            <a:ext cx="5735160" cy="2693520"/>
          </a:xfrm>
          <a:prstGeom prst="rect">
            <a:avLst/>
          </a:prstGeom>
          <a:ln w="0">
            <a:noFill/>
          </a:ln>
        </p:spPr>
      </p:pic>
      <p:pic>
        <p:nvPicPr>
          <p:cNvPr id="94" name="Диаграмма 14"/>
          <p:cNvPicPr/>
          <p:nvPr/>
        </p:nvPicPr>
        <p:blipFill>
          <a:blip r:embed="rId4"/>
          <a:stretch/>
        </p:blipFill>
        <p:spPr>
          <a:xfrm>
            <a:off x="6407280" y="811080"/>
            <a:ext cx="5473440" cy="26809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95" name="Диаграмма 20"/>
          <p:cNvGraphicFramePr/>
          <p:nvPr/>
        </p:nvGraphicFramePr>
        <p:xfrm>
          <a:off x="3463920" y="3440160"/>
          <a:ext cx="5171760" cy="331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5" imgW="0" imgH="0" progId="Excel.Chart.8">
                  <p:embed/>
                </p:oleObj>
              </mc:Choice>
              <mc:Fallback>
                <p:oleObj r:id="rId5" imgW="0" imgH="0" progId="Excel.Chart.8">
                  <p:embed/>
                  <p:pic>
                    <p:nvPicPr>
                      <p:cNvPr id="96" name="Диаграмма 20"/>
                      <p:cNvPicPr/>
                      <p:nvPr/>
                    </p:nvPicPr>
                    <p:blipFill>
                      <a:blip r:embed="rId6"/>
                      <a:stretch/>
                    </p:blipFill>
                    <p:spPr>
                      <a:xfrm>
                        <a:off x="3463920" y="3440160"/>
                        <a:ext cx="5171760" cy="3317400"/>
                      </a:xfrm>
                      <a:prstGeom prst="rect">
                        <a:avLst/>
                      </a:prstGeom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" name="TextBox 82"/>
          <p:cNvSpPr/>
          <p:nvPr/>
        </p:nvSpPr>
        <p:spPr>
          <a:xfrm>
            <a:off x="11879280" y="6431040"/>
            <a:ext cx="342540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DEE719E8-9685-4D44-B352-7A09BA13B7BC}" type="slidenum"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9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Овал 7"/>
          <p:cNvSpPr/>
          <p:nvPr/>
        </p:nvSpPr>
        <p:spPr>
          <a:xfrm>
            <a:off x="11488680" y="6176880"/>
            <a:ext cx="914040" cy="91404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9" name="TextBox 8"/>
          <p:cNvSpPr/>
          <p:nvPr/>
        </p:nvSpPr>
        <p:spPr>
          <a:xfrm>
            <a:off x="11758680" y="6332400"/>
            <a:ext cx="342396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DD4A8683-B3CE-4736-895A-1C4EF418ADD7}" type="slidenum">
              <a:rPr lang="ru-RU" sz="2400" b="0" strike="noStrike" spc="-1">
                <a:solidFill>
                  <a:srgbClr val="000000"/>
                </a:solidFill>
                <a:latin typeface="Arial Narrow"/>
              </a:rPr>
              <a:t>9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Box 2"/>
          <p:cNvSpPr/>
          <p:nvPr/>
        </p:nvSpPr>
        <p:spPr>
          <a:xfrm>
            <a:off x="1231920" y="500040"/>
            <a:ext cx="972612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52">
                <a:solidFill>
                  <a:schemeClr val="dk1">
                    <a:lumMod val="75000"/>
                    <a:lumOff val="25000"/>
                  </a:schemeClr>
                </a:solidFill>
                <a:latin typeface="Arial Black"/>
              </a:rPr>
              <a:t>ТЕХНИКО-ЭКОНОМИЧЕСКИЙ ЭФФЕКТ ХРАНЕНИЯ ЗЕРНА В СРЕДЕ УГЛЕКИСЛОГО ГАЗА</a:t>
            </a:r>
            <a:br>
              <a:rPr sz="2400"/>
            </a:b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1" name="Диаграмма 6"/>
          <p:cNvGraphicFramePr/>
          <p:nvPr/>
        </p:nvGraphicFramePr>
        <p:xfrm>
          <a:off x="603360" y="2023920"/>
          <a:ext cx="6195600" cy="4163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r:id="rId3" imgW="0" imgH="0" progId="Excel.Chart.8">
                  <p:embed/>
                </p:oleObj>
              </mc:Choice>
              <mc:Fallback>
                <p:oleObj r:id="rId3" imgW="0" imgH="0" progId="Excel.Chart.8">
                  <p:embed/>
                  <p:pic>
                    <p:nvPicPr>
                      <p:cNvPr id="102" name="Диаграмма 6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>
                      <a:xfrm>
                        <a:off x="603360" y="2023920"/>
                        <a:ext cx="6195600" cy="4163760"/>
                      </a:xfrm>
                      <a:prstGeom prst="rect">
                        <a:avLst/>
                      </a:prstGeom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" name="TextBox 5"/>
          <p:cNvSpPr/>
          <p:nvPr/>
        </p:nvSpPr>
        <p:spPr>
          <a:xfrm>
            <a:off x="7280280" y="3049560"/>
            <a:ext cx="4377960" cy="20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Расчетный годовой экономический эффект применительно к одной тонне комбикорма составил 390 руб.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Предполагаемый срок окупаемости  технологии составляет 1,5 года.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TextBox 86"/>
          <p:cNvSpPr/>
          <p:nvPr/>
        </p:nvSpPr>
        <p:spPr>
          <a:xfrm>
            <a:off x="11700000" y="6431040"/>
            <a:ext cx="342540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2104C6D3-1C2E-4E4F-852A-A26F03EB4E73}" type="slidenum"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10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Овал 5"/>
          <p:cNvSpPr/>
          <p:nvPr/>
        </p:nvSpPr>
        <p:spPr>
          <a:xfrm>
            <a:off x="11488680" y="6176880"/>
            <a:ext cx="914040" cy="91404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6" name="TextBox 6"/>
          <p:cNvSpPr/>
          <p:nvPr/>
        </p:nvSpPr>
        <p:spPr>
          <a:xfrm>
            <a:off x="11758680" y="6332400"/>
            <a:ext cx="342396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D2CA3B17-54E0-44D4-8F91-D7D787BDADD9}" type="slidenum">
              <a:rPr lang="ru-RU" sz="2400" b="0" strike="noStrike" spc="-1">
                <a:solidFill>
                  <a:srgbClr val="000000"/>
                </a:solidFill>
                <a:latin typeface="Arial Narrow"/>
              </a:rPr>
              <a:t>10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Рисунок 2"/>
          <p:cNvPicPr/>
          <p:nvPr/>
        </p:nvPicPr>
        <p:blipFill>
          <a:blip r:embed="rId2"/>
          <a:stretch/>
        </p:blipFill>
        <p:spPr>
          <a:xfrm>
            <a:off x="0" y="-593640"/>
            <a:ext cx="12189960" cy="7832520"/>
          </a:xfrm>
          <a:prstGeom prst="rect">
            <a:avLst/>
          </a:prstGeom>
          <a:ln w="0">
            <a:noFill/>
          </a:ln>
        </p:spPr>
      </p:pic>
      <p:sp>
        <p:nvSpPr>
          <p:cNvPr id="108" name="Прямоугольник 3"/>
          <p:cNvSpPr/>
          <p:nvPr/>
        </p:nvSpPr>
        <p:spPr>
          <a:xfrm>
            <a:off x="1263600" y="2409840"/>
            <a:ext cx="10065960" cy="273492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9" name="Прямоугольник 4"/>
          <p:cNvSpPr/>
          <p:nvPr/>
        </p:nvSpPr>
        <p:spPr>
          <a:xfrm>
            <a:off x="1200240" y="1450800"/>
            <a:ext cx="112320" cy="369360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0" name="TextBox 5"/>
          <p:cNvSpPr/>
          <p:nvPr/>
        </p:nvSpPr>
        <p:spPr>
          <a:xfrm>
            <a:off x="1670040" y="1363680"/>
            <a:ext cx="9762840" cy="94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0" strike="noStrike" spc="-1">
                <a:solidFill>
                  <a:schemeClr val="lt1"/>
                </a:solidFill>
                <a:latin typeface="Arial Black"/>
              </a:rPr>
              <a:t>ЗАДАЧИ ПО НАУЧНО 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0" strike="noStrike" spc="-1">
                <a:solidFill>
                  <a:schemeClr val="lt1"/>
                </a:solidFill>
                <a:latin typeface="Arial Black"/>
              </a:rPr>
              <a:t>ИССЛЕДОВАТЕЛЬСКОМУ ПРОЕКТУ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TextBox 6"/>
          <p:cNvSpPr/>
          <p:nvPr/>
        </p:nvSpPr>
        <p:spPr>
          <a:xfrm>
            <a:off x="1670040" y="3070080"/>
            <a:ext cx="9187920" cy="143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1. Обосновать необходимое количество углекислого газа.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2. Теоретически и экспериментально обосновать параметры установки.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arrow"/>
              </a:rPr>
              <a:t>3. Разработать модели устройства.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TextBox 92"/>
          <p:cNvSpPr/>
          <p:nvPr/>
        </p:nvSpPr>
        <p:spPr>
          <a:xfrm>
            <a:off x="11700000" y="6480000"/>
            <a:ext cx="342540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44D6F41-CE25-49CC-953E-96EE52CC17D7}" type="slidenum"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11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Овал 7"/>
          <p:cNvSpPr/>
          <p:nvPr/>
        </p:nvSpPr>
        <p:spPr>
          <a:xfrm>
            <a:off x="11488680" y="6176880"/>
            <a:ext cx="914040" cy="91404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4" name="TextBox 8"/>
          <p:cNvSpPr/>
          <p:nvPr/>
        </p:nvSpPr>
        <p:spPr>
          <a:xfrm>
            <a:off x="11758680" y="6332400"/>
            <a:ext cx="342396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BBFE96D9-7DD5-456C-A59D-E0F0D98A41E5}" type="slidenum">
              <a:rPr lang="ru-RU" sz="2400" b="0" strike="noStrike" spc="-1">
                <a:solidFill>
                  <a:srgbClr val="000000"/>
                </a:solidFill>
                <a:latin typeface="Arial Narrow"/>
              </a:rPr>
              <a:t>11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Box 2"/>
          <p:cNvSpPr/>
          <p:nvPr/>
        </p:nvSpPr>
        <p:spPr>
          <a:xfrm>
            <a:off x="977760" y="1917720"/>
            <a:ext cx="10234080" cy="180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ru-RU" sz="2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Black"/>
              </a:rPr>
              <a:t>ПРОЕКТ 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  <a:p>
            <a:pPr marL="91440" indent="-914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lang="en-US" sz="2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Black"/>
              </a:rPr>
              <a:t>“</a:t>
            </a:r>
            <a:r>
              <a:rPr lang="ru-RU" sz="2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Black"/>
              </a:rPr>
              <a:t>РАЗРАБОТКА УСТРОЙСТВА ДЛЯ НАСЫЩЕНИЯ УПАКОВАННОЙ </a:t>
            </a:r>
            <a:r>
              <a:rPr lang="en-US" sz="2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Black"/>
              </a:rPr>
              <a:t>   </a:t>
            </a:r>
            <a:r>
              <a:rPr lang="ru-RU" sz="2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Black"/>
              </a:rPr>
              <a:t>СЕЛЬСКОХОЗЯЙСТВЕННОЙ ПРОДУКЦИИ УГЛЕКИСЛЫМ ГАЗОМ</a:t>
            </a:r>
            <a:r>
              <a:rPr lang="en-US" sz="2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Black"/>
              </a:rPr>
              <a:t>”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TextBox 4"/>
          <p:cNvSpPr/>
          <p:nvPr/>
        </p:nvSpPr>
        <p:spPr>
          <a:xfrm>
            <a:off x="1104840" y="1077840"/>
            <a:ext cx="609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52">
                <a:solidFill>
                  <a:schemeClr val="accent1"/>
                </a:solidFill>
                <a:latin typeface="Arial Narrow"/>
              </a:rPr>
              <a:t>СПАСИБО ЗА ВНИМАНИЕ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TextBox 6"/>
          <p:cNvSpPr/>
          <p:nvPr/>
        </p:nvSpPr>
        <p:spPr>
          <a:xfrm>
            <a:off x="8166240" y="4964040"/>
            <a:ext cx="609264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i="1" strike="noStrike" spc="-1">
                <a:solidFill>
                  <a:schemeClr val="lt1">
                    <a:lumMod val="50000"/>
                  </a:schemeClr>
                </a:solidFill>
                <a:latin typeface="Arial Narrow"/>
              </a:rPr>
              <a:t>Докладчик</a:t>
            </a:r>
            <a:r>
              <a:rPr lang="en-US" sz="1800" b="0" i="1" strike="noStrike" spc="-1">
                <a:solidFill>
                  <a:schemeClr val="lt1">
                    <a:lumMod val="50000"/>
                  </a:schemeClr>
                </a:solidFill>
                <a:latin typeface="Arial Narrow"/>
              </a:rPr>
              <a:t>:</a:t>
            </a:r>
            <a:r>
              <a:rPr lang="ru-RU" sz="1800" b="0" i="1" strike="noStrike" spc="-1">
                <a:solidFill>
                  <a:schemeClr val="lt1">
                    <a:lumMod val="50000"/>
                  </a:schemeClr>
                </a:solidFill>
                <a:latin typeface="Arial Narrow"/>
              </a:rPr>
              <a:t> студент</a:t>
            </a:r>
            <a:r>
              <a:rPr lang="en-US" sz="1800" b="0" i="1" strike="noStrike" spc="-1">
                <a:solidFill>
                  <a:schemeClr val="lt1">
                    <a:lumMod val="50000"/>
                  </a:schemeClr>
                </a:solidFill>
                <a:latin typeface="Arial Narrow"/>
              </a:rPr>
              <a:t> 3 </a:t>
            </a:r>
            <a:r>
              <a:rPr lang="ru-RU" sz="1800" b="0" i="1" strike="noStrike" spc="-1">
                <a:solidFill>
                  <a:schemeClr val="lt1">
                    <a:lumMod val="50000"/>
                  </a:schemeClr>
                </a:solidFill>
                <a:latin typeface="Arial Narrow"/>
              </a:rPr>
              <a:t>курса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i="1" strike="noStrike" spc="-1">
                <a:solidFill>
                  <a:schemeClr val="lt1">
                    <a:lumMod val="50000"/>
                  </a:schemeClr>
                </a:solidFill>
                <a:latin typeface="Arial Narrow"/>
              </a:rPr>
              <a:t>Кураков Даниил Александрович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sng" strike="noStrike" spc="-1">
                <a:solidFill>
                  <a:schemeClr val="lt1">
                    <a:lumMod val="50000"/>
                  </a:schemeClr>
                </a:solidFill>
                <a:uFillTx/>
                <a:latin typeface="Arial Narrow"/>
              </a:rPr>
              <a:t>daniil.kurackov@mail.ru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strike="noStrike" spc="-1">
                <a:solidFill>
                  <a:schemeClr val="lt1">
                    <a:lumMod val="50000"/>
                  </a:schemeClr>
                </a:solidFill>
                <a:latin typeface="Arial Narrow"/>
              </a:rPr>
              <a:t>+79106119317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TextBox 96"/>
          <p:cNvSpPr/>
          <p:nvPr/>
        </p:nvSpPr>
        <p:spPr>
          <a:xfrm>
            <a:off x="11700000" y="6431040"/>
            <a:ext cx="342540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88306E8-552F-4BE1-899B-43FEA69C4C2D}" type="slidenum"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12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Овал 5"/>
          <p:cNvSpPr/>
          <p:nvPr/>
        </p:nvSpPr>
        <p:spPr>
          <a:xfrm>
            <a:off x="11488680" y="6176880"/>
            <a:ext cx="914040" cy="91404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0" name="TextBox 6"/>
          <p:cNvSpPr/>
          <p:nvPr/>
        </p:nvSpPr>
        <p:spPr>
          <a:xfrm>
            <a:off x="11758680" y="6332400"/>
            <a:ext cx="3423960" cy="42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9AAE8101-5345-4282-B22D-F6F24642A22C}" type="slidenum">
              <a:rPr lang="ru-RU" sz="2400" b="0" strike="noStrike" spc="-1">
                <a:solidFill>
                  <a:srgbClr val="000000"/>
                </a:solidFill>
                <a:latin typeface="Arial Narrow"/>
              </a:rPr>
              <a:t>12</a:t>
            </a:fld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</TotalTime>
  <Words>704</Words>
  <Application>Microsoft Office PowerPoint</Application>
  <PresentationFormat>Широкоэкранный</PresentationFormat>
  <Paragraphs>93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Arial Black</vt:lpstr>
      <vt:lpstr>Arial Narrow</vt:lpstr>
      <vt:lpstr>Calibri</vt:lpstr>
      <vt:lpstr>Symbol</vt:lpstr>
      <vt:lpstr>Times New Roman</vt:lpstr>
      <vt:lpstr>Wingdings</vt:lpstr>
      <vt:lpstr>Тема Office</vt:lpstr>
      <vt:lpstr>Microsoft Excel Chart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Маргарита</dc:creator>
  <dc:description/>
  <cp:lastModifiedBy>Маргарита</cp:lastModifiedBy>
  <cp:revision>23</cp:revision>
  <dcterms:created xsi:type="dcterms:W3CDTF">2023-10-22T18:18:05Z</dcterms:created>
  <dcterms:modified xsi:type="dcterms:W3CDTF">2023-11-15T18:52:06Z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Произвольный</vt:lpwstr>
  </property>
  <property fmtid="{D5CDD505-2E9C-101B-9397-08002B2CF9AE}" pid="3" name="Slides">
    <vt:i4>12</vt:i4>
  </property>
</Properties>
</file>