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312" r:id="rId4"/>
    <p:sldId id="266" r:id="rId5"/>
    <p:sldId id="257" r:id="rId6"/>
    <p:sldId id="260" r:id="rId7"/>
    <p:sldId id="261" r:id="rId8"/>
    <p:sldId id="263" r:id="rId9"/>
    <p:sldId id="307" r:id="rId10"/>
    <p:sldId id="310" r:id="rId11"/>
    <p:sldId id="300" r:id="rId12"/>
    <p:sldId id="309" r:id="rId13"/>
    <p:sldId id="308" r:id="rId14"/>
    <p:sldId id="29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00"/>
    <a:srgbClr val="46D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73" autoAdjust="0"/>
  </p:normalViewPr>
  <p:slideViewPr>
    <p:cSldViewPr snapToGrid="0" showGuides="1">
      <p:cViewPr varScale="1">
        <p:scale>
          <a:sx n="97" d="100"/>
          <a:sy n="97" d="100"/>
        </p:scale>
        <p:origin x="374" y="96"/>
      </p:cViewPr>
      <p:guideLst>
        <p:guide orient="horz" pos="238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3FC2B9-1107-4913-A47C-D6AAB4368039}" type="doc">
      <dgm:prSet loTypeId="urn:microsoft.com/office/officeart/2005/8/layout/venn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96E07A-D61F-4274-89CF-CAC0DF62D95E}">
      <dgm:prSet phldrT="[Текст]" custT="1"/>
      <dgm:spPr/>
      <dgm:t>
        <a:bodyPr/>
        <a:lstStyle/>
        <a:p>
          <a:r>
            <a:rPr lang="ru-RU" sz="1400" dirty="0"/>
            <a:t>Простота использования</a:t>
          </a:r>
        </a:p>
      </dgm:t>
    </dgm:pt>
    <dgm:pt modelId="{5EEDC9AB-39AA-4572-A7D4-387388670F79}" type="parTrans" cxnId="{8CCBDD84-9E7F-4E01-AE87-EB32AD2D318F}">
      <dgm:prSet/>
      <dgm:spPr/>
      <dgm:t>
        <a:bodyPr/>
        <a:lstStyle/>
        <a:p>
          <a:endParaRPr lang="ru-RU" sz="1400"/>
        </a:p>
      </dgm:t>
    </dgm:pt>
    <dgm:pt modelId="{803C438C-D403-486D-BB89-04F69FBA2794}" type="sibTrans" cxnId="{8CCBDD84-9E7F-4E01-AE87-EB32AD2D318F}">
      <dgm:prSet/>
      <dgm:spPr/>
      <dgm:t>
        <a:bodyPr/>
        <a:lstStyle/>
        <a:p>
          <a:endParaRPr lang="ru-RU" sz="1400"/>
        </a:p>
      </dgm:t>
    </dgm:pt>
    <dgm:pt modelId="{39004CC3-3089-4C4C-8D34-2421CE4DC1CA}">
      <dgm:prSet phldrT="[Текст]" custT="1"/>
      <dgm:spPr/>
      <dgm:t>
        <a:bodyPr/>
        <a:lstStyle/>
        <a:p>
          <a:r>
            <a:rPr lang="ru-RU" sz="1400" dirty="0"/>
            <a:t>Быстрый результат </a:t>
          </a:r>
        </a:p>
      </dgm:t>
    </dgm:pt>
    <dgm:pt modelId="{CC7F5135-C474-4FAA-AC50-EB29AD8DBD0E}" type="parTrans" cxnId="{B77C749E-09BA-467C-B27D-68459246A40D}">
      <dgm:prSet/>
      <dgm:spPr/>
      <dgm:t>
        <a:bodyPr/>
        <a:lstStyle/>
        <a:p>
          <a:endParaRPr lang="ru-RU" sz="1400"/>
        </a:p>
      </dgm:t>
    </dgm:pt>
    <dgm:pt modelId="{1912E532-1278-4480-9EF5-A81E894A972B}" type="sibTrans" cxnId="{B77C749E-09BA-467C-B27D-68459246A40D}">
      <dgm:prSet/>
      <dgm:spPr/>
      <dgm:t>
        <a:bodyPr/>
        <a:lstStyle/>
        <a:p>
          <a:endParaRPr lang="ru-RU" sz="1400"/>
        </a:p>
      </dgm:t>
    </dgm:pt>
    <dgm:pt modelId="{D57894D0-BB2D-41FD-96B2-63813FAC89F2}">
      <dgm:prSet phldrT="[Текст]" custT="1"/>
      <dgm:spPr/>
      <dgm:t>
        <a:bodyPr/>
        <a:lstStyle/>
        <a:p>
          <a:r>
            <a:rPr lang="ru-RU" sz="1400" dirty="0"/>
            <a:t>Точность определения</a:t>
          </a:r>
        </a:p>
      </dgm:t>
    </dgm:pt>
    <dgm:pt modelId="{053E26B0-6530-4DCD-9186-28A79E26D9C7}" type="parTrans" cxnId="{376FD1C2-4261-465F-8074-CE4AE1023421}">
      <dgm:prSet/>
      <dgm:spPr/>
      <dgm:t>
        <a:bodyPr/>
        <a:lstStyle/>
        <a:p>
          <a:endParaRPr lang="ru-RU" sz="1400"/>
        </a:p>
      </dgm:t>
    </dgm:pt>
    <dgm:pt modelId="{77906507-A2FD-4C8D-A4FF-A3D0305A9B0D}" type="sibTrans" cxnId="{376FD1C2-4261-465F-8074-CE4AE1023421}">
      <dgm:prSet/>
      <dgm:spPr/>
      <dgm:t>
        <a:bodyPr/>
        <a:lstStyle/>
        <a:p>
          <a:endParaRPr lang="ru-RU" sz="1400"/>
        </a:p>
      </dgm:t>
    </dgm:pt>
    <dgm:pt modelId="{FDF3BCA4-A6C7-48A4-A826-6F366AB2D8EA}">
      <dgm:prSet phldrT="[Текст]" custT="1"/>
      <dgm:spPr/>
      <dgm:t>
        <a:bodyPr/>
        <a:lstStyle/>
        <a:p>
          <a:r>
            <a:rPr lang="ru-RU" sz="1400" dirty="0"/>
            <a:t>Удобство формата</a:t>
          </a:r>
        </a:p>
      </dgm:t>
    </dgm:pt>
    <dgm:pt modelId="{43F8AA22-36DA-4D85-A36D-BE96FA3A96D7}" type="parTrans" cxnId="{F4DA163D-8913-4B64-8622-00784E5926E6}">
      <dgm:prSet/>
      <dgm:spPr/>
      <dgm:t>
        <a:bodyPr/>
        <a:lstStyle/>
        <a:p>
          <a:endParaRPr lang="ru-RU" sz="1400"/>
        </a:p>
      </dgm:t>
    </dgm:pt>
    <dgm:pt modelId="{61CB61A7-BE45-40E5-B8EE-BE5A7A64A1F0}" type="sibTrans" cxnId="{F4DA163D-8913-4B64-8622-00784E5926E6}">
      <dgm:prSet/>
      <dgm:spPr/>
      <dgm:t>
        <a:bodyPr/>
        <a:lstStyle/>
        <a:p>
          <a:endParaRPr lang="ru-RU" sz="1400"/>
        </a:p>
      </dgm:t>
    </dgm:pt>
    <dgm:pt modelId="{3B1DEBA7-BB6D-4ECB-8892-86DA598CA415}" type="pres">
      <dgm:prSet presAssocID="{E33FC2B9-1107-4913-A47C-D6AAB4368039}" presName="Name0" presStyleCnt="0">
        <dgm:presLayoutVars>
          <dgm:dir/>
          <dgm:resizeHandles val="exact"/>
        </dgm:presLayoutVars>
      </dgm:prSet>
      <dgm:spPr/>
    </dgm:pt>
    <dgm:pt modelId="{9A8F5383-299B-431D-88F0-8FF0A32BE456}" type="pres">
      <dgm:prSet presAssocID="{6596E07A-D61F-4274-89CF-CAC0DF62D95E}" presName="Name5" presStyleLbl="vennNode1" presStyleIdx="0" presStyleCnt="4">
        <dgm:presLayoutVars>
          <dgm:bulletEnabled val="1"/>
        </dgm:presLayoutVars>
      </dgm:prSet>
      <dgm:spPr/>
    </dgm:pt>
    <dgm:pt modelId="{2CD1AA38-2F0E-4927-929E-A02ADAE8337A}" type="pres">
      <dgm:prSet presAssocID="{803C438C-D403-486D-BB89-04F69FBA2794}" presName="space" presStyleCnt="0"/>
      <dgm:spPr/>
    </dgm:pt>
    <dgm:pt modelId="{F81F7D5C-9919-414C-9C62-8D02F8C8FA85}" type="pres">
      <dgm:prSet presAssocID="{39004CC3-3089-4C4C-8D34-2421CE4DC1CA}" presName="Name5" presStyleLbl="vennNode1" presStyleIdx="1" presStyleCnt="4">
        <dgm:presLayoutVars>
          <dgm:bulletEnabled val="1"/>
        </dgm:presLayoutVars>
      </dgm:prSet>
      <dgm:spPr/>
    </dgm:pt>
    <dgm:pt modelId="{B573A784-4038-4708-8DD0-013C66338CEC}" type="pres">
      <dgm:prSet presAssocID="{1912E532-1278-4480-9EF5-A81E894A972B}" presName="space" presStyleCnt="0"/>
      <dgm:spPr/>
    </dgm:pt>
    <dgm:pt modelId="{182E4838-B261-4225-821E-8187BD6B46DB}" type="pres">
      <dgm:prSet presAssocID="{D57894D0-BB2D-41FD-96B2-63813FAC89F2}" presName="Name5" presStyleLbl="vennNode1" presStyleIdx="2" presStyleCnt="4">
        <dgm:presLayoutVars>
          <dgm:bulletEnabled val="1"/>
        </dgm:presLayoutVars>
      </dgm:prSet>
      <dgm:spPr/>
    </dgm:pt>
    <dgm:pt modelId="{94E29564-5FE2-4B96-917D-EDD3C19B7DF6}" type="pres">
      <dgm:prSet presAssocID="{77906507-A2FD-4C8D-A4FF-A3D0305A9B0D}" presName="space" presStyleCnt="0"/>
      <dgm:spPr/>
    </dgm:pt>
    <dgm:pt modelId="{777DC4BC-C9AE-4064-B7DA-BC1029C63F2A}" type="pres">
      <dgm:prSet presAssocID="{FDF3BCA4-A6C7-48A4-A826-6F366AB2D8EA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F4DA163D-8913-4B64-8622-00784E5926E6}" srcId="{E33FC2B9-1107-4913-A47C-D6AAB4368039}" destId="{FDF3BCA4-A6C7-48A4-A826-6F366AB2D8EA}" srcOrd="3" destOrd="0" parTransId="{43F8AA22-36DA-4D85-A36D-BE96FA3A96D7}" sibTransId="{61CB61A7-BE45-40E5-B8EE-BE5A7A64A1F0}"/>
    <dgm:cxn modelId="{F3114A50-C4DC-4FB7-9114-9DF23FD0607C}" type="presOf" srcId="{FDF3BCA4-A6C7-48A4-A826-6F366AB2D8EA}" destId="{777DC4BC-C9AE-4064-B7DA-BC1029C63F2A}" srcOrd="0" destOrd="0" presId="urn:microsoft.com/office/officeart/2005/8/layout/venn3"/>
    <dgm:cxn modelId="{99EDD372-216B-43EF-AB1C-C9498B05242D}" type="presOf" srcId="{6596E07A-D61F-4274-89CF-CAC0DF62D95E}" destId="{9A8F5383-299B-431D-88F0-8FF0A32BE456}" srcOrd="0" destOrd="0" presId="urn:microsoft.com/office/officeart/2005/8/layout/venn3"/>
    <dgm:cxn modelId="{EB4B607B-B575-4C0E-A86B-DAFE44EDDC38}" type="presOf" srcId="{E33FC2B9-1107-4913-A47C-D6AAB4368039}" destId="{3B1DEBA7-BB6D-4ECB-8892-86DA598CA415}" srcOrd="0" destOrd="0" presId="urn:microsoft.com/office/officeart/2005/8/layout/venn3"/>
    <dgm:cxn modelId="{18AE7C7E-8D3A-4670-B631-19879F8070B1}" type="presOf" srcId="{39004CC3-3089-4C4C-8D34-2421CE4DC1CA}" destId="{F81F7D5C-9919-414C-9C62-8D02F8C8FA85}" srcOrd="0" destOrd="0" presId="urn:microsoft.com/office/officeart/2005/8/layout/venn3"/>
    <dgm:cxn modelId="{8CCBDD84-9E7F-4E01-AE87-EB32AD2D318F}" srcId="{E33FC2B9-1107-4913-A47C-D6AAB4368039}" destId="{6596E07A-D61F-4274-89CF-CAC0DF62D95E}" srcOrd="0" destOrd="0" parTransId="{5EEDC9AB-39AA-4572-A7D4-387388670F79}" sibTransId="{803C438C-D403-486D-BB89-04F69FBA2794}"/>
    <dgm:cxn modelId="{B77C749E-09BA-467C-B27D-68459246A40D}" srcId="{E33FC2B9-1107-4913-A47C-D6AAB4368039}" destId="{39004CC3-3089-4C4C-8D34-2421CE4DC1CA}" srcOrd="1" destOrd="0" parTransId="{CC7F5135-C474-4FAA-AC50-EB29AD8DBD0E}" sibTransId="{1912E532-1278-4480-9EF5-A81E894A972B}"/>
    <dgm:cxn modelId="{376FD1C2-4261-465F-8074-CE4AE1023421}" srcId="{E33FC2B9-1107-4913-A47C-D6AAB4368039}" destId="{D57894D0-BB2D-41FD-96B2-63813FAC89F2}" srcOrd="2" destOrd="0" parTransId="{053E26B0-6530-4DCD-9186-28A79E26D9C7}" sibTransId="{77906507-A2FD-4C8D-A4FF-A3D0305A9B0D}"/>
    <dgm:cxn modelId="{4D77ADD4-4BD8-4A6C-97BC-D0E60D459725}" type="presOf" srcId="{D57894D0-BB2D-41FD-96B2-63813FAC89F2}" destId="{182E4838-B261-4225-821E-8187BD6B46DB}" srcOrd="0" destOrd="0" presId="urn:microsoft.com/office/officeart/2005/8/layout/venn3"/>
    <dgm:cxn modelId="{8E4C3852-39C9-492D-970C-2C195AD5C51E}" type="presParOf" srcId="{3B1DEBA7-BB6D-4ECB-8892-86DA598CA415}" destId="{9A8F5383-299B-431D-88F0-8FF0A32BE456}" srcOrd="0" destOrd="0" presId="urn:microsoft.com/office/officeart/2005/8/layout/venn3"/>
    <dgm:cxn modelId="{EF374570-0F7D-4433-B0F5-08038095C766}" type="presParOf" srcId="{3B1DEBA7-BB6D-4ECB-8892-86DA598CA415}" destId="{2CD1AA38-2F0E-4927-929E-A02ADAE8337A}" srcOrd="1" destOrd="0" presId="urn:microsoft.com/office/officeart/2005/8/layout/venn3"/>
    <dgm:cxn modelId="{7C17CF2D-D5AB-4048-B6C4-3C942382932E}" type="presParOf" srcId="{3B1DEBA7-BB6D-4ECB-8892-86DA598CA415}" destId="{F81F7D5C-9919-414C-9C62-8D02F8C8FA85}" srcOrd="2" destOrd="0" presId="urn:microsoft.com/office/officeart/2005/8/layout/venn3"/>
    <dgm:cxn modelId="{DB21BE02-C7ED-4599-811C-BFDD285F3CC5}" type="presParOf" srcId="{3B1DEBA7-BB6D-4ECB-8892-86DA598CA415}" destId="{B573A784-4038-4708-8DD0-013C66338CEC}" srcOrd="3" destOrd="0" presId="urn:microsoft.com/office/officeart/2005/8/layout/venn3"/>
    <dgm:cxn modelId="{927273C1-C49B-47E0-AA09-997A45DA24E9}" type="presParOf" srcId="{3B1DEBA7-BB6D-4ECB-8892-86DA598CA415}" destId="{182E4838-B261-4225-821E-8187BD6B46DB}" srcOrd="4" destOrd="0" presId="urn:microsoft.com/office/officeart/2005/8/layout/venn3"/>
    <dgm:cxn modelId="{298F3528-006D-40D9-901B-2486B082AA05}" type="presParOf" srcId="{3B1DEBA7-BB6D-4ECB-8892-86DA598CA415}" destId="{94E29564-5FE2-4B96-917D-EDD3C19B7DF6}" srcOrd="5" destOrd="0" presId="urn:microsoft.com/office/officeart/2005/8/layout/venn3"/>
    <dgm:cxn modelId="{C3F58111-B4D6-4238-AA0B-FC9515804D07}" type="presParOf" srcId="{3B1DEBA7-BB6D-4ECB-8892-86DA598CA415}" destId="{777DC4BC-C9AE-4064-B7DA-BC1029C63F2A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F5383-299B-431D-88F0-8FF0A32BE456}">
      <dsp:nvSpPr>
        <dsp:cNvPr id="0" name=""/>
        <dsp:cNvSpPr/>
      </dsp:nvSpPr>
      <dsp:spPr>
        <a:xfrm>
          <a:off x="1948" y="156163"/>
          <a:ext cx="1954665" cy="19546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572" tIns="17780" rIns="107572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Простота использования</a:t>
          </a:r>
        </a:p>
      </dsp:txBody>
      <dsp:txXfrm>
        <a:off x="288202" y="442417"/>
        <a:ext cx="1382157" cy="1382157"/>
      </dsp:txXfrm>
    </dsp:sp>
    <dsp:sp modelId="{F81F7D5C-9919-414C-9C62-8D02F8C8FA85}">
      <dsp:nvSpPr>
        <dsp:cNvPr id="0" name=""/>
        <dsp:cNvSpPr/>
      </dsp:nvSpPr>
      <dsp:spPr>
        <a:xfrm>
          <a:off x="1565680" y="156163"/>
          <a:ext cx="1954665" cy="19546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572" tIns="17780" rIns="107572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Быстрый результат </a:t>
          </a:r>
        </a:p>
      </dsp:txBody>
      <dsp:txXfrm>
        <a:off x="1851934" y="442417"/>
        <a:ext cx="1382157" cy="1382157"/>
      </dsp:txXfrm>
    </dsp:sp>
    <dsp:sp modelId="{182E4838-B261-4225-821E-8187BD6B46DB}">
      <dsp:nvSpPr>
        <dsp:cNvPr id="0" name=""/>
        <dsp:cNvSpPr/>
      </dsp:nvSpPr>
      <dsp:spPr>
        <a:xfrm>
          <a:off x="3129413" y="156163"/>
          <a:ext cx="1954665" cy="19546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572" tIns="17780" rIns="107572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Точность определения</a:t>
          </a:r>
        </a:p>
      </dsp:txBody>
      <dsp:txXfrm>
        <a:off x="3415667" y="442417"/>
        <a:ext cx="1382157" cy="1382157"/>
      </dsp:txXfrm>
    </dsp:sp>
    <dsp:sp modelId="{777DC4BC-C9AE-4064-B7DA-BC1029C63F2A}">
      <dsp:nvSpPr>
        <dsp:cNvPr id="0" name=""/>
        <dsp:cNvSpPr/>
      </dsp:nvSpPr>
      <dsp:spPr>
        <a:xfrm>
          <a:off x="4693146" y="156163"/>
          <a:ext cx="1954665" cy="19546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572" tIns="17780" rIns="107572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Удобство формата</a:t>
          </a:r>
        </a:p>
      </dsp:txBody>
      <dsp:txXfrm>
        <a:off x="4979400" y="442417"/>
        <a:ext cx="1382157" cy="1382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E666D-2A86-46A3-918B-8B691C321656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E04F3-47A1-419C-BB3F-5D6E82ACA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590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Сократить текст – не читаемо, разделить этот слайд на 2 слайда и добавить цифра о подверженности (животные/люди). </a:t>
            </a:r>
            <a:r>
              <a:rPr lang="ru-RU" dirty="0" err="1"/>
              <a:t>визуаизировать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E04F3-47A1-419C-BB3F-5D6E82ACA99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738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основного текста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Times New Roman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(не менее 18 размера шрифта)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только качественные изображения, если схемы в интернете только низкого качества, то рисуйте их сами (используйте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SmartArt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встроен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PowerPoint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7DAA3-5CB1-4617-BDE3-6EC5A6BE3EC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796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Сноски сделать, уточнить что на картинке борщевик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E04F3-47A1-419C-BB3F-5D6E82ACA99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229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E04F3-47A1-419C-BB3F-5D6E82ACA99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018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Быстрый результат – за сколько?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E04F3-47A1-419C-BB3F-5D6E82ACA99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122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Отцифровать</a:t>
            </a:r>
            <a:r>
              <a:rPr lang="ru-RU" dirty="0"/>
              <a:t> сколько производителей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E04F3-47A1-419C-BB3F-5D6E82ACA99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641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Побольше таблицу меньше картинки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E04F3-47A1-419C-BB3F-5D6E82ACA99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163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8599FB64-7643-7B04-E030-E073CCD75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>
            <a:extLst>
              <a:ext uri="{FF2B5EF4-FFF2-40B4-BE49-F238E27FC236}">
                <a16:creationId xmlns:a16="http://schemas.microsoft.com/office/drawing/2014/main" id="{BA339AE9-B586-F177-3E33-0CB82DF394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:notes">
            <a:extLst>
              <a:ext uri="{FF2B5EF4-FFF2-40B4-BE49-F238E27FC236}">
                <a16:creationId xmlns:a16="http://schemas.microsoft.com/office/drawing/2014/main" id="{D915158F-9AC0-0FB9-01E7-1998C41A6F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2325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B52E48D3-2DB0-7B5B-F333-2296BFE76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>
            <a:extLst>
              <a:ext uri="{FF2B5EF4-FFF2-40B4-BE49-F238E27FC236}">
                <a16:creationId xmlns:a16="http://schemas.microsoft.com/office/drawing/2014/main" id="{854EFDD6-80C3-0C49-DD3E-81F75957E2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Основные ресурсы – существующие (команда для НИОКР) и запрашиваемые (существующие/требуемые (патенты, финансирование)</a:t>
            </a:r>
            <a:endParaRPr dirty="0"/>
          </a:p>
        </p:txBody>
      </p:sp>
      <p:sp>
        <p:nvSpPr>
          <p:cNvPr id="131" name="Google Shape;131;p3:notes">
            <a:extLst>
              <a:ext uri="{FF2B5EF4-FFF2-40B4-BE49-F238E27FC236}">
                <a16:creationId xmlns:a16="http://schemas.microsoft.com/office/drawing/2014/main" id="{81F675EE-FACE-2CB6-F9B9-465515955E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0004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8FD39-A98D-1F40-3BD3-4518CFBC6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DC1CEEB-44CB-F2F3-7059-F7EC15D991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2EEB662-036A-4C1D-9B33-273EC5B99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Довставить</a:t>
            </a:r>
            <a:r>
              <a:rPr lang="ru-RU" dirty="0"/>
              <a:t> </a:t>
            </a:r>
            <a:r>
              <a:rPr lang="en-US" dirty="0" err="1"/>
              <a:t>TRLMRLCRL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88A72D-03B0-CEB5-A4BA-CFDAB1E1A0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B4BE-A665-4D7B-B2C9-7223E4EF141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087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387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чем все-таки проблема? Сфокусируемся на производителях сельхоз/пищевой после инициации изменений в нормы. 1) закупки оптом, 2) потребители. Как сейчас происходит у производителей?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E04F3-47A1-419C-BB3F-5D6E82ACA99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408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11716-2B54-A922-AD14-9ABD32D12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2F09F60-FCAF-E4C3-FBB3-7EA57EC86E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635553-B18E-2523-086E-FC498FAF4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0406F-213E-47E7-B4E2-71A7C96A7A5F}" type="datetime1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076804-23E8-10A4-3D97-8EC95992E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85F12E-8598-14EF-F188-DA5368CA1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814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C08382-3DF8-AC70-F05E-544D3711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317EB8-13DC-9B2C-C722-471CF0BEA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FE79A6-C7FA-F3EF-9986-21BBA312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764E-CC01-48FB-973B-49BA35D9A4EE}" type="datetime1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3C49DB-BA84-D415-43EF-F46EF6FF6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D4AAA8-2E42-C2D7-DCDE-BD99E18DC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0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D2C2F-DA77-5A27-B166-1E507A673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FC958E-5F42-B223-AE4B-6B32F79A5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FC6A07-8D24-8195-7FFA-4341D71E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ADBC-45E4-40BC-AF0A-2C3ACB22B4CB}" type="datetime1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65680D-0470-B1D8-A1CF-69367372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854C7D-1404-4792-E8E3-43D2A1FB0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843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6535C4-A218-1C02-4905-E9513808D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B812CB-ED1E-B96C-55F6-EFF1781090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167C70-2A09-EAEB-D81F-FF8915F5A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00006E-B4ED-08BE-46CC-AE9D81FB9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C47C-6914-405C-A53D-3AAB732864F0}" type="datetime1">
              <a:rPr lang="ru-RU" smtClean="0"/>
              <a:t>30.07.2025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3DC39E-D7D1-BEB5-A38F-DC74EF62B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BB0125-F336-C2A3-EFB2-EC5D724E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230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9A1DB8-EBCB-E241-1A2A-716B89D93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22DFF8-08A1-6DC1-B18D-5330E23CD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B867B9-FEE0-0DE4-E883-30686419B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B72EC66-1A2A-C683-B94A-A4FE810E72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158046-1571-0E31-F496-C105A570C5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ABA612-938B-643D-616D-BACCC4024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01662-5894-49F4-8F0F-72F7A4D455D4}" type="datetime1">
              <a:rPr lang="ru-RU" smtClean="0"/>
              <a:t>30.07.2025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5A514C-3A97-9A49-467E-2B382F8A3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8D8FA35-00A6-69DB-F455-A08A0274D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24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8E597-98D9-FC15-FC35-7573122CE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E31CAD-8C3E-27F0-A86A-093F1C3F0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E30-6C5E-4CFB-85B3-2ADCD98C2CF6}" type="datetime1">
              <a:rPr lang="ru-RU" smtClean="0"/>
              <a:t>30.07.2025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F82BAF3-BE1A-3E37-B925-A5F9666C9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22B725-465B-356C-3A5F-454748CF4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230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520649D-ED89-AA99-D3A4-90FFCBF4A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A22E-0055-4972-BD76-799F31C75033}" type="datetime1">
              <a:rPr lang="ru-RU" smtClean="0"/>
              <a:t>30.07.2025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EF01B21-DE75-F285-2C14-42DCFECF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C58099-4CE6-520B-69BD-CFB72EB62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79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692336-9B62-41A7-99EE-B4FDEDA61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17A374-7C0B-C5F0-6022-88A1EFAB0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DEFD0F-D6E0-5DF4-D778-9F347BA9F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C68ED5-A15A-4D2B-59BD-6C4C55C65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D12C-1B07-48EA-BB1A-4C97E7962087}" type="datetime1">
              <a:rPr lang="ru-RU" smtClean="0"/>
              <a:t>30.07.2025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8108D3-1DC1-E488-BA4D-DADA3E9E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21A380-FC78-B887-53A7-BF30DD6A9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35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701E5-48CA-03E6-6B22-3AA2141E7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993A4BE-0189-4E10-D08D-F6216DAB3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A31003-F9FD-C5EA-DC2D-507D0D819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9348D7-85F0-EA28-6152-57F95FB9D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22762-5DEC-4FA4-845F-AADC1E1131E6}" type="datetime1">
              <a:rPr lang="ru-RU" smtClean="0"/>
              <a:t>30.07.2025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08DC30-FEE9-CE6D-0A62-8E6A3B9FC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92A318-B0A6-88D9-5628-D037C03E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135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F58E4-C7D7-FA97-EE97-9E374D73B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EE17C8-D85D-1A12-1EAF-259CC296E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6EF39B-F4C1-543F-701E-9C3092B9B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48C9-19D1-4CF7-9B6A-A38CAD9BF191}" type="datetime1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03AD9C-04CE-F3A4-C2E9-817D977DE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481362-EC70-AE33-3873-AF8C7B74B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5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BF94AB8-C0E3-603C-1A5C-C6967671F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65E2B9-C999-C2B6-4AF6-BE5FF2F97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C6A248-EEA6-6953-274B-46F7D5C9E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4EE70-DAC8-43CB-BB42-4F691D405DF4}" type="datetime1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76CB3B-15FE-D64B-35A7-07232DFD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80233A-6E98-EEC4-F010-160D6E9AA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027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>
            <a:spLocks noGrp="1"/>
          </p:cNvSpPr>
          <p:nvPr>
            <p:ph type="pic" idx="2"/>
          </p:nvPr>
        </p:nvSpPr>
        <p:spPr>
          <a:xfrm>
            <a:off x="6543850" y="1219202"/>
            <a:ext cx="5648150" cy="56387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4732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9766B56-DED0-2A5F-502E-DFB3E7564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7297" y="966107"/>
            <a:ext cx="5518147" cy="2620576"/>
          </a:xfrm>
          <a:custGeom>
            <a:avLst/>
            <a:gdLst>
              <a:gd name="connsiteX0" fmla="*/ 309438 w 5518147"/>
              <a:gd name="connsiteY0" fmla="*/ 0 h 2620576"/>
              <a:gd name="connsiteX1" fmla="*/ 5208709 w 5518147"/>
              <a:gd name="connsiteY1" fmla="*/ 0 h 2620576"/>
              <a:gd name="connsiteX2" fmla="*/ 5518147 w 5518147"/>
              <a:gd name="connsiteY2" fmla="*/ 309438 h 2620576"/>
              <a:gd name="connsiteX3" fmla="*/ 5518147 w 5518147"/>
              <a:gd name="connsiteY3" fmla="*/ 2311138 h 2620576"/>
              <a:gd name="connsiteX4" fmla="*/ 5208709 w 5518147"/>
              <a:gd name="connsiteY4" fmla="*/ 2620576 h 2620576"/>
              <a:gd name="connsiteX5" fmla="*/ 309438 w 5518147"/>
              <a:gd name="connsiteY5" fmla="*/ 2620576 h 2620576"/>
              <a:gd name="connsiteX6" fmla="*/ 0 w 5518147"/>
              <a:gd name="connsiteY6" fmla="*/ 2311138 h 2620576"/>
              <a:gd name="connsiteX7" fmla="*/ 0 w 5518147"/>
              <a:gd name="connsiteY7" fmla="*/ 309438 h 2620576"/>
              <a:gd name="connsiteX8" fmla="*/ 309438 w 5518147"/>
              <a:gd name="connsiteY8" fmla="*/ 0 h 262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18147" h="2620576">
                <a:moveTo>
                  <a:pt x="309438" y="0"/>
                </a:moveTo>
                <a:lnTo>
                  <a:pt x="5208709" y="0"/>
                </a:lnTo>
                <a:cubicBezTo>
                  <a:pt x="5379607" y="0"/>
                  <a:pt x="5518147" y="138540"/>
                  <a:pt x="5518147" y="309438"/>
                </a:cubicBezTo>
                <a:lnTo>
                  <a:pt x="5518147" y="2311138"/>
                </a:lnTo>
                <a:cubicBezTo>
                  <a:pt x="5518147" y="2482036"/>
                  <a:pt x="5379607" y="2620576"/>
                  <a:pt x="5208709" y="2620576"/>
                </a:cubicBezTo>
                <a:lnTo>
                  <a:pt x="309438" y="2620576"/>
                </a:lnTo>
                <a:cubicBezTo>
                  <a:pt x="138540" y="2620576"/>
                  <a:pt x="0" y="2482036"/>
                  <a:pt x="0" y="2311138"/>
                </a:cubicBezTo>
                <a:lnTo>
                  <a:pt x="0" y="309438"/>
                </a:lnTo>
                <a:cubicBezTo>
                  <a:pt x="0" y="138540"/>
                  <a:pt x="138540" y="0"/>
                  <a:pt x="309438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1302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AF1BD6-A960-56A4-8ACF-720F11A19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2BB7AE-CB5C-6442-828D-16DBD6AD4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CB6EB3-15E1-D611-E23C-97A09377ED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FA0BA-CECB-4506-AE97-DBAB22389CFB}" type="datetime1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48250E-2DE6-7A1F-9738-0B988A00FC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31B709-DFAD-CFE0-8FBE-C02860D89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4277D-5B91-4AFA-8300-295818B23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84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hyperlink" Target="https://tass.ru/proisshestviya/680740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5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accel_spcpu" TargetMode="External"/><Relationship Id="rId7" Type="http://schemas.openxmlformats.org/officeDocument/2006/relationships/image" Target="../media/image3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valeriya.shurakova@spcpu.ru" TargetMode="Externa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4;p1">
            <a:extLst>
              <a:ext uri="{FF2B5EF4-FFF2-40B4-BE49-F238E27FC236}">
                <a16:creationId xmlns:a16="http://schemas.microsoft.com/office/drawing/2014/main" id="{7C301C8A-3FD6-90E8-1C31-CA589EA67C73}"/>
              </a:ext>
            </a:extLst>
          </p:cNvPr>
          <p:cNvSpPr txBox="1"/>
          <p:nvPr/>
        </p:nvSpPr>
        <p:spPr>
          <a:xfrm rot="10180">
            <a:off x="435615" y="5096870"/>
            <a:ext cx="6295842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latin typeface="Oswald"/>
                <a:ea typeface="Oswald"/>
                <a:cs typeface="Oswald"/>
                <a:sym typeface="Oswald"/>
              </a:rPr>
              <a:t>Лидер проекта: </a:t>
            </a:r>
            <a:r>
              <a:rPr lang="ru-RU" sz="2000" b="0" i="0" u="none" strike="noStrike" cap="none" dirty="0" err="1">
                <a:latin typeface="Oswald"/>
                <a:ea typeface="Oswald"/>
                <a:cs typeface="Oswald"/>
                <a:sym typeface="Oswald"/>
              </a:rPr>
              <a:t>Шуракова</a:t>
            </a:r>
            <a:r>
              <a:rPr lang="ru-RU" sz="2000" b="0" i="0" u="none" strike="noStrike" cap="none" dirty="0">
                <a:latin typeface="Oswald"/>
                <a:ea typeface="Oswald"/>
                <a:cs typeface="Oswald"/>
                <a:sym typeface="Oswald"/>
              </a:rPr>
              <a:t> Валерия Сергеевна</a:t>
            </a:r>
          </a:p>
          <a:p>
            <a:pPr marL="0" marR="0" lvl="0" indent="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latin typeface="Oswald"/>
                <a:sym typeface="Oswald"/>
              </a:rPr>
              <a:t>FoodNet</a:t>
            </a:r>
            <a:r>
              <a:rPr lang="en-US" sz="2000" dirty="0">
                <a:latin typeface="Oswald"/>
                <a:sym typeface="Oswald"/>
              </a:rPr>
              <a:t>, HealthNet</a:t>
            </a:r>
            <a:r>
              <a:rPr lang="ru-RU" sz="2000" dirty="0">
                <a:latin typeface="Oswald"/>
                <a:sym typeface="Oswald"/>
              </a:rPr>
              <a:t>/Новые производственные технологии/Персонифицированная медицина/</a:t>
            </a:r>
          </a:p>
          <a:p>
            <a:pPr marL="0" marR="0" lvl="0" indent="0" algn="l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Oswald"/>
                <a:sym typeface="Oswald"/>
              </a:rPr>
              <a:t>Биомедицинские и ветеринарные технологии /«Человек+»</a:t>
            </a:r>
            <a:endParaRPr sz="1100" dirty="0"/>
          </a:p>
        </p:txBody>
      </p:sp>
      <p:sp>
        <p:nvSpPr>
          <p:cNvPr id="5" name="Google Shape;91;p1">
            <a:extLst>
              <a:ext uri="{FF2B5EF4-FFF2-40B4-BE49-F238E27FC236}">
                <a16:creationId xmlns:a16="http://schemas.microsoft.com/office/drawing/2014/main" id="{B871C664-46C5-11F9-D38B-9D493E529164}"/>
              </a:ext>
            </a:extLst>
          </p:cNvPr>
          <p:cNvSpPr txBox="1"/>
          <p:nvPr/>
        </p:nvSpPr>
        <p:spPr>
          <a:xfrm>
            <a:off x="433332" y="1234558"/>
            <a:ext cx="6550792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b="1" i="0" dirty="0">
                <a:effectLst/>
                <a:latin typeface="Roboto Condensed" panose="020F0502020204030204" pitchFamily="2" charset="0"/>
              </a:rPr>
              <a:t>Разработка тест-системы для выявления потенциально токсичных фитохимических соединений - кумаринов - в сельскохозяйственной и пищевой промышленности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D0BD05-C54C-7EDD-36C2-A2EC3555F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510" y="0"/>
            <a:ext cx="4561490" cy="68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3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трелка: вниз 25">
            <a:extLst>
              <a:ext uri="{FF2B5EF4-FFF2-40B4-BE49-F238E27FC236}">
                <a16:creationId xmlns:a16="http://schemas.microsoft.com/office/drawing/2014/main" id="{1C3C5D61-0C26-FF7A-F036-DB1B9EACC1DB}"/>
              </a:ext>
            </a:extLst>
          </p:cNvPr>
          <p:cNvSpPr/>
          <p:nvPr/>
        </p:nvSpPr>
        <p:spPr>
          <a:xfrm rot="2871770">
            <a:off x="8672615" y="2271841"/>
            <a:ext cx="460011" cy="2278616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E48A47-55CA-3917-BEA0-4B060D753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425"/>
            <a:ext cx="10515600" cy="1325563"/>
          </a:xfrm>
        </p:spPr>
        <p:txBody>
          <a:bodyPr>
            <a:normAutofit/>
          </a:bodyPr>
          <a:lstStyle/>
          <a:p>
            <a:endParaRPr lang="ru-RU" sz="4800"/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E9DD5100-A4B5-8060-248F-25939A5C35DC}"/>
              </a:ext>
            </a:extLst>
          </p:cNvPr>
          <p:cNvSpPr/>
          <p:nvPr/>
        </p:nvSpPr>
        <p:spPr>
          <a:xfrm rot="1154685">
            <a:off x="7690227" y="1791352"/>
            <a:ext cx="460011" cy="2544018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8AF47810-23E2-CE68-E11A-B17528144539}"/>
              </a:ext>
            </a:extLst>
          </p:cNvPr>
          <p:cNvSpPr/>
          <p:nvPr/>
        </p:nvSpPr>
        <p:spPr>
          <a:xfrm rot="19326829">
            <a:off x="4948457" y="3305944"/>
            <a:ext cx="460011" cy="1041243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A69A8DC5-64A3-D52E-3CE7-D47CBE86CE76}"/>
              </a:ext>
            </a:extLst>
          </p:cNvPr>
          <p:cNvSpPr/>
          <p:nvPr/>
        </p:nvSpPr>
        <p:spPr>
          <a:xfrm>
            <a:off x="6301789" y="4718330"/>
            <a:ext cx="430386" cy="1153526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9317919F-CC15-6E08-351A-2286381EF0FC}"/>
              </a:ext>
            </a:extLst>
          </p:cNvPr>
          <p:cNvSpPr/>
          <p:nvPr/>
        </p:nvSpPr>
        <p:spPr>
          <a:xfrm rot="16200000">
            <a:off x="3779096" y="2526116"/>
            <a:ext cx="273281" cy="1456108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B54CCA7D-97C4-643C-C8A0-6FEE99F3F2AD}"/>
              </a:ext>
            </a:extLst>
          </p:cNvPr>
          <p:cNvSpPr/>
          <p:nvPr/>
        </p:nvSpPr>
        <p:spPr>
          <a:xfrm>
            <a:off x="1988601" y="2301620"/>
            <a:ext cx="430386" cy="1989793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DAC609C-1291-3152-2D25-801C40D200D6}"/>
              </a:ext>
            </a:extLst>
          </p:cNvPr>
          <p:cNvSpPr/>
          <p:nvPr/>
        </p:nvSpPr>
        <p:spPr>
          <a:xfrm>
            <a:off x="225764" y="2891236"/>
            <a:ext cx="3956060" cy="638431"/>
          </a:xfrm>
          <a:prstGeom prst="roundRect">
            <a:avLst/>
          </a:prstGeom>
          <a:gradFill>
            <a:gsLst>
              <a:gs pos="0">
                <a:srgbClr val="9933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Токсичность для </a:t>
            </a:r>
            <a:r>
              <a:rPr lang="ru-RU" dirty="0" err="1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животных</a:t>
            </a:r>
            <a:r>
              <a:rPr lang="ru-RU" baseline="30000" dirty="0" err="1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1,2,3</a:t>
            </a:r>
            <a:r>
              <a:rPr lang="ru-RU" sz="1400" baseline="30000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sz="1400" dirty="0">
              <a:solidFill>
                <a:schemeClr val="tx1"/>
              </a:solidFill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D21A1D4-6333-CA62-E6F8-ADCABC50324C}"/>
              </a:ext>
            </a:extLst>
          </p:cNvPr>
          <p:cNvSpPr/>
          <p:nvPr/>
        </p:nvSpPr>
        <p:spPr>
          <a:xfrm>
            <a:off x="169160" y="4291413"/>
            <a:ext cx="3956060" cy="871298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Ожоги, кровотечения, болезнь внутренних органов, сниженная продуктивность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3D12CED7-D687-0F0F-EFE6-385CF2D92B1F}"/>
              </a:ext>
            </a:extLst>
          </p:cNvPr>
          <p:cNvSpPr/>
          <p:nvPr/>
        </p:nvSpPr>
        <p:spPr>
          <a:xfrm>
            <a:off x="4493910" y="4319415"/>
            <a:ext cx="3956060" cy="483877"/>
          </a:xfrm>
          <a:prstGeom prst="roundRect">
            <a:avLst/>
          </a:prstGeom>
          <a:gradFill>
            <a:gsLst>
              <a:gs pos="0">
                <a:srgbClr val="9933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Токсичность для </a:t>
            </a:r>
            <a:r>
              <a:rPr lang="ru-RU" dirty="0" err="1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человека</a:t>
            </a:r>
            <a:r>
              <a:rPr lang="ru-RU" baseline="30000" dirty="0" err="1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1,2,3</a:t>
            </a:r>
            <a:r>
              <a:rPr lang="ru-RU" sz="1400" baseline="30000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dirty="0">
              <a:solidFill>
                <a:sysClr val="windowText" lastClr="000000"/>
              </a:solidFill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A42DA1D-6752-6F4D-8FFE-6208DA744B29}"/>
              </a:ext>
            </a:extLst>
          </p:cNvPr>
          <p:cNvSpPr/>
          <p:nvPr/>
        </p:nvSpPr>
        <p:spPr>
          <a:xfrm>
            <a:off x="4666610" y="2902991"/>
            <a:ext cx="2773712" cy="638430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Экскреция с молоком, накопление в мясе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77E8C3-AFD5-7679-13CC-E8CCC2E95D99}"/>
              </a:ext>
            </a:extLst>
          </p:cNvPr>
          <p:cNvSpPr txBox="1"/>
          <p:nvPr/>
        </p:nvSpPr>
        <p:spPr>
          <a:xfrm>
            <a:off x="324666" y="446337"/>
            <a:ext cx="11542668" cy="646331"/>
          </a:xfrm>
          <a:prstGeom prst="rect">
            <a:avLst/>
          </a:prstGeom>
          <a:gradFill>
            <a:gsLst>
              <a:gs pos="0">
                <a:srgbClr val="9933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Кумаринсодержащие</a:t>
            </a:r>
            <a:r>
              <a:rPr lang="ru-RU" dirty="0"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растения могут попадать в биомассу при заготовке сырья для кормов, в пищевые продукты растительного происхождения </a:t>
            </a:r>
            <a:endParaRPr lang="ru-RU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B6D342B-B9A3-6BD4-95DB-B69AB2F4F1A8}"/>
              </a:ext>
            </a:extLst>
          </p:cNvPr>
          <p:cNvSpPr/>
          <p:nvPr/>
        </p:nvSpPr>
        <p:spPr>
          <a:xfrm>
            <a:off x="4493910" y="5901232"/>
            <a:ext cx="3956060" cy="540913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Аллергические реакции, кровотечения, отравления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BC9E7C9-F953-7B25-0C6C-F3D297326F44}"/>
              </a:ext>
            </a:extLst>
          </p:cNvPr>
          <p:cNvSpPr/>
          <p:nvPr/>
        </p:nvSpPr>
        <p:spPr>
          <a:xfrm>
            <a:off x="225764" y="1879820"/>
            <a:ext cx="3956060" cy="421800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Корма, силос, полевые сорняки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1A840A2-1541-1CB8-7104-FEEF831C629B}"/>
              </a:ext>
            </a:extLst>
          </p:cNvPr>
          <p:cNvSpPr/>
          <p:nvPr/>
        </p:nvSpPr>
        <p:spPr>
          <a:xfrm>
            <a:off x="6548166" y="1335054"/>
            <a:ext cx="3376668" cy="6384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Продукция с корицей, растительные масла, специи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81C88B-71C1-5BE3-7B38-40C60B286F29}"/>
              </a:ext>
            </a:extLst>
          </p:cNvPr>
          <p:cNvSpPr txBox="1"/>
          <p:nvPr/>
        </p:nvSpPr>
        <p:spPr>
          <a:xfrm>
            <a:off x="0" y="6581001"/>
            <a:ext cx="11718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Романов,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В.Н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Значение пастбищ при выращивании молодняка крупного рогатого скота /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В.Н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Романов,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Н.А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Табаков,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А.В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Василенко,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Н.С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Козулина // Научное обеспечение животноводства Сибири: материалы VI Международной научно-практической конференции. – 2022. – 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6. – 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277-282. </a:t>
            </a:r>
            <a:r>
              <a:rPr lang="ru-RU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10.52686/9785604525005_277 2. 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Habtamu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F. G. Antinutritional factors in plant foods: Potential health benefits and adverse effects / F.G. 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Habtamu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 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Negussie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International Journal of Nutrition and Food Sciences. – 2014. – No 3. – P. 284-289. 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10.11648/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j.ijnfs.20140304.18</a:t>
            </a:r>
            <a:r>
              <a:rPr lang="ru-RU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3. 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Plumlee, Konnie H. (2004). Clinical Veterinary Toxicology || Plants. , (), 337–442. 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doi:10.1016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B0</a:t>
            </a:r>
            <a:r>
              <a:rPr lang="en-US" sz="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-32-301125-X/50028-5 </a:t>
            </a:r>
            <a:endParaRPr lang="ru-RU" sz="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73F8409-FB30-CAAA-D8B4-0137EB17C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590" y="1952248"/>
            <a:ext cx="1112784" cy="11127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1B93014-5300-0F02-0934-95405FD5F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7049" y="782222"/>
            <a:ext cx="1408045" cy="14080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2F524C-79CD-2D19-A069-39B45FA11A58}"/>
              </a:ext>
            </a:extLst>
          </p:cNvPr>
          <p:cNvSpPr txBox="1"/>
          <p:nvPr/>
        </p:nvSpPr>
        <p:spPr>
          <a:xfrm>
            <a:off x="2471049" y="-48962"/>
            <a:ext cx="77250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</a:rPr>
              <a:t>ПРОБЛЕМА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6AF7FFF-8BF0-ED16-5A75-A4C304770EDE}"/>
              </a:ext>
            </a:extLst>
          </p:cNvPr>
          <p:cNvSpPr/>
          <p:nvPr/>
        </p:nvSpPr>
        <p:spPr>
          <a:xfrm>
            <a:off x="9423808" y="2260498"/>
            <a:ext cx="2382338" cy="6384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Фармацевтические препараты</a:t>
            </a:r>
          </a:p>
        </p:txBody>
      </p:sp>
      <p:pic>
        <p:nvPicPr>
          <p:cNvPr id="1026" name="Picture 2" descr="Борщевик полевой цветок – Бесплатные иконки: стрелы">
            <a:extLst>
              <a:ext uri="{FF2B5EF4-FFF2-40B4-BE49-F238E27FC236}">
                <a16:creationId xmlns:a16="http://schemas.microsoft.com/office/drawing/2014/main" id="{EBC50BA6-5601-A406-8974-441C2376A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191" y="974562"/>
            <a:ext cx="1654503" cy="165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Что делать при ожоге от Борщевика? | mospriut (мосприют)">
            <a:extLst>
              <a:ext uri="{FF2B5EF4-FFF2-40B4-BE49-F238E27FC236}">
                <a16:creationId xmlns:a16="http://schemas.microsoft.com/office/drawing/2014/main" id="{5E5C6693-97CD-34D3-7560-655B573CE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298" y="5300648"/>
            <a:ext cx="1759906" cy="110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Опасные растения Закарпатье туристов предостерегают от тяжелых ожогов /  ФОТО| Голос Карпат">
            <a:extLst>
              <a:ext uri="{FF2B5EF4-FFF2-40B4-BE49-F238E27FC236}">
                <a16:creationId xmlns:a16="http://schemas.microsoft.com/office/drawing/2014/main" id="{71E59152-5B5B-46F1-80DF-B7A6DE8E3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827" y="5376019"/>
            <a:ext cx="1656239" cy="102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Галя, отмена: у нас грейпфрут! Может ли красный цитрус повлиять на усвоение  лекарств и отменить эффект антидепрессантов? - Фармединство">
            <a:extLst>
              <a:ext uri="{FF2B5EF4-FFF2-40B4-BE49-F238E27FC236}">
                <a16:creationId xmlns:a16="http://schemas.microsoft.com/office/drawing/2014/main" id="{DF98DA9F-A4BC-7EA8-3905-44D8058EA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891" y="2974910"/>
            <a:ext cx="2328642" cy="232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697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770818" y="6397915"/>
            <a:ext cx="272935" cy="365125"/>
          </a:xfrm>
        </p:spPr>
        <p:txBody>
          <a:bodyPr/>
          <a:lstStyle/>
          <a:p>
            <a:fld id="{C2AEB2BA-4AA6-401E-AFB7-F5B9375AC824}" type="slidenum">
              <a:rPr lang="ru-RU" sz="1400" b="1" smtClean="0">
                <a:solidFill>
                  <a:schemeClr val="bg1"/>
                </a:solidFill>
              </a:rPr>
              <a:t>3</a:t>
            </a:fld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C782D-34A4-4355-C266-2505BFFDF3DB}"/>
              </a:ext>
            </a:extLst>
          </p:cNvPr>
          <p:cNvSpPr txBox="1"/>
          <p:nvPr/>
        </p:nvSpPr>
        <p:spPr>
          <a:xfrm>
            <a:off x="0" y="6237164"/>
            <a:ext cx="11622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Lončar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M. et al. Coumarins in food and methods of their determination //Foods. – 2020. – Т. 9. – №. 5. – С. 645.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Guo P. J. et al. Toxicological research and safety consideration of coumarins //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Zhongguo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Zhong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yao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za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zhi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Zhongguo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Zhongyao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Zazhi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China Journal of Chinese Materia Medica. – 2020. – Т. 45. – №. 3. – С. 518-522. 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3.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Sharifi-Rad J. et al. Natural coumarins: exploring the pharmacological complexity and underlying molecular mechanisms //Oxidative Medicine and Cellular Longevity. – 2021. – Т. 2021. – №. 1. – С. 6492346.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4. 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Hsieh C. Y. J. et al. Cancer hazard identification integrating human variability: The case of coumarin //International Journal of Toxicology. – 2019. – Т. 38. – №. 6. – С. 501-552. 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Pitaro M. et al. Coumarin-induced hepatotoxicity: A narrative review //Molecules. – 2022. – Т. 27. – №. 24. – С. 9063. 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Liang Y. et al. Bergapten: A review of its pharmacology, pharmacokinetics, and toxicity //Phytotherapy Research. – 2021. – Т. 35. – №. 11. – С. 6131-6147. 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Phucharoenrak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P.,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Trachootham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D.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Bergaptol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major furocoumarin in citrus: Pharmacological properties and toxicity //Molecules. – 2024. – Т. 29. – №. 3. – С. 713.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8.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 M. et al. Imperatorin: a review of its pharmacology, toxicity and pharmacokinetics //European Journal of Pharmacology. – 2020. – Т. 879. – С. 173124.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9.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Bartnik M.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Methoxyfuranocoumarins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Natural Origin–Updating Biological Activity Research and Searching for New Directions—A Review //Current Issues in Molecular Biology. – 2024. – Т. 46. – №. 1. – С. 856-883. 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Ruiz H. et al.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Anaemia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ruminants caused by plant consumption //Animals. – 2022. – Т. 12. – №. 18. – С. 2373.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11. 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Masters D. G. et al. Effects of Prima gland clover (Trifolium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glanduliferum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Boiss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cv. Prima) consumption on sheep production and meat quality //Australian Journal of Experimental Agriculture. – 2006. – Т. 46. – №. 3. – С. 291-297. 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Plumlee K. H. Clinical Veterinary Toxicology // Plants, 2004. P. 337–442.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doi:10.1016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B0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-32-301125-X/50028-5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13.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 Z., Cheng X., Zheng H. Umbelliferon: a review of its pharmacology, toxicity and pharmacokinetics //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Inflammopharmacology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2023. – Т. 31. – №. 4. – С. 1731-1750.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14.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Gao X. Y. et al. </a:t>
            </a:r>
            <a:r>
              <a:rPr lang="en-US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Scopoletin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a review of its pharmacology, pharmacokinetics, and toxicity //Frontiers in pharmacology. – 2024. – Т. 15. – С. 1268464.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15. 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Прожарка на крысином яде. Что известно об отравлении семьи маслом [Электронный ресурс]. </a:t>
            </a:r>
            <a:r>
              <a:rPr lang="ru-RU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URL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.: </a:t>
            </a:r>
            <a:r>
              <a:rPr lang="ru-RU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://</a:t>
            </a:r>
            <a:r>
              <a:rPr lang="ru-RU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360.ru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tekst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obschestvo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400" kern="1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prozharka-na-jade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 (Дата обращения: 19.12.2024) 16. 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Lake B. G. Coumarin metabolism, toxicity and carcinogenicity: relevance for human risk assessment //Food and chemical toxicology. – 1999. – Т. 37. – №. 4. – С. 423-453.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17. </a:t>
            </a:r>
            <a:r>
              <a:rPr lang="en-US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Baltazar M. T. et al. A next-generation risk assessment case study for coumarin in cosmetic products //Toxicological Sciences. – 2020. – Т. 176. – №. 1. – С. 236-252.</a:t>
            </a:r>
            <a:r>
              <a:rPr lang="ru-RU" sz="400" kern="1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400" dirty="0" err="1"/>
              <a:t>https</a:t>
            </a:r>
            <a:r>
              <a:rPr lang="ru-RU" sz="400" dirty="0"/>
              <a:t>://</a:t>
            </a:r>
            <a:r>
              <a:rPr lang="ru-RU" sz="400" dirty="0" err="1"/>
              <a:t>www.ozon.ru</a:t>
            </a:r>
            <a:r>
              <a:rPr lang="ru-RU" sz="400" dirty="0"/>
              <a:t>/</a:t>
            </a:r>
            <a:r>
              <a:rPr lang="ru-RU" sz="400" dirty="0" err="1"/>
              <a:t>product</a:t>
            </a:r>
            <a:r>
              <a:rPr lang="ru-RU" sz="400" dirty="0"/>
              <a:t>/</a:t>
            </a:r>
            <a:r>
              <a:rPr lang="ru-RU" sz="400" dirty="0" err="1"/>
              <a:t>boby</a:t>
            </a:r>
            <a:r>
              <a:rPr lang="ru-RU" sz="400" dirty="0"/>
              <a:t>-</a:t>
            </a:r>
            <a:r>
              <a:rPr lang="ru-RU" sz="400" dirty="0" err="1"/>
              <a:t>tonka</a:t>
            </a:r>
            <a:r>
              <a:rPr lang="ru-RU" sz="400" dirty="0"/>
              <a:t>-</a:t>
            </a:r>
            <a:r>
              <a:rPr lang="ru-RU" sz="400" dirty="0" err="1"/>
              <a:t>tselye</a:t>
            </a:r>
            <a:r>
              <a:rPr lang="ru-RU" sz="400" dirty="0"/>
              <a:t>-</a:t>
            </a:r>
            <a:r>
              <a:rPr lang="ru-RU" sz="400" dirty="0" err="1"/>
              <a:t>venesuela</a:t>
            </a:r>
            <a:r>
              <a:rPr lang="ru-RU" sz="400" dirty="0"/>
              <a:t>-25-g-1653113312/?</a:t>
            </a:r>
            <a:r>
              <a:rPr lang="ru-RU" sz="400" dirty="0" err="1"/>
              <a:t>advert</a:t>
            </a:r>
            <a:r>
              <a:rPr lang="ru-RU" sz="400" dirty="0"/>
              <a:t>=ACkBkfUqwfVQcU2jzGtByDbhPMM-eA8J_wZofIK9gvCsvKgM1KfhqduwG7yCyu1vSbXsx8FZ9fLHBzP3YVnhwKen3gv7qnfI8zGF0tJBZKMskWyfNILOmJ2-Q8fxOxenObfY61uN5nmpq-oz2sM2Qv19hTv1k6Cdz98U4Bw-n9E8OHvyz3dA_yGIyB4h0LgS7vRQEN7QEpbXkr41Jdw1wEUfPg7mvn33-Exoyd00dAA0FgureCpVlubwzsCA7nDcdaiaSGGMLyqFTzylC95MnBDdvSOR7hhi2bZ5P4KRyKeMfF-uJgX2H8-6aLSKNMyONNY6OhEcn_WMZxaUyFMIz5zVEPj_fkg6Eenb3pEDNfMCG15EYgSeSAZCSbjvOWomVrY0LwI9crRDXRk1IdeRqSiX88QTcaDzgPaqUPL6MLw_VEA_zL-ii5el0G92dw5O-bbWA55-gcPAulw2Bt8_r6pXwhmjZE9qSU3CWwh-VA&amp;avtc=</a:t>
            </a:r>
            <a:r>
              <a:rPr lang="ru-RU" sz="400" dirty="0" err="1"/>
              <a:t>1&amp;avte</a:t>
            </a:r>
            <a:r>
              <a:rPr lang="ru-RU" sz="400" dirty="0"/>
              <a:t>=</a:t>
            </a:r>
            <a:r>
              <a:rPr lang="ru-RU" sz="400" dirty="0" err="1"/>
              <a:t>4&amp;avts</a:t>
            </a:r>
            <a:r>
              <a:rPr lang="ru-RU" sz="400" dirty="0"/>
              <a:t>=</a:t>
            </a:r>
            <a:r>
              <a:rPr lang="ru-RU" sz="400" dirty="0" err="1"/>
              <a:t>1736534018&amp;keywords</a:t>
            </a:r>
            <a:r>
              <a:rPr lang="ru-RU" sz="400" dirty="0"/>
              <a:t>=%</a:t>
            </a:r>
            <a:r>
              <a:rPr lang="ru-RU" sz="400" dirty="0" err="1"/>
              <a:t>D0%B1%D0%BE%D0%B1%D1%8B</a:t>
            </a:r>
            <a:r>
              <a:rPr lang="ru-RU" sz="400" dirty="0"/>
              <a:t>+%</a:t>
            </a:r>
            <a:r>
              <a:rPr lang="ru-RU" sz="400" dirty="0" err="1"/>
              <a:t>D1%82%D0%BE%D0%BD%D0%BA%D0%B0</a:t>
            </a:r>
            <a:r>
              <a:rPr lang="ru-RU" sz="400" dirty="0"/>
              <a:t>+%</a:t>
            </a:r>
            <a:r>
              <a:rPr lang="ru-RU" sz="400" dirty="0" err="1"/>
              <a:t>D1%81%D0%BF%D0%B5%D1%86%D0%B8%D1%8F</a:t>
            </a:r>
            <a:endParaRPr lang="ru-RU" sz="400" dirty="0"/>
          </a:p>
          <a:p>
            <a:pPr lvl="0" algn="just"/>
            <a:endParaRPr lang="ru-RU" sz="400" kern="100" dirty="0">
              <a:solidFill>
                <a:schemeClr val="bg2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6554EB-373F-9B81-BC32-13037F6E2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692" y="2844387"/>
            <a:ext cx="2653537" cy="26535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3EABF8-9F95-4C58-4B22-B8C45AABBF81}"/>
              </a:ext>
            </a:extLst>
          </p:cNvPr>
          <p:cNvSpPr txBox="1"/>
          <p:nvPr/>
        </p:nvSpPr>
        <p:spPr>
          <a:xfrm>
            <a:off x="5701432" y="802775"/>
            <a:ext cx="6030991" cy="2554545"/>
          </a:xfrm>
          <a:prstGeom prst="rect">
            <a:avLst/>
          </a:prstGeom>
          <a:noFill/>
          <a:ln>
            <a:solidFill>
              <a:srgbClr val="57009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Ежедневное воздействие кумарина на человека из пищевых источников для потребителя оценивается в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0,02 мг/кг/день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при использовании ароматизаторов в косметических продуктах составляет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0,004 мг/кг/день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указывают, что дозы от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0,4 мг/кг/день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вызывать поражение печени у человека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Регулярное употребление блюд с корицей (например, овсяной каши, кофе, выпечки) может превышать безопасную дозу кумаринов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 раз.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28A317-BC19-5E79-3A28-02E21B01FF23}"/>
              </a:ext>
            </a:extLst>
          </p:cNvPr>
          <p:cNvSpPr txBox="1"/>
          <p:nvPr/>
        </p:nvSpPr>
        <p:spPr>
          <a:xfrm>
            <a:off x="5701433" y="3972164"/>
            <a:ext cx="6030991" cy="2062103"/>
          </a:xfrm>
          <a:prstGeom prst="rect">
            <a:avLst/>
          </a:prstGeom>
          <a:solidFill>
            <a:srgbClr val="E3ADF9"/>
          </a:solidFill>
          <a:ln>
            <a:solidFill>
              <a:srgbClr val="57009A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Запрет Министерства здравоохранения и социальных служб (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FDA)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США на использование кумарина в пищевых продуктах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Европейское агентство по безопасности продуктов питания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EFSA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Институт оценки рисков Германии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BfR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установили допустимую суточную дозу кумарина на уровне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 мг/кг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массы тела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Норвежский комитет по пищевым рискам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VKM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предложил более строгий порог —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0,07 мг/кг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B9F381-8B83-FC73-1CC0-2C22AC045686}"/>
              </a:ext>
            </a:extLst>
          </p:cNvPr>
          <p:cNvSpPr txBox="1"/>
          <p:nvPr/>
        </p:nvSpPr>
        <p:spPr>
          <a:xfrm>
            <a:off x="437194" y="1112723"/>
            <a:ext cx="4942539" cy="338554"/>
          </a:xfrm>
          <a:prstGeom prst="rect">
            <a:avLst/>
          </a:prstGeom>
          <a:solidFill>
            <a:srgbClr val="E3ADF9"/>
          </a:solidFill>
          <a:ln>
            <a:solidFill>
              <a:srgbClr val="E3ADF9"/>
            </a:solidFill>
          </a:ln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в ИЛ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ЦККЛС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0F11B4-6490-43EB-6628-A0B0C61B1C06}"/>
              </a:ext>
            </a:extLst>
          </p:cNvPr>
          <p:cNvSpPr txBox="1"/>
          <p:nvPr/>
        </p:nvSpPr>
        <p:spPr>
          <a:xfrm>
            <a:off x="437195" y="1833842"/>
            <a:ext cx="4942539" cy="584775"/>
          </a:xfrm>
          <a:prstGeom prst="rect">
            <a:avLst/>
          </a:prstGeom>
          <a:solidFill>
            <a:srgbClr val="E3ADF9"/>
          </a:solidFill>
          <a:ln>
            <a:solidFill>
              <a:srgbClr val="E3ADF9"/>
            </a:solidFill>
          </a:ln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кумарина в бобах тонка методом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ВЭЖХ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E7514B0-EC9F-4116-8066-0C00350DC91F}"/>
              </a:ext>
            </a:extLst>
          </p:cNvPr>
          <p:cNvCxnSpPr>
            <a:stCxn id="2" idx="2"/>
            <a:endCxn id="7" idx="0"/>
          </p:cNvCxnSpPr>
          <p:nvPr/>
        </p:nvCxnSpPr>
        <p:spPr>
          <a:xfrm>
            <a:off x="2908464" y="1451277"/>
            <a:ext cx="1" cy="382565"/>
          </a:xfrm>
          <a:prstGeom prst="straightConnector1">
            <a:avLst/>
          </a:prstGeom>
          <a:ln>
            <a:solidFill>
              <a:srgbClr val="7958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339E805-CE00-F03D-D0B9-DEB4E62FDFEF}"/>
              </a:ext>
            </a:extLst>
          </p:cNvPr>
          <p:cNvCxnSpPr/>
          <p:nvPr/>
        </p:nvCxnSpPr>
        <p:spPr>
          <a:xfrm>
            <a:off x="2908461" y="2383552"/>
            <a:ext cx="1" cy="382565"/>
          </a:xfrm>
          <a:prstGeom prst="straightConnector1">
            <a:avLst/>
          </a:prstGeom>
          <a:ln>
            <a:solidFill>
              <a:srgbClr val="7958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38B9109-84EA-0379-1E3A-C505FBEB233F}"/>
              </a:ext>
            </a:extLst>
          </p:cNvPr>
          <p:cNvSpPr txBox="1"/>
          <p:nvPr/>
        </p:nvSpPr>
        <p:spPr>
          <a:xfrm>
            <a:off x="2471049" y="-48962"/>
            <a:ext cx="77250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</a:rPr>
              <a:t>ПРОБЛЕМА</a:t>
            </a:r>
          </a:p>
        </p:txBody>
      </p:sp>
      <p:pic>
        <p:nvPicPr>
          <p:cNvPr id="2050" name="Picture 2" descr="Будет горячо: самые острые ноты в парфюмерии, которые согреют вас этой  осенью">
            <a:extLst>
              <a:ext uri="{FF2B5EF4-FFF2-40B4-BE49-F238E27FC236}">
                <a16:creationId xmlns:a16="http://schemas.microsoft.com/office/drawing/2014/main" id="{6ECA686B-4A60-D7BC-971E-2845AD9F2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908" y="4673250"/>
            <a:ext cx="2311377" cy="163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Что такое бобы тонка в парфюмерных ароматах: чем пахнут и их роль в  парфюмерии">
            <a:extLst>
              <a:ext uri="{FF2B5EF4-FFF2-40B4-BE49-F238E27FC236}">
                <a16:creationId xmlns:a16="http://schemas.microsoft.com/office/drawing/2014/main" id="{20BB2924-B741-0F14-56D6-63BA847D4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38" y="5003216"/>
            <a:ext cx="1527941" cy="114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36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62F112A-979B-2C67-B26B-5A370D83CF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818" t="23119" r="25435" b="47247"/>
          <a:stretch/>
        </p:blipFill>
        <p:spPr>
          <a:xfrm>
            <a:off x="1861263" y="5281089"/>
            <a:ext cx="3749860" cy="1200268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D476FC5-B385-B389-BE1E-676E27E07A6A}"/>
              </a:ext>
            </a:extLst>
          </p:cNvPr>
          <p:cNvSpPr/>
          <p:nvPr/>
        </p:nvSpPr>
        <p:spPr>
          <a:xfrm>
            <a:off x="250292" y="4329425"/>
            <a:ext cx="6469038" cy="2147655"/>
          </a:xfrm>
          <a:prstGeom prst="roundRect">
            <a:avLst/>
          </a:prstGeom>
          <a:noFill/>
          <a:ln>
            <a:solidFill>
              <a:srgbClr val="E3ADF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686F9B4-8EFD-653E-5A28-91217B39F59D}"/>
              </a:ext>
            </a:extLst>
          </p:cNvPr>
          <p:cNvSpPr/>
          <p:nvPr/>
        </p:nvSpPr>
        <p:spPr>
          <a:xfrm>
            <a:off x="7024422" y="4340363"/>
            <a:ext cx="4318912" cy="2136717"/>
          </a:xfrm>
          <a:prstGeom prst="roundRect">
            <a:avLst/>
          </a:prstGeom>
          <a:noFill/>
          <a:ln>
            <a:solidFill>
              <a:srgbClr val="E3ADF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5AC81B-0235-8994-546F-B6F2C34815F0}"/>
              </a:ext>
            </a:extLst>
          </p:cNvPr>
          <p:cNvSpPr txBox="1"/>
          <p:nvPr/>
        </p:nvSpPr>
        <p:spPr>
          <a:xfrm>
            <a:off x="1269067" y="463209"/>
            <a:ext cx="4942539" cy="584775"/>
          </a:xfrm>
          <a:prstGeom prst="rect">
            <a:avLst/>
          </a:prstGeom>
          <a:solidFill>
            <a:srgbClr val="E3ADF9"/>
          </a:solidFill>
          <a:ln>
            <a:solidFill>
              <a:srgbClr val="E3ADF9"/>
            </a:solidFill>
          </a:ln>
          <a:effectLst>
            <a:softEdge rad="63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Кумарины в растительных объектах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показатель качества пищевой продукции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3DFC83-6E13-0E72-C4A2-2A1ADFC5F159}"/>
              </a:ext>
            </a:extLst>
          </p:cNvPr>
          <p:cNvSpPr txBox="1"/>
          <p:nvPr/>
        </p:nvSpPr>
        <p:spPr>
          <a:xfrm>
            <a:off x="698340" y="4403715"/>
            <a:ext cx="5660796" cy="830997"/>
          </a:xfrm>
          <a:prstGeom prst="rect">
            <a:avLst/>
          </a:prstGeom>
          <a:solidFill>
            <a:srgbClr val="E3ADF9"/>
          </a:solidFill>
          <a:ln>
            <a:solidFill>
              <a:srgbClr val="E3ADF9"/>
            </a:solidFill>
          </a:ln>
          <a:effectLst>
            <a:softEdge rad="762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Синтетические кумарины: яд для грызунов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Быстрое выявление причины отравления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частности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домашних животных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6D221D-D810-497A-9303-DBD0B6010995}"/>
              </a:ext>
            </a:extLst>
          </p:cNvPr>
          <p:cNvSpPr txBox="1"/>
          <p:nvPr/>
        </p:nvSpPr>
        <p:spPr>
          <a:xfrm>
            <a:off x="7149895" y="4353810"/>
            <a:ext cx="4193439" cy="830997"/>
          </a:xfrm>
          <a:prstGeom prst="rect">
            <a:avLst/>
          </a:prstGeom>
          <a:solidFill>
            <a:srgbClr val="E3ADF9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Синтетические кумарины: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лекарственные препараты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биожидкостей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979A2B-EF61-B6BD-E491-12DA4C6CD1A9}"/>
              </a:ext>
            </a:extLst>
          </p:cNvPr>
          <p:cNvSpPr txBox="1"/>
          <p:nvPr/>
        </p:nvSpPr>
        <p:spPr>
          <a:xfrm>
            <a:off x="216875" y="6477080"/>
            <a:ext cx="11724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/>
              <a:t>https</a:t>
            </a:r>
            <a:r>
              <a:rPr lang="ru-RU" sz="600" dirty="0"/>
              <a:t>://</a:t>
            </a:r>
            <a:r>
              <a:rPr lang="ru-RU" sz="600" dirty="0" err="1"/>
              <a:t>www.ozon.ru</a:t>
            </a:r>
            <a:r>
              <a:rPr lang="ru-RU" sz="600" dirty="0"/>
              <a:t>/</a:t>
            </a:r>
            <a:r>
              <a:rPr lang="ru-RU" sz="600" dirty="0" err="1"/>
              <a:t>product</a:t>
            </a:r>
            <a:r>
              <a:rPr lang="ru-RU" sz="600" dirty="0"/>
              <a:t>/</a:t>
            </a:r>
            <a:r>
              <a:rPr lang="ru-RU" sz="600" dirty="0" err="1"/>
              <a:t>boby</a:t>
            </a:r>
            <a:r>
              <a:rPr lang="ru-RU" sz="600" dirty="0"/>
              <a:t>-</a:t>
            </a:r>
            <a:r>
              <a:rPr lang="ru-RU" sz="600" dirty="0" err="1"/>
              <a:t>tonka</a:t>
            </a:r>
            <a:r>
              <a:rPr lang="ru-RU" sz="600" dirty="0"/>
              <a:t>-</a:t>
            </a:r>
            <a:r>
              <a:rPr lang="ru-RU" sz="600" dirty="0" err="1"/>
              <a:t>tselye</a:t>
            </a:r>
            <a:r>
              <a:rPr lang="ru-RU" sz="600" dirty="0"/>
              <a:t>-</a:t>
            </a:r>
            <a:r>
              <a:rPr lang="ru-RU" sz="600" dirty="0" err="1"/>
              <a:t>venesuela</a:t>
            </a:r>
            <a:r>
              <a:rPr lang="ru-RU" sz="600" dirty="0"/>
              <a:t>-25-g-1653113312/?</a:t>
            </a:r>
            <a:r>
              <a:rPr lang="ru-RU" sz="600" dirty="0" err="1"/>
              <a:t>advert</a:t>
            </a:r>
            <a:r>
              <a:rPr lang="ru-RU" sz="600" dirty="0"/>
              <a:t>=ACkBkfUqwfVQcU2jzGtByDbhPMM-eA8J_wZofIK9gvCsvKgM1KfhqduwG7yCyu1vSbXsx8FZ9fLHBzP3YVnhwKen3gv7qnfI8zGF0tJBZKMskWyfNILOmJ2-Q8fxOxenObfY61uN5nmpq-oz2sM2Qv19hTv1k6Cdz98U4Bw-n9E8OHvyz3dA_yGIyB4h0LgS7vRQEN7QEpbXkr41Jdw1wEUfPg7mvn33-Exoyd00dAA0FgureCpVlubwzsCA7nDcdaiaSGGMLyqFTzylC95MnBDdvSOR7hhi2bZ5P4KRyKeMfF-uJgX2H8-6aLSKNMyONNY6OhEcn_WMZxaUyFMIz5zVEPj_fkg6Eenb3pEDNfMCG15EYgSeSAZCSbjvOWomVrY0LwI9crRDXRk1IdeRqSiX88QTcaDzgPaqUPL6MLw_VEA_zL-ii5el0G92dw5O-bbWA55-gcPAulw2Bt8_r6pXwhmjZE9qSU3CWwh-VA&amp;avtc=</a:t>
            </a:r>
            <a:r>
              <a:rPr lang="ru-RU" sz="600" dirty="0" err="1"/>
              <a:t>1&amp;avte</a:t>
            </a:r>
            <a:r>
              <a:rPr lang="ru-RU" sz="600" dirty="0"/>
              <a:t>=</a:t>
            </a:r>
            <a:r>
              <a:rPr lang="ru-RU" sz="600" dirty="0" err="1"/>
              <a:t>4&amp;avts</a:t>
            </a:r>
            <a:r>
              <a:rPr lang="ru-RU" sz="600" dirty="0"/>
              <a:t>=</a:t>
            </a:r>
            <a:r>
              <a:rPr lang="ru-RU" sz="600" dirty="0" err="1"/>
              <a:t>1736534018&amp;keywords</a:t>
            </a:r>
            <a:r>
              <a:rPr lang="ru-RU" sz="600" dirty="0"/>
              <a:t>=%</a:t>
            </a:r>
            <a:r>
              <a:rPr lang="ru-RU" sz="600" dirty="0" err="1"/>
              <a:t>D0%B1%D0%BE%D0%B1%D1%8B</a:t>
            </a:r>
            <a:r>
              <a:rPr lang="ru-RU" sz="600" dirty="0"/>
              <a:t>+%</a:t>
            </a:r>
            <a:r>
              <a:rPr lang="ru-RU" sz="600" dirty="0" err="1"/>
              <a:t>D1%82%D0%BE%D0%BD%D0%BA%D0%B0</a:t>
            </a:r>
            <a:r>
              <a:rPr lang="ru-RU" sz="600" dirty="0"/>
              <a:t>+%</a:t>
            </a:r>
            <a:r>
              <a:rPr lang="ru-RU" sz="600" dirty="0" err="1"/>
              <a:t>D1%81%D0%BF%D0%B5%D1%86%D0%B8%D1%8F</a:t>
            </a:r>
            <a:endParaRPr lang="ru-RU" sz="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9F338D-F7D9-D6B8-4093-03B81DD5216F}"/>
              </a:ext>
            </a:extLst>
          </p:cNvPr>
          <p:cNvSpPr txBox="1"/>
          <p:nvPr/>
        </p:nvSpPr>
        <p:spPr>
          <a:xfrm>
            <a:off x="262985" y="6308013"/>
            <a:ext cx="32788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" dirty="0">
                <a:hlinkClick r:id="rId4"/>
              </a:rPr>
              <a:t>https://</a:t>
            </a:r>
            <a:r>
              <a:rPr lang="en-US" sz="400" dirty="0" err="1">
                <a:hlinkClick r:id="rId4"/>
              </a:rPr>
              <a:t>tass.ru</a:t>
            </a:r>
            <a:r>
              <a:rPr lang="en-US" sz="400" dirty="0">
                <a:hlinkClick r:id="rId4"/>
              </a:rPr>
              <a:t>/</a:t>
            </a:r>
            <a:r>
              <a:rPr lang="en-US" sz="400" dirty="0" err="1">
                <a:hlinkClick r:id="rId4"/>
              </a:rPr>
              <a:t>proisshestviya</a:t>
            </a:r>
            <a:r>
              <a:rPr lang="en-US" sz="400" dirty="0">
                <a:hlinkClick r:id="rId4"/>
              </a:rPr>
              <a:t>/6807405</a:t>
            </a:r>
            <a:endParaRPr lang="ru-RU" sz="400" dirty="0"/>
          </a:p>
          <a:p>
            <a:r>
              <a:rPr lang="en-US" sz="400" dirty="0"/>
              <a:t>https://</a:t>
            </a:r>
            <a:r>
              <a:rPr lang="en-US" sz="400" dirty="0" err="1"/>
              <a:t>vet.cap.ru</a:t>
            </a:r>
            <a:r>
              <a:rPr lang="en-US" sz="400" dirty="0"/>
              <a:t>/news/2021/03/23/</a:t>
            </a:r>
            <a:r>
              <a:rPr lang="en-US" sz="400" dirty="0" err="1"/>
              <a:t>otravlenie-zhivotnih-krisinim-yadom</a:t>
            </a:r>
            <a:endParaRPr lang="ru-RU" sz="400" dirty="0"/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06DFC673-729C-17BB-D517-8134A3734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58" y="5234712"/>
            <a:ext cx="2396529" cy="110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16D1DDC-BEF6-A820-F902-ECD53285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1350" y="6492875"/>
            <a:ext cx="2743200" cy="365125"/>
          </a:xfrm>
        </p:spPr>
        <p:txBody>
          <a:bodyPr/>
          <a:lstStyle/>
          <a:p>
            <a:fld id="{3CA4277D-5B91-4AFA-8300-295818B23AF6}" type="slidenum">
              <a:rPr lang="ru-RU" smtClean="0"/>
              <a:t>4</a:t>
            </a:fld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9201D85-8EDF-367D-8CC6-98B80C302695}"/>
              </a:ext>
            </a:extLst>
          </p:cNvPr>
          <p:cNvSpPr/>
          <p:nvPr/>
        </p:nvSpPr>
        <p:spPr>
          <a:xfrm>
            <a:off x="358686" y="414485"/>
            <a:ext cx="6366295" cy="3264607"/>
          </a:xfrm>
          <a:prstGeom prst="roundRect">
            <a:avLst/>
          </a:prstGeom>
          <a:noFill/>
          <a:ln>
            <a:solidFill>
              <a:srgbClr val="E3ADF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E06D6E26-230B-D0EF-DDF1-AF5156239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763028"/>
              </p:ext>
            </p:extLst>
          </p:nvPr>
        </p:nvGraphicFramePr>
        <p:xfrm>
          <a:off x="7250057" y="238301"/>
          <a:ext cx="4093277" cy="36880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093277">
                  <a:extLst>
                    <a:ext uri="{9D8B030D-6E8A-4147-A177-3AD203B41FA5}">
                      <a16:colId xmlns:a16="http://schemas.microsoft.com/office/drawing/2014/main" val="1797085818"/>
                    </a:ext>
                  </a:extLst>
                </a:gridCol>
              </a:tblGrid>
              <a:tr h="29354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Пищевые источники</a:t>
                      </a:r>
                    </a:p>
                  </a:txBody>
                  <a:tcPr>
                    <a:solidFill>
                      <a:srgbClr val="795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278455"/>
                  </a:ext>
                </a:extLst>
              </a:tr>
              <a:tr h="293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человека:</a:t>
                      </a:r>
                    </a:p>
                  </a:txBody>
                  <a:tcPr>
                    <a:solidFill>
                      <a:srgbClr val="E3AD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66655"/>
                  </a:ext>
                </a:extLst>
              </a:tr>
              <a:tr h="293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Растительные масла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398459"/>
                  </a:ext>
                </a:extLst>
              </a:tr>
              <a:tr h="293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Пищевые добавки (специи, 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пряности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392534"/>
                  </a:ext>
                </a:extLst>
              </a:tr>
              <a:tr h="293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Напитки (алкоголь, 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соки!,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чай, кофе)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11454"/>
                  </a:ext>
                </a:extLst>
              </a:tr>
              <a:tr h="293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Некоторые фрукты и овощи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7160"/>
                  </a:ext>
                </a:extLst>
              </a:tr>
              <a:tr h="293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животных:</a:t>
                      </a:r>
                    </a:p>
                  </a:txBody>
                  <a:tcPr>
                    <a:solidFill>
                      <a:srgbClr val="E3AD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2300"/>
                  </a:ext>
                </a:extLst>
              </a:tr>
              <a:tr h="293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Донник лекарственный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33185"/>
                  </a:ext>
                </a:extLst>
              </a:tr>
              <a:tr h="293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Борщевик Сосновского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16864"/>
                  </a:ext>
                </a:extLst>
              </a:tr>
              <a:tr h="293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Клевер луговой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589364"/>
                  </a:ext>
                </a:extLst>
              </a:tr>
              <a:tr h="293547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Гиганский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фенхель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2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2C540A7-C02E-8871-E601-2A77944B679B}"/>
              </a:ext>
            </a:extLst>
          </p:cNvPr>
          <p:cNvSpPr txBox="1"/>
          <p:nvPr/>
        </p:nvSpPr>
        <p:spPr>
          <a:xfrm>
            <a:off x="6769292" y="3926381"/>
            <a:ext cx="5043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Пищевые источники производных кумарина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27B3130F-4917-4343-C53D-6C758DA62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222" y="1054297"/>
            <a:ext cx="3892227" cy="218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C6B691-E2CD-E1E7-0B4D-15590DC7D47E}"/>
              </a:ext>
            </a:extLst>
          </p:cNvPr>
          <p:cNvSpPr txBox="1"/>
          <p:nvPr/>
        </p:nvSpPr>
        <p:spPr>
          <a:xfrm>
            <a:off x="19286" y="-34240"/>
            <a:ext cx="77250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</a:rPr>
              <a:t>ПРОБЛЕМА</a:t>
            </a:r>
          </a:p>
        </p:txBody>
      </p:sp>
    </p:spTree>
    <p:extLst>
      <p:ext uri="{BB962C8B-B14F-4D97-AF65-F5344CB8AC3E}">
        <p14:creationId xmlns:p14="http://schemas.microsoft.com/office/powerpoint/2010/main" val="3450317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>
            <a:extLst>
              <a:ext uri="{FF2B5EF4-FFF2-40B4-BE49-F238E27FC236}">
                <a16:creationId xmlns:a16="http://schemas.microsoft.com/office/drawing/2014/main" id="{22712D59-5830-16AA-ACB9-B7223B2489AA}"/>
              </a:ext>
            </a:extLst>
          </p:cNvPr>
          <p:cNvGrpSpPr/>
          <p:nvPr/>
        </p:nvGrpSpPr>
        <p:grpSpPr>
          <a:xfrm>
            <a:off x="1669197" y="328576"/>
            <a:ext cx="9003986" cy="4568210"/>
            <a:chOff x="7058197" y="502412"/>
            <a:chExt cx="7321024" cy="456821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A7AA5D8-BBC2-7913-42A2-E81ACD432131}"/>
                </a:ext>
              </a:extLst>
            </p:cNvPr>
            <p:cNvSpPr txBox="1"/>
            <p:nvPr/>
          </p:nvSpPr>
          <p:spPr>
            <a:xfrm>
              <a:off x="8098100" y="502412"/>
              <a:ext cx="628112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ontserrat" panose="00000500000000000000" pitchFamily="2" charset="-52"/>
                  <a:cs typeface="Teko Medium" panose="02000000000000000000" pitchFamily="2" charset="0"/>
                </a:rPr>
                <a:t>КРАТКАЯ ИНФОРМАЦИЯ О ПРОЕКТЕ</a:t>
              </a:r>
            </a:p>
          </p:txBody>
        </p:sp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69253271-E959-4C83-0027-3CE583422E13}"/>
                </a:ext>
              </a:extLst>
            </p:cNvPr>
            <p:cNvGrpSpPr/>
            <p:nvPr/>
          </p:nvGrpSpPr>
          <p:grpSpPr>
            <a:xfrm>
              <a:off x="7058197" y="4815470"/>
              <a:ext cx="802090" cy="255152"/>
              <a:chOff x="6836600" y="4376275"/>
              <a:chExt cx="802090" cy="255152"/>
            </a:xfrm>
          </p:grpSpPr>
          <p:pic>
            <p:nvPicPr>
              <p:cNvPr id="7" name="Graphic 9">
                <a:extLst>
                  <a:ext uri="{FF2B5EF4-FFF2-40B4-BE49-F238E27FC236}">
                    <a16:creationId xmlns:a16="http://schemas.microsoft.com/office/drawing/2014/main" id="{3DBACA99-B835-B8C9-EA93-764D51A22F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36600" y="4376275"/>
                <a:ext cx="255154" cy="255152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2AE7B5-B535-FDE1-3C4F-F20BCA4F9BB1}"/>
                  </a:ext>
                </a:extLst>
              </p:cNvPr>
              <p:cNvSpPr txBox="1"/>
              <p:nvPr/>
            </p:nvSpPr>
            <p:spPr>
              <a:xfrm>
                <a:off x="7127088" y="4380741"/>
                <a:ext cx="5116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ID" sz="1000" dirty="0">
                    <a:solidFill>
                      <a:schemeClr val="bg1"/>
                    </a:solidFill>
                    <a:cs typeface="Lato" panose="020F0502020204030203" pitchFamily="34" charset="0"/>
                  </a:rPr>
                  <a:t>12 K</a:t>
                </a:r>
              </a:p>
            </p:txBody>
          </p:sp>
        </p:grp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2A2E59-19BB-8ABC-F091-609188ED46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114" y="963060"/>
            <a:ext cx="1651840" cy="16518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DA15943-8B70-B225-11D6-61A6EED349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7308" y="5189838"/>
            <a:ext cx="1668162" cy="1668162"/>
          </a:xfrm>
          <a:prstGeom prst="rect">
            <a:avLst/>
          </a:prstGeom>
        </p:spPr>
      </p:pic>
      <p:sp>
        <p:nvSpPr>
          <p:cNvPr id="11" name="Google Shape;94;p1">
            <a:extLst>
              <a:ext uri="{FF2B5EF4-FFF2-40B4-BE49-F238E27FC236}">
                <a16:creationId xmlns:a16="http://schemas.microsoft.com/office/drawing/2014/main" id="{99298BDE-50B9-ABA5-741D-71976D6B7B92}"/>
              </a:ext>
            </a:extLst>
          </p:cNvPr>
          <p:cNvSpPr txBox="1"/>
          <p:nvPr/>
        </p:nvSpPr>
        <p:spPr>
          <a:xfrm rot="10180">
            <a:off x="2034116" y="1138878"/>
            <a:ext cx="8997924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</a:rPr>
              <a:t>Научная группа разрабатывает тест-систему, которая позволит быстро определить наличие и содержание кумарина в любом объекте растительного происхождения.</a:t>
            </a:r>
            <a:endParaRPr sz="1100" dirty="0">
              <a:latin typeface="+mj-lt"/>
            </a:endParaRPr>
          </a:p>
        </p:txBody>
      </p:sp>
      <p:sp>
        <p:nvSpPr>
          <p:cNvPr id="12" name="Google Shape;94;p1">
            <a:extLst>
              <a:ext uri="{FF2B5EF4-FFF2-40B4-BE49-F238E27FC236}">
                <a16:creationId xmlns:a16="http://schemas.microsoft.com/office/drawing/2014/main" id="{3673EAAB-6020-B8EE-B085-5A59AB0731AD}"/>
              </a:ext>
            </a:extLst>
          </p:cNvPr>
          <p:cNvSpPr txBox="1"/>
          <p:nvPr/>
        </p:nvSpPr>
        <p:spPr>
          <a:xfrm rot="10180">
            <a:off x="145353" y="2886646"/>
            <a:ext cx="12047009" cy="2656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Цель проекта: </a:t>
            </a:r>
            <a:r>
              <a:rPr lang="ru-RU" dirty="0">
                <a:latin typeface="+mj-lt"/>
              </a:rPr>
              <a:t>разработать экспрессную тест-систему на основе хроматографического метода с флуоресцирующим детектированием для определения фитохимических токсичных веществ  в пищевой продукции</a:t>
            </a:r>
          </a:p>
          <a:p>
            <a:pPr marL="285750" marR="0" lvl="0" indent="-2857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Задачи проекта: </a:t>
            </a:r>
            <a:r>
              <a:rPr lang="ru-RU" dirty="0">
                <a:latin typeface="+mj-lt"/>
              </a:rPr>
              <a:t>смоделировать тест-систему, разработать ТУ, ТИ, запатентовать технологию и продукт.</a:t>
            </a:r>
          </a:p>
          <a:p>
            <a:pPr marL="285750" marR="0" lvl="0" indent="-2857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Ожидаемые результаты: </a:t>
            </a:r>
            <a:r>
              <a:rPr lang="ru-RU" dirty="0">
                <a:latin typeface="+mj-lt"/>
              </a:rPr>
              <a:t>доведение продукта до уровня </a:t>
            </a:r>
            <a:r>
              <a:rPr lang="ru-RU" dirty="0" err="1">
                <a:latin typeface="+mj-lt"/>
              </a:rPr>
              <a:t>MVP</a:t>
            </a:r>
            <a:endParaRPr lang="ru-RU" dirty="0">
              <a:latin typeface="+mj-lt"/>
            </a:endParaRPr>
          </a:p>
          <a:p>
            <a:pPr marL="285750" marR="0" lvl="0" indent="-2857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Области применения: </a:t>
            </a:r>
            <a:r>
              <a:rPr lang="ru-RU" dirty="0">
                <a:latin typeface="+mj-lt"/>
              </a:rPr>
              <a:t>сельскохозяйственная и пищевая промышленность (+ в перспективе - ветеринарная),</a:t>
            </a:r>
          </a:p>
          <a:p>
            <a:pPr marL="285750" marR="0" lvl="0" indent="-2857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Возможные потребители</a:t>
            </a:r>
            <a:r>
              <a:rPr lang="ru-RU" sz="1100" b="1" dirty="0">
                <a:latin typeface="+mj-lt"/>
              </a:rPr>
              <a:t>: </a:t>
            </a:r>
            <a:r>
              <a:rPr lang="ru-RU" dirty="0">
                <a:latin typeface="+mj-lt"/>
              </a:rPr>
              <a:t>интересующиеся качеством питания лица (фермеры, лаборатории, производители пищевой продукции, потребители)</a:t>
            </a:r>
            <a:endParaRPr lang="ru-RU" sz="1100" dirty="0">
              <a:latin typeface="+mj-lt"/>
            </a:endParaRPr>
          </a:p>
          <a:p>
            <a:pPr marL="171450" marR="0" lvl="0" indent="-171450" rt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100" dirty="0">
              <a:latin typeface="+mj-lt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AAB0D8B-2C73-D462-5D45-8B3059126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881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BC1BA9-7DE4-884D-442D-041D0A0C5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A58989-AC95-110D-0791-FA1596505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F9C3201-1200-C99C-E6B0-C5A81266D9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9841357"/>
              </p:ext>
            </p:extLst>
          </p:nvPr>
        </p:nvGraphicFramePr>
        <p:xfrm>
          <a:off x="5144278" y="994487"/>
          <a:ext cx="6649760" cy="2266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37ED9DC-BEDB-0948-4745-CF93B7996FCF}"/>
              </a:ext>
            </a:extLst>
          </p:cNvPr>
          <p:cNvSpPr txBox="1"/>
          <p:nvPr/>
        </p:nvSpPr>
        <p:spPr>
          <a:xfrm>
            <a:off x="6310838" y="3261480"/>
            <a:ext cx="47133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2 варианта комплектации: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Набор с УФ-фонариком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/>
              <a:t>Набор полосок без фонарика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161F43-C994-4281-43A2-539AF57D631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7393" t="36753" r="10429" b="49339"/>
          <a:stretch/>
        </p:blipFill>
        <p:spPr>
          <a:xfrm>
            <a:off x="4642882" y="4838767"/>
            <a:ext cx="7676626" cy="11504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86E348-198A-C3A6-566B-B2DF137061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71" y="1208419"/>
            <a:ext cx="4560286" cy="420559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DD0DCCB-CCC0-3405-E660-0D71FF4BD844}"/>
              </a:ext>
            </a:extLst>
          </p:cNvPr>
          <p:cNvSpPr/>
          <p:nvPr/>
        </p:nvSpPr>
        <p:spPr>
          <a:xfrm>
            <a:off x="1752547" y="8332"/>
            <a:ext cx="9116581" cy="755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6116"/>
              </a:lnSpc>
              <a:spcBef>
                <a:spcPct val="0"/>
              </a:spcBef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Решение: Тест-полоски для определения кумаринов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ECB572-7CB0-A985-BA2D-45A172F58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26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158343D-FD61-F04D-0DAB-F15BBC3BD996}"/>
              </a:ext>
            </a:extLst>
          </p:cNvPr>
          <p:cNvSpPr/>
          <p:nvPr/>
        </p:nvSpPr>
        <p:spPr>
          <a:xfrm>
            <a:off x="3999627" y="595923"/>
            <a:ext cx="4642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ЦЕЛЕВАЯ АУДИТОРИЯ </a:t>
            </a:r>
          </a:p>
        </p:txBody>
      </p:sp>
      <p:pic>
        <p:nvPicPr>
          <p:cNvPr id="5" name="Рисунок 4" descr="Изображение выглядит как графическая вставка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CC7A6A01-F3F7-B146-DC73-BC636C766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92" y="805290"/>
            <a:ext cx="1339357" cy="1339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B40D1B-DC27-13BC-B3DE-F6823CCAEA7E}"/>
              </a:ext>
            </a:extLst>
          </p:cNvPr>
          <p:cNvSpPr txBox="1"/>
          <p:nvPr/>
        </p:nvSpPr>
        <p:spPr>
          <a:xfrm>
            <a:off x="0" y="2319132"/>
            <a:ext cx="30376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</a:rPr>
              <a:t>Сельскохозяйственные регуляторы</a:t>
            </a:r>
            <a:endParaRPr lang="ru-RU" sz="1600" dirty="0"/>
          </a:p>
        </p:txBody>
      </p:sp>
      <p:pic>
        <p:nvPicPr>
          <p:cNvPr id="7" name="Рисунок 6" descr="Изображение выглядит как мультфильм, графическая вставка, рисунок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658F858B-C47E-E5BF-6F89-E7850684F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901" y="1982433"/>
            <a:ext cx="1392598" cy="13925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98B991-43A5-1E8C-5695-44793A91A592}"/>
              </a:ext>
            </a:extLst>
          </p:cNvPr>
          <p:cNvSpPr txBox="1"/>
          <p:nvPr/>
        </p:nvSpPr>
        <p:spPr>
          <a:xfrm>
            <a:off x="1969570" y="3379765"/>
            <a:ext cx="30467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</a:rPr>
              <a:t>Производители сельскохозяйственных культур</a:t>
            </a:r>
            <a:endParaRPr lang="ru-RU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B7FE7D-C1DE-01A1-DF05-84A0C8199E0B}"/>
              </a:ext>
            </a:extLst>
          </p:cNvPr>
          <p:cNvSpPr txBox="1"/>
          <p:nvPr/>
        </p:nvSpPr>
        <p:spPr>
          <a:xfrm>
            <a:off x="4932933" y="3838761"/>
            <a:ext cx="26731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</a:rPr>
              <a:t>Производители кормов для животных </a:t>
            </a:r>
            <a:endParaRPr lang="ru-RU" sz="1600" dirty="0"/>
          </a:p>
        </p:txBody>
      </p:sp>
      <p:pic>
        <p:nvPicPr>
          <p:cNvPr id="10" name="Рисунок 9" descr="Изображение выглядит как кот&#10;&#10;Автоматически созданное описание">
            <a:extLst>
              <a:ext uri="{FF2B5EF4-FFF2-40B4-BE49-F238E27FC236}">
                <a16:creationId xmlns:a16="http://schemas.microsoft.com/office/drawing/2014/main" id="{4A17856F-C0FF-B31E-2CEA-D501FCD21D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070" y="2282831"/>
            <a:ext cx="1585726" cy="15857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C41107-54FE-887F-6470-784642A0687B}"/>
              </a:ext>
            </a:extLst>
          </p:cNvPr>
          <p:cNvSpPr txBox="1"/>
          <p:nvPr/>
        </p:nvSpPr>
        <p:spPr>
          <a:xfrm>
            <a:off x="7599707" y="3444586"/>
            <a:ext cx="24906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</a:rPr>
              <a:t>Агрохимические компании</a:t>
            </a:r>
            <a:endParaRPr lang="ru-RU" sz="1600" dirty="0"/>
          </a:p>
        </p:txBody>
      </p:sp>
      <p:pic>
        <p:nvPicPr>
          <p:cNvPr id="12" name="Рисунок 11" descr="Изображение выглядит как шляпа, мультфильм, графическая вставка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4B0FC0FB-6442-5457-E8C1-D22F895DDF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02" y="1843274"/>
            <a:ext cx="1585726" cy="15857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C5C1A06-9D26-0ACB-21F9-67CBF66021C4}"/>
              </a:ext>
            </a:extLst>
          </p:cNvPr>
          <p:cNvSpPr txBox="1"/>
          <p:nvPr/>
        </p:nvSpPr>
        <p:spPr>
          <a:xfrm>
            <a:off x="9391253" y="2319132"/>
            <a:ext cx="26972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0000"/>
                </a:solidFill>
                <a:effectLst/>
              </a:rPr>
              <a:t>Потребители </a:t>
            </a:r>
            <a:r>
              <a:rPr lang="en-US" sz="1600" b="0" i="0" dirty="0" err="1">
                <a:solidFill>
                  <a:srgbClr val="000000"/>
                </a:solidFill>
                <a:effectLst/>
              </a:rPr>
              <a:t>B2C</a:t>
            </a:r>
            <a:endParaRPr lang="ru-RU" sz="1600" dirty="0"/>
          </a:p>
        </p:txBody>
      </p:sp>
      <p:pic>
        <p:nvPicPr>
          <p:cNvPr id="14" name="Рисунок 13" descr="Изображение выглядит как мультфильм, графическая вставка, рисунок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2BDAD48A-3CD7-AAE4-BDEC-89C74239CC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314" y="805290"/>
            <a:ext cx="1427085" cy="1427085"/>
          </a:xfrm>
          <a:prstGeom prst="rect">
            <a:avLst/>
          </a:prstGeom>
        </p:spPr>
      </p:pic>
      <p:sp>
        <p:nvSpPr>
          <p:cNvPr id="2" name="Правая фигурная скобка 1">
            <a:extLst>
              <a:ext uri="{FF2B5EF4-FFF2-40B4-BE49-F238E27FC236}">
                <a16:creationId xmlns:a16="http://schemas.microsoft.com/office/drawing/2014/main" id="{6381C94D-25DF-4D9B-C0C5-17BA6BB62C1F}"/>
              </a:ext>
            </a:extLst>
          </p:cNvPr>
          <p:cNvSpPr/>
          <p:nvPr/>
        </p:nvSpPr>
        <p:spPr>
          <a:xfrm rot="5400000">
            <a:off x="4778080" y="-39316"/>
            <a:ext cx="708338" cy="913535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4D07C7-7F4C-C400-9BA9-E196978703EA}"/>
              </a:ext>
            </a:extLst>
          </p:cNvPr>
          <p:cNvSpPr txBox="1"/>
          <p:nvPr/>
        </p:nvSpPr>
        <p:spPr>
          <a:xfrm>
            <a:off x="2210455" y="4874868"/>
            <a:ext cx="5843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Нет НД – не выгодно проверять на количество кумарина сырье</a:t>
            </a: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6BA9FD31-D6E4-9D6B-1AC4-54A578C58FB4}"/>
              </a:ext>
            </a:extLst>
          </p:cNvPr>
          <p:cNvCxnSpPr>
            <a:cxnSpLocks/>
          </p:cNvCxnSpPr>
          <p:nvPr/>
        </p:nvCxnSpPr>
        <p:spPr>
          <a:xfrm>
            <a:off x="10739856" y="2903907"/>
            <a:ext cx="0" cy="1848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0CEC0DD-4447-A331-FCBE-DE8D3BFB2FCC}"/>
              </a:ext>
            </a:extLst>
          </p:cNvPr>
          <p:cNvSpPr txBox="1"/>
          <p:nvPr/>
        </p:nvSpPr>
        <p:spPr>
          <a:xfrm>
            <a:off x="9391253" y="4775103"/>
            <a:ext cx="2697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Не осведомлены об опасности, чаще всего не знают причины отравления</a:t>
            </a:r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A665AC87-224C-7067-302A-4B36F89A19A9}"/>
              </a:ext>
            </a:extLst>
          </p:cNvPr>
          <p:cNvSpPr/>
          <p:nvPr/>
        </p:nvSpPr>
        <p:spPr>
          <a:xfrm>
            <a:off x="5032446" y="5213422"/>
            <a:ext cx="199603" cy="70833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B4D24C-5887-0D2B-0E6D-04597646ADC2}"/>
              </a:ext>
            </a:extLst>
          </p:cNvPr>
          <p:cNvSpPr txBox="1"/>
          <p:nvPr/>
        </p:nvSpPr>
        <p:spPr>
          <a:xfrm>
            <a:off x="2159028" y="5914096"/>
            <a:ext cx="5714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Нормирования содержания растительного кумарина</a:t>
            </a:r>
          </a:p>
          <a:p>
            <a:pPr algn="ctr"/>
            <a:r>
              <a:rPr lang="ru-RU" dirty="0"/>
              <a:t>Контроль сырья на отраву для крыс со складов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A5499F-234A-7D98-3C65-AEDC0FB77B5D}"/>
              </a:ext>
            </a:extLst>
          </p:cNvPr>
          <p:cNvSpPr txBox="1"/>
          <p:nvPr/>
        </p:nvSpPr>
        <p:spPr>
          <a:xfrm>
            <a:off x="7882542" y="5998082"/>
            <a:ext cx="5714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Качественный маркетинг</a:t>
            </a:r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0EB3A093-2E9F-B6A4-74F6-A6AAF56E54A7}"/>
              </a:ext>
            </a:extLst>
          </p:cNvPr>
          <p:cNvSpPr/>
          <p:nvPr/>
        </p:nvSpPr>
        <p:spPr>
          <a:xfrm>
            <a:off x="10656244" y="5567591"/>
            <a:ext cx="199603" cy="43049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2682C84-1C7C-AFD3-48DF-938D2F17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90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35;p3">
            <a:extLst>
              <a:ext uri="{FF2B5EF4-FFF2-40B4-BE49-F238E27FC236}">
                <a16:creationId xmlns:a16="http://schemas.microsoft.com/office/drawing/2014/main" id="{D2113094-7523-02DB-67A0-E472FC30267D}"/>
              </a:ext>
            </a:extLst>
          </p:cNvPr>
          <p:cNvGrpSpPr/>
          <p:nvPr/>
        </p:nvGrpSpPr>
        <p:grpSpPr>
          <a:xfrm>
            <a:off x="1514554" y="4709367"/>
            <a:ext cx="802090" cy="255152"/>
            <a:chOff x="6836600" y="4376275"/>
            <a:chExt cx="802090" cy="255152"/>
          </a:xfrm>
        </p:grpSpPr>
        <p:pic>
          <p:nvPicPr>
            <p:cNvPr id="6" name="Google Shape;136;p3">
              <a:extLst>
                <a:ext uri="{FF2B5EF4-FFF2-40B4-BE49-F238E27FC236}">
                  <a16:creationId xmlns:a16="http://schemas.microsoft.com/office/drawing/2014/main" id="{913D9947-BD27-986D-8DB7-6750706BCED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36600" y="4376275"/>
              <a:ext cx="255154" cy="2551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137;p3">
              <a:extLst>
                <a:ext uri="{FF2B5EF4-FFF2-40B4-BE49-F238E27FC236}">
                  <a16:creationId xmlns:a16="http://schemas.microsoft.com/office/drawing/2014/main" id="{0C791715-3C2A-1EF0-9CC4-79A9B09F2EA2}"/>
                </a:ext>
              </a:extLst>
            </p:cNvPr>
            <p:cNvSpPr txBox="1"/>
            <p:nvPr/>
          </p:nvSpPr>
          <p:spPr>
            <a:xfrm>
              <a:off x="7127088" y="4380741"/>
              <a:ext cx="5116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 K</a:t>
              </a:r>
              <a:endParaRPr/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61F99B0-1D3E-751B-D55D-04BF7C16400C}"/>
              </a:ext>
            </a:extLst>
          </p:cNvPr>
          <p:cNvSpPr/>
          <p:nvPr/>
        </p:nvSpPr>
        <p:spPr>
          <a:xfrm>
            <a:off x="4614664" y="-102367"/>
            <a:ext cx="2962671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КОНКУРЕНТЫ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38079FAD-9984-F620-E0C9-FF46F62DC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487698"/>
              </p:ext>
            </p:extLst>
          </p:nvPr>
        </p:nvGraphicFramePr>
        <p:xfrm>
          <a:off x="5433404" y="1350871"/>
          <a:ext cx="6415540" cy="37015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91986">
                  <a:extLst>
                    <a:ext uri="{9D8B030D-6E8A-4147-A177-3AD203B41FA5}">
                      <a16:colId xmlns:a16="http://schemas.microsoft.com/office/drawing/2014/main" val="3267367396"/>
                    </a:ext>
                  </a:extLst>
                </a:gridCol>
                <a:gridCol w="1023554">
                  <a:extLst>
                    <a:ext uri="{9D8B030D-6E8A-4147-A177-3AD203B41FA5}">
                      <a16:colId xmlns:a16="http://schemas.microsoft.com/office/drawing/2014/main" val="2035433146"/>
                    </a:ext>
                  </a:extLst>
                </a:gridCol>
              </a:tblGrid>
              <a:tr h="28827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Ценовое сравнение с потенциальными конкурентами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168158"/>
                  </a:ext>
                </a:extLst>
              </a:tr>
              <a:tr h="67264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Название анализа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Цена (с учетом НДС), </a:t>
                      </a:r>
                      <a:r>
                        <a:rPr lang="ru-RU" sz="1200" b="1" dirty="0" err="1"/>
                        <a:t>руб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661733"/>
                  </a:ext>
                </a:extLst>
              </a:tr>
              <a:tr h="864833">
                <a:tc>
                  <a:txBody>
                    <a:bodyPr/>
                    <a:lstStyle/>
                    <a:p>
                      <a:r>
                        <a:rPr lang="ru-RU" sz="1200" dirty="0"/>
                        <a:t>Одновременное определение подлинности и количественного содержания методом </a:t>
                      </a:r>
                      <a:r>
                        <a:rPr lang="ru-RU" sz="1200" dirty="0" err="1"/>
                        <a:t>ВЭЖХ</a:t>
                      </a:r>
                      <a:r>
                        <a:rPr lang="ru-RU" sz="1200" dirty="0"/>
                        <a:t> </a:t>
                      </a:r>
                    </a:p>
                    <a:p>
                      <a:r>
                        <a:rPr lang="ru-RU" sz="1200" dirty="0"/>
                        <a:t>1 компонент</a:t>
                      </a:r>
                    </a:p>
                    <a:p>
                      <a:r>
                        <a:rPr lang="ru-RU" sz="1200" dirty="0"/>
                        <a:t>Более 1 компонента – за каждый последующий дополнительно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  <a:p>
                      <a:pPr algn="r"/>
                      <a:endParaRPr lang="ru-RU" sz="1200" dirty="0"/>
                    </a:p>
                    <a:p>
                      <a:pPr algn="r"/>
                      <a:r>
                        <a:rPr lang="ru-RU" sz="1200" dirty="0"/>
                        <a:t>5 400</a:t>
                      </a:r>
                    </a:p>
                    <a:p>
                      <a:pPr algn="r"/>
                      <a:r>
                        <a:rPr lang="ru-RU" sz="1200" dirty="0"/>
                        <a:t>2 640*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749488"/>
                  </a:ext>
                </a:extLst>
              </a:tr>
              <a:tr h="288278">
                <a:tc>
                  <a:txBody>
                    <a:bodyPr/>
                    <a:lstStyle/>
                    <a:p>
                      <a:r>
                        <a:rPr lang="ru-RU" sz="1200" dirty="0"/>
                        <a:t>Посторонние примеси (суммарно)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/>
                        <a:t>9 600*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223160"/>
                  </a:ext>
                </a:extLst>
              </a:tr>
              <a:tr h="791158">
                <a:tc>
                  <a:txBody>
                    <a:bodyPr/>
                    <a:lstStyle/>
                    <a:p>
                      <a:r>
                        <a:rPr lang="ru-RU" sz="1200" dirty="0"/>
                        <a:t>Количественное определение </a:t>
                      </a:r>
                      <a:r>
                        <a:rPr lang="ru-RU" sz="1200" dirty="0" err="1"/>
                        <a:t>ВЭЖХ</a:t>
                      </a:r>
                      <a:r>
                        <a:rPr lang="ru-RU" sz="1200" dirty="0"/>
                        <a:t> (время записи)</a:t>
                      </a:r>
                    </a:p>
                    <a:p>
                      <a:r>
                        <a:rPr lang="en-US" sz="1200" dirty="0"/>
                        <a:t>&lt;</a:t>
                      </a:r>
                      <a:r>
                        <a:rPr lang="ru-RU" sz="1200" dirty="0"/>
                        <a:t>30 мин</a:t>
                      </a:r>
                    </a:p>
                    <a:p>
                      <a:r>
                        <a:rPr lang="ru-RU" sz="1200" dirty="0"/>
                        <a:t>30-60 мин</a:t>
                      </a:r>
                    </a:p>
                    <a:p>
                      <a:r>
                        <a:rPr lang="en-US" sz="1200" dirty="0"/>
                        <a:t>&gt;</a:t>
                      </a:r>
                      <a:r>
                        <a:rPr lang="ru-RU" sz="1200" dirty="0"/>
                        <a:t>60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  <a:p>
                      <a:pPr algn="r"/>
                      <a:r>
                        <a:rPr lang="ru-RU" sz="1200" dirty="0"/>
                        <a:t>6 950</a:t>
                      </a:r>
                    </a:p>
                    <a:p>
                      <a:pPr algn="r"/>
                      <a:r>
                        <a:rPr lang="ru-RU" sz="1200" dirty="0"/>
                        <a:t>8 350</a:t>
                      </a:r>
                    </a:p>
                    <a:p>
                      <a:pPr algn="r"/>
                      <a:r>
                        <a:rPr lang="ru-RU" sz="1200" dirty="0"/>
                        <a:t>13 850**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279382"/>
                  </a:ext>
                </a:extLst>
              </a:tr>
              <a:tr h="382259">
                <a:tc>
                  <a:txBody>
                    <a:bodyPr/>
                    <a:lstStyle/>
                    <a:p>
                      <a:r>
                        <a:rPr lang="ru-RU" sz="1200" dirty="0"/>
                        <a:t>Индивидуальные заказы (НИР)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/>
                        <a:t>От 30 000*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30342"/>
                  </a:ext>
                </a:extLst>
              </a:tr>
              <a:tr h="382259">
                <a:tc>
                  <a:txBody>
                    <a:bodyPr/>
                    <a:lstStyle/>
                    <a:p>
                      <a:r>
                        <a:rPr lang="ru-RU" sz="1200" b="1" dirty="0"/>
                        <a:t>Разработанные тест-системы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46271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0C47C7F4-A42F-48F7-86C6-CC94F3B8E2ED}"/>
              </a:ext>
            </a:extLst>
          </p:cNvPr>
          <p:cNvSpPr txBox="1"/>
          <p:nvPr/>
        </p:nvSpPr>
        <p:spPr>
          <a:xfrm>
            <a:off x="9033666" y="5023149"/>
            <a:ext cx="5298539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r>
              <a:rPr lang="ru-RU" sz="1050" i="1" dirty="0">
                <a:solidFill>
                  <a:schemeClr val="tx1"/>
                </a:solidFill>
              </a:rPr>
              <a:t>* прейскурант ИЛ (</a:t>
            </a:r>
            <a:r>
              <a:rPr lang="ru-RU" sz="1050" i="1" dirty="0" err="1">
                <a:solidFill>
                  <a:schemeClr val="tx1"/>
                </a:solidFill>
              </a:rPr>
              <a:t>ЦККЛС</a:t>
            </a:r>
            <a:r>
              <a:rPr lang="ru-RU" sz="1050" i="1" dirty="0">
                <a:solidFill>
                  <a:schemeClr val="tx1"/>
                </a:solidFill>
              </a:rPr>
              <a:t>) Минздрава России</a:t>
            </a:r>
          </a:p>
          <a:p>
            <a:r>
              <a:rPr lang="ru-RU" sz="1050" i="1" dirty="0">
                <a:solidFill>
                  <a:schemeClr val="tx1"/>
                </a:solidFill>
              </a:rPr>
              <a:t>**прейскурант </a:t>
            </a:r>
            <a:r>
              <a:rPr lang="ru-RU" sz="1050" i="1" dirty="0" err="1">
                <a:solidFill>
                  <a:schemeClr val="tx1"/>
                </a:solidFill>
              </a:rPr>
              <a:t>ЭкспертБИО</a:t>
            </a:r>
            <a:endParaRPr lang="ru-RU" sz="1000" i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1C4EFB-2580-AAA5-8FD0-3D14736E0AC0}"/>
              </a:ext>
            </a:extLst>
          </p:cNvPr>
          <p:cNvSpPr txBox="1"/>
          <p:nvPr/>
        </p:nvSpPr>
        <p:spPr>
          <a:xfrm>
            <a:off x="-6973" y="3015636"/>
            <a:ext cx="30376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</a:rPr>
              <a:t>Другие лаборатории контроля качества</a:t>
            </a:r>
            <a:endParaRPr lang="ru-RU" sz="1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A96F9FD-A40E-8048-0DCB-7058B943EA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51" y="934180"/>
            <a:ext cx="2438400" cy="2438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C8106A-0744-AB7C-54E0-5A7A93BB0D01}"/>
              </a:ext>
            </a:extLst>
          </p:cNvPr>
          <p:cNvSpPr txBox="1"/>
          <p:nvPr/>
        </p:nvSpPr>
        <p:spPr>
          <a:xfrm>
            <a:off x="2385066" y="4141699"/>
            <a:ext cx="30376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</a:rPr>
              <a:t>Научные группы</a:t>
            </a:r>
            <a:endParaRPr lang="ru-RU" sz="12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042FAD5-E54E-8CA7-C32C-8CF0E9AA7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5911" y="2108017"/>
            <a:ext cx="2092235" cy="209223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6A6CD71-5CD8-95F5-B649-AA86F44363C4}"/>
              </a:ext>
            </a:extLst>
          </p:cNvPr>
          <p:cNvSpPr/>
          <p:nvPr/>
        </p:nvSpPr>
        <p:spPr>
          <a:xfrm>
            <a:off x="708338" y="816481"/>
            <a:ext cx="63916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На момент развития проекта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131AAB21-0F9C-086E-02B9-F591B7EAC876}"/>
              </a:ext>
            </a:extLst>
          </p:cNvPr>
          <p:cNvSpPr/>
          <p:nvPr/>
        </p:nvSpPr>
        <p:spPr>
          <a:xfrm>
            <a:off x="950526" y="5501696"/>
            <a:ext cx="4160297" cy="767948"/>
          </a:xfrm>
          <a:prstGeom prst="ellipse">
            <a:avLst/>
          </a:prstGeom>
          <a:noFill/>
          <a:ln w="38100" cap="rnd">
            <a:solidFill>
              <a:srgbClr val="FF6600"/>
            </a:solidFill>
            <a:prstDash val="dash"/>
            <a:beve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4F76156-891B-DD2B-A92B-7C32AB5A070D}"/>
              </a:ext>
            </a:extLst>
          </p:cNvPr>
          <p:cNvSpPr/>
          <p:nvPr/>
        </p:nvSpPr>
        <p:spPr>
          <a:xfrm>
            <a:off x="1277024" y="4638428"/>
            <a:ext cx="353321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При успехе проекта не актуальны, так как:</a:t>
            </a:r>
          </a:p>
          <a:p>
            <a:pPr lvl="0">
              <a:spcBef>
                <a:spcPct val="0"/>
              </a:spcBef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  <a:p>
            <a:pPr lvl="0" algn="ctr">
              <a:spcBef>
                <a:spcPct val="0"/>
              </a:spcBef>
            </a:pP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Уберизирующий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 продукт</a:t>
            </a:r>
          </a:p>
        </p:txBody>
      </p:sp>
      <p:cxnSp>
        <p:nvCxnSpPr>
          <p:cNvPr id="29" name="Соединитель: изогнутый 28">
            <a:extLst>
              <a:ext uri="{FF2B5EF4-FFF2-40B4-BE49-F238E27FC236}">
                <a16:creationId xmlns:a16="http://schemas.microsoft.com/office/drawing/2014/main" id="{63BBEFEA-2865-95CC-57E8-0FC00398CFF3}"/>
              </a:ext>
            </a:extLst>
          </p:cNvPr>
          <p:cNvCxnSpPr>
            <a:cxnSpLocks/>
            <a:stCxn id="12" idx="2"/>
            <a:endCxn id="28" idx="0"/>
          </p:cNvCxnSpPr>
          <p:nvPr/>
        </p:nvCxnSpPr>
        <p:spPr>
          <a:xfrm rot="16200000" flipH="1">
            <a:off x="1644818" y="3239612"/>
            <a:ext cx="1265848" cy="1531783"/>
          </a:xfrm>
          <a:prstGeom prst="curvedConnector3">
            <a:avLst>
              <a:gd name="adj1" fmla="val 50000"/>
            </a:avLst>
          </a:prstGeom>
          <a:ln w="63500">
            <a:solidFill>
              <a:srgbClr val="9933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FFE6B87-687D-B5FD-8015-512C437B0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4550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93652C69-57DD-0071-7E9F-A9C45ED17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23F668-3D38-F1CA-E1B6-445DB1CFDF2C}"/>
              </a:ext>
            </a:extLst>
          </p:cNvPr>
          <p:cNvSpPr/>
          <p:nvPr/>
        </p:nvSpPr>
        <p:spPr>
          <a:xfrm>
            <a:off x="3217651" y="62422"/>
            <a:ext cx="5756705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Метрики и критерии успеха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sp>
        <p:nvSpPr>
          <p:cNvPr id="3" name="Номер слайда 1">
            <a:extLst>
              <a:ext uri="{FF2B5EF4-FFF2-40B4-BE49-F238E27FC236}">
                <a16:creationId xmlns:a16="http://schemas.microsoft.com/office/drawing/2014/main" id="{1487DBB2-D629-9D16-376B-A41C4C6138A7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9</a:t>
            </a:fld>
            <a:endParaRPr lang="ru-RU" sz="1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BB0514-EF97-177E-081B-C49740273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697" y="1107582"/>
            <a:ext cx="4299805" cy="502217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A4D0C0-EB82-B1B2-9FE5-3B08DC6F589F}"/>
              </a:ext>
            </a:extLst>
          </p:cNvPr>
          <p:cNvSpPr/>
          <p:nvPr/>
        </p:nvSpPr>
        <p:spPr>
          <a:xfrm>
            <a:off x="6514962" y="1210337"/>
            <a:ext cx="4191273" cy="665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Финансовая модель</a:t>
            </a:r>
            <a:endParaRPr lang="en-US" sz="2800" b="1" dirty="0">
              <a:solidFill>
                <a:schemeClr val="bg1"/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5C39E1-7375-34DB-9C41-F84B0CA51721}"/>
              </a:ext>
            </a:extLst>
          </p:cNvPr>
          <p:cNvSpPr txBox="1"/>
          <p:nvPr/>
        </p:nvSpPr>
        <p:spPr>
          <a:xfrm>
            <a:off x="511330" y="2219702"/>
            <a:ext cx="54126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Средний чек 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1 350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Партнерство с лабораториями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5 (за год)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Рентабельность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 первый год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42%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 продаж в первый год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~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1800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Выручка в первый год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- 2 486 700,00</a:t>
            </a:r>
          </a:p>
        </p:txBody>
      </p:sp>
    </p:spTree>
    <p:extLst>
      <p:ext uri="{BB962C8B-B14F-4D97-AF65-F5344CB8AC3E}">
        <p14:creationId xmlns:p14="http://schemas.microsoft.com/office/powerpoint/2010/main" val="2551009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олилиния: фигура 56">
            <a:extLst>
              <a:ext uri="{FF2B5EF4-FFF2-40B4-BE49-F238E27FC236}">
                <a16:creationId xmlns:a16="http://schemas.microsoft.com/office/drawing/2014/main" id="{25D0C723-1CF1-FE5E-2B5C-87646B65BCDB}"/>
              </a:ext>
            </a:extLst>
          </p:cNvPr>
          <p:cNvSpPr/>
          <p:nvPr/>
        </p:nvSpPr>
        <p:spPr>
          <a:xfrm>
            <a:off x="4127156" y="1039793"/>
            <a:ext cx="5804761" cy="3625096"/>
          </a:xfrm>
          <a:custGeom>
            <a:avLst/>
            <a:gdLst>
              <a:gd name="connsiteX0" fmla="*/ 0 w 4770226"/>
              <a:gd name="connsiteY0" fmla="*/ 260203 h 3657670"/>
              <a:gd name="connsiteX1" fmla="*/ 556054 w 4770226"/>
              <a:gd name="connsiteY1" fmla="*/ 74852 h 3657670"/>
              <a:gd name="connsiteX2" fmla="*/ 1013254 w 4770226"/>
              <a:gd name="connsiteY2" fmla="*/ 148993 h 3657670"/>
              <a:gd name="connsiteX3" fmla="*/ 1235675 w 4770226"/>
              <a:gd name="connsiteY3" fmla="*/ 383771 h 3657670"/>
              <a:gd name="connsiteX4" fmla="*/ 1210962 w 4770226"/>
              <a:gd name="connsiteY4" fmla="*/ 1916009 h 3657670"/>
              <a:gd name="connsiteX5" fmla="*/ 1235675 w 4770226"/>
              <a:gd name="connsiteY5" fmla="*/ 3176398 h 3657670"/>
              <a:gd name="connsiteX6" fmla="*/ 2335427 w 4770226"/>
              <a:gd name="connsiteY6" fmla="*/ 3460603 h 3657670"/>
              <a:gd name="connsiteX7" fmla="*/ 2557848 w 4770226"/>
              <a:gd name="connsiteY7" fmla="*/ 321987 h 3657670"/>
              <a:gd name="connsiteX8" fmla="*/ 3484605 w 4770226"/>
              <a:gd name="connsiteY8" fmla="*/ 272560 h 3657670"/>
              <a:gd name="connsiteX9" fmla="*/ 4003589 w 4770226"/>
              <a:gd name="connsiteY9" fmla="*/ 1829512 h 3657670"/>
              <a:gd name="connsiteX10" fmla="*/ 4646140 w 4770226"/>
              <a:gd name="connsiteY10" fmla="*/ 1916009 h 3657670"/>
              <a:gd name="connsiteX11" fmla="*/ 4769708 w 4770226"/>
              <a:gd name="connsiteY11" fmla="*/ 1767728 h 3657670"/>
              <a:gd name="connsiteX0" fmla="*/ 0 w 4770226"/>
              <a:gd name="connsiteY0" fmla="*/ 257666 h 3625096"/>
              <a:gd name="connsiteX1" fmla="*/ 556054 w 4770226"/>
              <a:gd name="connsiteY1" fmla="*/ 72315 h 3625096"/>
              <a:gd name="connsiteX2" fmla="*/ 1013254 w 4770226"/>
              <a:gd name="connsiteY2" fmla="*/ 146456 h 3625096"/>
              <a:gd name="connsiteX3" fmla="*/ 1235675 w 4770226"/>
              <a:gd name="connsiteY3" fmla="*/ 381234 h 3625096"/>
              <a:gd name="connsiteX4" fmla="*/ 1210962 w 4770226"/>
              <a:gd name="connsiteY4" fmla="*/ 1913472 h 3625096"/>
              <a:gd name="connsiteX5" fmla="*/ 1235675 w 4770226"/>
              <a:gd name="connsiteY5" fmla="*/ 3173861 h 3625096"/>
              <a:gd name="connsiteX6" fmla="*/ 2081564 w 4770226"/>
              <a:gd name="connsiteY6" fmla="*/ 3420996 h 3625096"/>
              <a:gd name="connsiteX7" fmla="*/ 2557848 w 4770226"/>
              <a:gd name="connsiteY7" fmla="*/ 319450 h 3625096"/>
              <a:gd name="connsiteX8" fmla="*/ 3484605 w 4770226"/>
              <a:gd name="connsiteY8" fmla="*/ 270023 h 3625096"/>
              <a:gd name="connsiteX9" fmla="*/ 4003589 w 4770226"/>
              <a:gd name="connsiteY9" fmla="*/ 1826975 h 3625096"/>
              <a:gd name="connsiteX10" fmla="*/ 4646140 w 4770226"/>
              <a:gd name="connsiteY10" fmla="*/ 1913472 h 3625096"/>
              <a:gd name="connsiteX11" fmla="*/ 4769708 w 4770226"/>
              <a:gd name="connsiteY11" fmla="*/ 1765191 h 3625096"/>
              <a:gd name="connsiteX0" fmla="*/ 0 w 4770226"/>
              <a:gd name="connsiteY0" fmla="*/ 275280 h 3642710"/>
              <a:gd name="connsiteX1" fmla="*/ 556054 w 4770226"/>
              <a:gd name="connsiteY1" fmla="*/ 89929 h 3642710"/>
              <a:gd name="connsiteX2" fmla="*/ 1013254 w 4770226"/>
              <a:gd name="connsiteY2" fmla="*/ 164070 h 3642710"/>
              <a:gd name="connsiteX3" fmla="*/ 1210962 w 4770226"/>
              <a:gd name="connsiteY3" fmla="*/ 1931086 h 3642710"/>
              <a:gd name="connsiteX4" fmla="*/ 1235675 w 4770226"/>
              <a:gd name="connsiteY4" fmla="*/ 3191475 h 3642710"/>
              <a:gd name="connsiteX5" fmla="*/ 2081564 w 4770226"/>
              <a:gd name="connsiteY5" fmla="*/ 3438610 h 3642710"/>
              <a:gd name="connsiteX6" fmla="*/ 2557848 w 4770226"/>
              <a:gd name="connsiteY6" fmla="*/ 337064 h 3642710"/>
              <a:gd name="connsiteX7" fmla="*/ 3484605 w 4770226"/>
              <a:gd name="connsiteY7" fmla="*/ 287637 h 3642710"/>
              <a:gd name="connsiteX8" fmla="*/ 4003589 w 4770226"/>
              <a:gd name="connsiteY8" fmla="*/ 1844589 h 3642710"/>
              <a:gd name="connsiteX9" fmla="*/ 4646140 w 4770226"/>
              <a:gd name="connsiteY9" fmla="*/ 1931086 h 3642710"/>
              <a:gd name="connsiteX10" fmla="*/ 4769708 w 4770226"/>
              <a:gd name="connsiteY10" fmla="*/ 1782805 h 3642710"/>
              <a:gd name="connsiteX0" fmla="*/ 0 w 4770226"/>
              <a:gd name="connsiteY0" fmla="*/ 257666 h 3625096"/>
              <a:gd name="connsiteX1" fmla="*/ 556054 w 4770226"/>
              <a:gd name="connsiteY1" fmla="*/ 72315 h 3625096"/>
              <a:gd name="connsiteX2" fmla="*/ 1124954 w 4770226"/>
              <a:gd name="connsiteY2" fmla="*/ 443019 h 3625096"/>
              <a:gd name="connsiteX3" fmla="*/ 1210962 w 4770226"/>
              <a:gd name="connsiteY3" fmla="*/ 1913472 h 3625096"/>
              <a:gd name="connsiteX4" fmla="*/ 1235675 w 4770226"/>
              <a:gd name="connsiteY4" fmla="*/ 3173861 h 3625096"/>
              <a:gd name="connsiteX5" fmla="*/ 2081564 w 4770226"/>
              <a:gd name="connsiteY5" fmla="*/ 3420996 h 3625096"/>
              <a:gd name="connsiteX6" fmla="*/ 2557848 w 4770226"/>
              <a:gd name="connsiteY6" fmla="*/ 319450 h 3625096"/>
              <a:gd name="connsiteX7" fmla="*/ 3484605 w 4770226"/>
              <a:gd name="connsiteY7" fmla="*/ 270023 h 3625096"/>
              <a:gd name="connsiteX8" fmla="*/ 4003589 w 4770226"/>
              <a:gd name="connsiteY8" fmla="*/ 1826975 h 3625096"/>
              <a:gd name="connsiteX9" fmla="*/ 4646140 w 4770226"/>
              <a:gd name="connsiteY9" fmla="*/ 1913472 h 3625096"/>
              <a:gd name="connsiteX10" fmla="*/ 4769708 w 4770226"/>
              <a:gd name="connsiteY10" fmla="*/ 1765191 h 362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70226" h="3625096">
                <a:moveTo>
                  <a:pt x="0" y="257666"/>
                </a:moveTo>
                <a:cubicBezTo>
                  <a:pt x="193589" y="174258"/>
                  <a:pt x="368562" y="41423"/>
                  <a:pt x="556054" y="72315"/>
                </a:cubicBezTo>
                <a:cubicBezTo>
                  <a:pt x="743546" y="103207"/>
                  <a:pt x="1015803" y="136160"/>
                  <a:pt x="1124954" y="443019"/>
                </a:cubicBezTo>
                <a:cubicBezTo>
                  <a:pt x="1234105" y="749878"/>
                  <a:pt x="1192509" y="1458332"/>
                  <a:pt x="1210962" y="1913472"/>
                </a:cubicBezTo>
                <a:cubicBezTo>
                  <a:pt x="1229416" y="2368612"/>
                  <a:pt x="1090575" y="2922607"/>
                  <a:pt x="1235675" y="3173861"/>
                </a:cubicBezTo>
                <a:cubicBezTo>
                  <a:pt x="1380775" y="3425115"/>
                  <a:pt x="1861202" y="3896731"/>
                  <a:pt x="2081564" y="3420996"/>
                </a:cubicBezTo>
                <a:cubicBezTo>
                  <a:pt x="2301926" y="2945261"/>
                  <a:pt x="2324008" y="844612"/>
                  <a:pt x="2557848" y="319450"/>
                </a:cubicBezTo>
                <a:cubicBezTo>
                  <a:pt x="2791688" y="-205712"/>
                  <a:pt x="3243648" y="18769"/>
                  <a:pt x="3484605" y="270023"/>
                </a:cubicBezTo>
                <a:cubicBezTo>
                  <a:pt x="3725562" y="521277"/>
                  <a:pt x="3810000" y="1553067"/>
                  <a:pt x="4003589" y="1826975"/>
                </a:cubicBezTo>
                <a:cubicBezTo>
                  <a:pt x="4197178" y="2100883"/>
                  <a:pt x="4518454" y="1923769"/>
                  <a:pt x="4646140" y="1913472"/>
                </a:cubicBezTo>
                <a:cubicBezTo>
                  <a:pt x="4773826" y="1903175"/>
                  <a:pt x="4771767" y="1834183"/>
                  <a:pt x="4769708" y="1765191"/>
                </a:cubicBezTo>
              </a:path>
            </a:pathLst>
          </a:custGeom>
          <a:noFill/>
          <a:ln w="28575">
            <a:solidFill>
              <a:srgbClr val="E2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FDBA16F-9908-8D28-FB0A-90AD00D78B47}"/>
              </a:ext>
            </a:extLst>
          </p:cNvPr>
          <p:cNvSpPr/>
          <p:nvPr/>
        </p:nvSpPr>
        <p:spPr>
          <a:xfrm>
            <a:off x="772732" y="5539830"/>
            <a:ext cx="11419268" cy="772732"/>
          </a:xfrm>
          <a:prstGeom prst="rect">
            <a:avLst/>
          </a:prstGeom>
          <a:solidFill>
            <a:srgbClr val="FFBDFF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F2E33B1-DCF7-71E7-F276-FB55F7F0C9A9}"/>
              </a:ext>
            </a:extLst>
          </p:cNvPr>
          <p:cNvSpPr/>
          <p:nvPr/>
        </p:nvSpPr>
        <p:spPr>
          <a:xfrm>
            <a:off x="772732" y="3984708"/>
            <a:ext cx="11419268" cy="772732"/>
          </a:xfrm>
          <a:prstGeom prst="rect">
            <a:avLst/>
          </a:prstGeom>
          <a:solidFill>
            <a:schemeClr val="accent5">
              <a:lumMod val="40000"/>
              <a:lumOff val="60000"/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49A851C-BEE8-3166-290E-2B82297851C1}"/>
              </a:ext>
            </a:extLst>
          </p:cNvPr>
          <p:cNvSpPr/>
          <p:nvPr/>
        </p:nvSpPr>
        <p:spPr>
          <a:xfrm>
            <a:off x="772732" y="2468218"/>
            <a:ext cx="11419268" cy="772732"/>
          </a:xfrm>
          <a:prstGeom prst="rect">
            <a:avLst/>
          </a:prstGeom>
          <a:solidFill>
            <a:schemeClr val="accent4">
              <a:lumMod val="40000"/>
              <a:lumOff val="60000"/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63439F-A36C-2602-9356-7FEF14F5B9DF}"/>
              </a:ext>
            </a:extLst>
          </p:cNvPr>
          <p:cNvSpPr/>
          <p:nvPr/>
        </p:nvSpPr>
        <p:spPr>
          <a:xfrm>
            <a:off x="772732" y="922754"/>
            <a:ext cx="11419268" cy="772732"/>
          </a:xfrm>
          <a:prstGeom prst="rect">
            <a:avLst/>
          </a:prstGeom>
          <a:solidFill>
            <a:srgbClr val="83FDE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11E3880D-333E-1274-8131-05C7935D1E2F}"/>
              </a:ext>
            </a:extLst>
          </p:cNvPr>
          <p:cNvSpPr/>
          <p:nvPr/>
        </p:nvSpPr>
        <p:spPr>
          <a:xfrm>
            <a:off x="0" y="922754"/>
            <a:ext cx="1146220" cy="772732"/>
          </a:xfrm>
          <a:prstGeom prst="rightArrow">
            <a:avLst/>
          </a:prstGeom>
          <a:solidFill>
            <a:srgbClr val="04C8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TRL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2A5A5F7B-9CD2-0845-A602-A66CC0786C81}"/>
              </a:ext>
            </a:extLst>
          </p:cNvPr>
          <p:cNvSpPr/>
          <p:nvPr/>
        </p:nvSpPr>
        <p:spPr>
          <a:xfrm>
            <a:off x="0" y="2458560"/>
            <a:ext cx="1146220" cy="772732"/>
          </a:xfrm>
          <a:prstGeom prst="rightArrow">
            <a:avLst/>
          </a:prstGeom>
          <a:solidFill>
            <a:srgbClr val="FFEF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MRL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1B9A8342-E937-4AA2-7EC7-E81AF8929FEC}"/>
              </a:ext>
            </a:extLst>
          </p:cNvPr>
          <p:cNvSpPr/>
          <p:nvPr/>
        </p:nvSpPr>
        <p:spPr>
          <a:xfrm>
            <a:off x="0" y="3994366"/>
            <a:ext cx="1146220" cy="772732"/>
          </a:xfrm>
          <a:prstGeom prst="rightArrow">
            <a:avLst/>
          </a:prstGeom>
          <a:solidFill>
            <a:srgbClr val="5899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CRL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6804E18A-9815-0A3E-0FD2-B9E911B4D4BD}"/>
              </a:ext>
            </a:extLst>
          </p:cNvPr>
          <p:cNvSpPr/>
          <p:nvPr/>
        </p:nvSpPr>
        <p:spPr>
          <a:xfrm>
            <a:off x="0" y="5530172"/>
            <a:ext cx="1146220" cy="772732"/>
          </a:xfrm>
          <a:prstGeom prst="rightArrow">
            <a:avLst/>
          </a:prstGeom>
          <a:solidFill>
            <a:srgbClr val="FF9FC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IRL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C4E6EA5-8D8F-7152-30EF-17163DCECBBC}"/>
              </a:ext>
            </a:extLst>
          </p:cNvPr>
          <p:cNvCxnSpPr/>
          <p:nvPr/>
        </p:nvCxnSpPr>
        <p:spPr>
          <a:xfrm>
            <a:off x="1846078" y="922754"/>
            <a:ext cx="0" cy="5389808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26E8365-826D-98B6-8296-5F3ABECDB2A9}"/>
              </a:ext>
            </a:extLst>
          </p:cNvPr>
          <p:cNvCxnSpPr/>
          <p:nvPr/>
        </p:nvCxnSpPr>
        <p:spPr>
          <a:xfrm>
            <a:off x="3966499" y="943110"/>
            <a:ext cx="0" cy="5389808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770695B2-7705-2507-2227-F9919E5B0260}"/>
              </a:ext>
            </a:extLst>
          </p:cNvPr>
          <p:cNvCxnSpPr/>
          <p:nvPr/>
        </p:nvCxnSpPr>
        <p:spPr>
          <a:xfrm>
            <a:off x="7122951" y="922754"/>
            <a:ext cx="0" cy="5389808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0F3D31D-F0B9-8FC1-1362-D3A8004BB5BA}"/>
              </a:ext>
            </a:extLst>
          </p:cNvPr>
          <p:cNvSpPr txBox="1"/>
          <p:nvPr/>
        </p:nvSpPr>
        <p:spPr>
          <a:xfrm>
            <a:off x="1219945" y="553422"/>
            <a:ext cx="1378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Июль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: пятиугольник 17">
            <a:extLst>
              <a:ext uri="{FF2B5EF4-FFF2-40B4-BE49-F238E27FC236}">
                <a16:creationId xmlns:a16="http://schemas.microsoft.com/office/drawing/2014/main" id="{A4EF415A-AE4D-027F-E5EC-7A4E8D8997CD}"/>
              </a:ext>
            </a:extLst>
          </p:cNvPr>
          <p:cNvSpPr/>
          <p:nvPr/>
        </p:nvSpPr>
        <p:spPr>
          <a:xfrm>
            <a:off x="1519706" y="922754"/>
            <a:ext cx="901520" cy="763074"/>
          </a:xfrm>
          <a:prstGeom prst="homePlate">
            <a:avLst/>
          </a:prstGeom>
          <a:solidFill>
            <a:srgbClr val="04C8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9" name="Стрелка: пятиугольник 18">
            <a:extLst>
              <a:ext uri="{FF2B5EF4-FFF2-40B4-BE49-F238E27FC236}">
                <a16:creationId xmlns:a16="http://schemas.microsoft.com/office/drawing/2014/main" id="{9B2F7737-A607-1F24-4791-CA926D6A1C0D}"/>
              </a:ext>
            </a:extLst>
          </p:cNvPr>
          <p:cNvSpPr/>
          <p:nvPr/>
        </p:nvSpPr>
        <p:spPr>
          <a:xfrm>
            <a:off x="1519706" y="2468218"/>
            <a:ext cx="901520" cy="763074"/>
          </a:xfrm>
          <a:prstGeom prst="homePlate">
            <a:avLst/>
          </a:prstGeom>
          <a:solidFill>
            <a:srgbClr val="FFEF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0" name="Стрелка: пятиугольник 19">
            <a:extLst>
              <a:ext uri="{FF2B5EF4-FFF2-40B4-BE49-F238E27FC236}">
                <a16:creationId xmlns:a16="http://schemas.microsoft.com/office/drawing/2014/main" id="{E29E67FC-D993-B4C6-66BC-756924B30833}"/>
              </a:ext>
            </a:extLst>
          </p:cNvPr>
          <p:cNvSpPr/>
          <p:nvPr/>
        </p:nvSpPr>
        <p:spPr>
          <a:xfrm>
            <a:off x="1519706" y="3984708"/>
            <a:ext cx="901520" cy="763074"/>
          </a:xfrm>
          <a:prstGeom prst="homePlate">
            <a:avLst/>
          </a:prstGeom>
          <a:solidFill>
            <a:srgbClr val="5899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1" name="Стрелка: пятиугольник 20">
            <a:extLst>
              <a:ext uri="{FF2B5EF4-FFF2-40B4-BE49-F238E27FC236}">
                <a16:creationId xmlns:a16="http://schemas.microsoft.com/office/drawing/2014/main" id="{7ABFC497-4428-55A1-16C7-70B7137A6128}"/>
              </a:ext>
            </a:extLst>
          </p:cNvPr>
          <p:cNvSpPr/>
          <p:nvPr/>
        </p:nvSpPr>
        <p:spPr>
          <a:xfrm>
            <a:off x="1519706" y="5539830"/>
            <a:ext cx="901520" cy="763074"/>
          </a:xfrm>
          <a:prstGeom prst="homePlate">
            <a:avLst/>
          </a:prstGeom>
          <a:solidFill>
            <a:srgbClr val="FF9FC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3" name="Стрелка: пятиугольник 22">
            <a:extLst>
              <a:ext uri="{FF2B5EF4-FFF2-40B4-BE49-F238E27FC236}">
                <a16:creationId xmlns:a16="http://schemas.microsoft.com/office/drawing/2014/main" id="{379F11B5-EF7A-32C3-1BA9-8E98F4F6EF8E}"/>
              </a:ext>
            </a:extLst>
          </p:cNvPr>
          <p:cNvSpPr/>
          <p:nvPr/>
        </p:nvSpPr>
        <p:spPr>
          <a:xfrm>
            <a:off x="5136962" y="2465724"/>
            <a:ext cx="901520" cy="763074"/>
          </a:xfrm>
          <a:prstGeom prst="homePlate">
            <a:avLst/>
          </a:prstGeom>
          <a:solidFill>
            <a:srgbClr val="FFEF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2DA9E90-F63E-08B6-CAC9-22A12B2FFB0C}"/>
              </a:ext>
            </a:extLst>
          </p:cNvPr>
          <p:cNvCxnSpPr/>
          <p:nvPr/>
        </p:nvCxnSpPr>
        <p:spPr>
          <a:xfrm>
            <a:off x="9959660" y="922754"/>
            <a:ext cx="0" cy="5389808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FA6BE4C-8A69-8C0F-D65E-3D5C85FAE7AF}"/>
              </a:ext>
            </a:extLst>
          </p:cNvPr>
          <p:cNvSpPr txBox="1"/>
          <p:nvPr/>
        </p:nvSpPr>
        <p:spPr>
          <a:xfrm>
            <a:off x="11238378" y="55757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7" name="Стрелка: пятиугольник 26">
            <a:extLst>
              <a:ext uri="{FF2B5EF4-FFF2-40B4-BE49-F238E27FC236}">
                <a16:creationId xmlns:a16="http://schemas.microsoft.com/office/drawing/2014/main" id="{DC2298E4-4BDB-E05B-8664-8B5113B158FD}"/>
              </a:ext>
            </a:extLst>
          </p:cNvPr>
          <p:cNvSpPr/>
          <p:nvPr/>
        </p:nvSpPr>
        <p:spPr>
          <a:xfrm>
            <a:off x="11238378" y="2477876"/>
            <a:ext cx="901520" cy="763074"/>
          </a:xfrm>
          <a:prstGeom prst="homePlate">
            <a:avLst/>
          </a:prstGeom>
          <a:solidFill>
            <a:srgbClr val="FFEF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8" name="Стрелка: пятиугольник 27">
            <a:extLst>
              <a:ext uri="{FF2B5EF4-FFF2-40B4-BE49-F238E27FC236}">
                <a16:creationId xmlns:a16="http://schemas.microsoft.com/office/drawing/2014/main" id="{4B33736E-C587-6CE0-47B9-F91AE9A02D1B}"/>
              </a:ext>
            </a:extLst>
          </p:cNvPr>
          <p:cNvSpPr/>
          <p:nvPr/>
        </p:nvSpPr>
        <p:spPr>
          <a:xfrm>
            <a:off x="11238378" y="929660"/>
            <a:ext cx="901520" cy="763074"/>
          </a:xfrm>
          <a:prstGeom prst="homePlate">
            <a:avLst/>
          </a:prstGeom>
          <a:solidFill>
            <a:srgbClr val="04C8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64D7A2-D48E-E7BC-92AA-675B6AD6ED2B}"/>
              </a:ext>
            </a:extLst>
          </p:cNvPr>
          <p:cNvSpPr txBox="1"/>
          <p:nvPr/>
        </p:nvSpPr>
        <p:spPr>
          <a:xfrm>
            <a:off x="2952080" y="504040"/>
            <a:ext cx="25857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Август-сентябрь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744384-5DC2-C79F-FB8A-9F67D013CCF0}"/>
              </a:ext>
            </a:extLst>
          </p:cNvPr>
          <p:cNvSpPr txBox="1"/>
          <p:nvPr/>
        </p:nvSpPr>
        <p:spPr>
          <a:xfrm>
            <a:off x="6022862" y="508774"/>
            <a:ext cx="2575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Октябрь-ноябрь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E2FE2E0-BC08-EB65-07DC-D62E23AB6F14}"/>
              </a:ext>
            </a:extLst>
          </p:cNvPr>
          <p:cNvSpPr txBox="1"/>
          <p:nvPr/>
        </p:nvSpPr>
        <p:spPr>
          <a:xfrm>
            <a:off x="9225339" y="555502"/>
            <a:ext cx="1615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трелка: пятиугольник 34">
            <a:extLst>
              <a:ext uri="{FF2B5EF4-FFF2-40B4-BE49-F238E27FC236}">
                <a16:creationId xmlns:a16="http://schemas.microsoft.com/office/drawing/2014/main" id="{682F19F0-9202-4CCC-6ABA-DD04CFBE727F}"/>
              </a:ext>
            </a:extLst>
          </p:cNvPr>
          <p:cNvSpPr/>
          <p:nvPr/>
        </p:nvSpPr>
        <p:spPr>
          <a:xfrm>
            <a:off x="3762188" y="929660"/>
            <a:ext cx="901520" cy="763074"/>
          </a:xfrm>
          <a:prstGeom prst="homePlate">
            <a:avLst/>
          </a:prstGeom>
          <a:solidFill>
            <a:srgbClr val="04C8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6" name="Стрелка: пятиугольник 35">
            <a:extLst>
              <a:ext uri="{FF2B5EF4-FFF2-40B4-BE49-F238E27FC236}">
                <a16:creationId xmlns:a16="http://schemas.microsoft.com/office/drawing/2014/main" id="{51766F0A-3D2D-B855-6B39-872870FF7D61}"/>
              </a:ext>
            </a:extLst>
          </p:cNvPr>
          <p:cNvSpPr/>
          <p:nvPr/>
        </p:nvSpPr>
        <p:spPr>
          <a:xfrm>
            <a:off x="6853302" y="934827"/>
            <a:ext cx="901520" cy="763074"/>
          </a:xfrm>
          <a:prstGeom prst="homePlate">
            <a:avLst/>
          </a:prstGeom>
          <a:solidFill>
            <a:srgbClr val="04C8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7" name="Стрелка: пятиугольник 36">
            <a:extLst>
              <a:ext uri="{FF2B5EF4-FFF2-40B4-BE49-F238E27FC236}">
                <a16:creationId xmlns:a16="http://schemas.microsoft.com/office/drawing/2014/main" id="{35895DD8-6083-1F56-92BF-1D7DC16CDB2C}"/>
              </a:ext>
            </a:extLst>
          </p:cNvPr>
          <p:cNvSpPr/>
          <p:nvPr/>
        </p:nvSpPr>
        <p:spPr>
          <a:xfrm>
            <a:off x="9319100" y="2473664"/>
            <a:ext cx="901520" cy="763074"/>
          </a:xfrm>
          <a:prstGeom prst="homePlate">
            <a:avLst/>
          </a:prstGeom>
          <a:solidFill>
            <a:srgbClr val="FFEF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9" name="Стрелка: пятиугольник 38">
            <a:extLst>
              <a:ext uri="{FF2B5EF4-FFF2-40B4-BE49-F238E27FC236}">
                <a16:creationId xmlns:a16="http://schemas.microsoft.com/office/drawing/2014/main" id="{DEFFBA60-B27C-00CC-11DC-D3428CF236E8}"/>
              </a:ext>
            </a:extLst>
          </p:cNvPr>
          <p:cNvSpPr/>
          <p:nvPr/>
        </p:nvSpPr>
        <p:spPr>
          <a:xfrm>
            <a:off x="6096000" y="3988449"/>
            <a:ext cx="901520" cy="763074"/>
          </a:xfrm>
          <a:prstGeom prst="homePlate">
            <a:avLst/>
          </a:prstGeom>
          <a:solidFill>
            <a:srgbClr val="5899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0" name="Стрелка: пятиугольник 39">
            <a:extLst>
              <a:ext uri="{FF2B5EF4-FFF2-40B4-BE49-F238E27FC236}">
                <a16:creationId xmlns:a16="http://schemas.microsoft.com/office/drawing/2014/main" id="{0F07E9F1-AE7C-9B3A-E829-A484126F2917}"/>
              </a:ext>
            </a:extLst>
          </p:cNvPr>
          <p:cNvSpPr/>
          <p:nvPr/>
        </p:nvSpPr>
        <p:spPr>
          <a:xfrm>
            <a:off x="11238378" y="3984708"/>
            <a:ext cx="901520" cy="763074"/>
          </a:xfrm>
          <a:prstGeom prst="homePlate">
            <a:avLst/>
          </a:prstGeom>
          <a:solidFill>
            <a:srgbClr val="5899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1" name="Стрелка: пятиугольник 40">
            <a:extLst>
              <a:ext uri="{FF2B5EF4-FFF2-40B4-BE49-F238E27FC236}">
                <a16:creationId xmlns:a16="http://schemas.microsoft.com/office/drawing/2014/main" id="{2BEEE4BA-234D-EBEC-0DAF-A910521179DC}"/>
              </a:ext>
            </a:extLst>
          </p:cNvPr>
          <p:cNvSpPr/>
          <p:nvPr/>
        </p:nvSpPr>
        <p:spPr>
          <a:xfrm>
            <a:off x="11238378" y="5539830"/>
            <a:ext cx="901520" cy="763074"/>
          </a:xfrm>
          <a:prstGeom prst="homePlate">
            <a:avLst/>
          </a:prstGeom>
          <a:solidFill>
            <a:srgbClr val="FF9FC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A247327-44E1-BC7F-6FD7-043BD609C1B1}"/>
              </a:ext>
            </a:extLst>
          </p:cNvPr>
          <p:cNvSpPr txBox="1"/>
          <p:nvPr/>
        </p:nvSpPr>
        <p:spPr>
          <a:xfrm>
            <a:off x="4291756" y="16118"/>
            <a:ext cx="3608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для тест-систем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7067C2-5C42-998E-B748-B4E7C2427E5A}"/>
              </a:ext>
            </a:extLst>
          </p:cNvPr>
          <p:cNvSpPr txBox="1"/>
          <p:nvPr/>
        </p:nvSpPr>
        <p:spPr>
          <a:xfrm>
            <a:off x="2022359" y="1651054"/>
            <a:ext cx="1673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 и испытан лабораторный образец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2C2A67-AAC9-4BC4-81C9-A0A44C745B8B}"/>
              </a:ext>
            </a:extLst>
          </p:cNvPr>
          <p:cNvSpPr txBox="1"/>
          <p:nvPr/>
        </p:nvSpPr>
        <p:spPr>
          <a:xfrm>
            <a:off x="4023918" y="1685828"/>
            <a:ext cx="152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 и испытан экспериментальный образец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6D17A9-FB40-DA36-A02D-39028065832B}"/>
              </a:ext>
            </a:extLst>
          </p:cNvPr>
          <p:cNvSpPr txBox="1"/>
          <p:nvPr/>
        </p:nvSpPr>
        <p:spPr>
          <a:xfrm>
            <a:off x="7187858" y="1666226"/>
            <a:ext cx="152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 и испытан опытный образец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5CC8781-A879-32BA-A8FF-D962CD71BC3C}"/>
              </a:ext>
            </a:extLst>
          </p:cNvPr>
          <p:cNvSpPr txBox="1"/>
          <p:nvPr/>
        </p:nvSpPr>
        <p:spPr>
          <a:xfrm>
            <a:off x="10749351" y="1716882"/>
            <a:ext cx="152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 и испытан пилотный образец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AD65C48-16F4-C41D-B591-F9985FCD3234}"/>
              </a:ext>
            </a:extLst>
          </p:cNvPr>
          <p:cNvSpPr txBox="1"/>
          <p:nvPr/>
        </p:nvSpPr>
        <p:spPr>
          <a:xfrm>
            <a:off x="2014016" y="3202318"/>
            <a:ext cx="1673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Сегменты рынка,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УТП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каналы продаж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90DCB3-E4E8-3D73-F3DD-A4ED7853B62B}"/>
              </a:ext>
            </a:extLst>
          </p:cNvPr>
          <p:cNvSpPr txBox="1"/>
          <p:nvPr/>
        </p:nvSpPr>
        <p:spPr>
          <a:xfrm>
            <a:off x="4240625" y="3216646"/>
            <a:ext cx="1935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обратной связи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C4E6AC6-C955-27B4-CE11-70918DC13E2E}"/>
              </a:ext>
            </a:extLst>
          </p:cNvPr>
          <p:cNvSpPr txBox="1"/>
          <p:nvPr/>
        </p:nvSpPr>
        <p:spPr>
          <a:xfrm>
            <a:off x="7781557" y="3263161"/>
            <a:ext cx="21301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клиентами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B08A300-85C5-E7A6-466F-20B8119F78C0}"/>
              </a:ext>
            </a:extLst>
          </p:cNvPr>
          <p:cNvSpPr txBox="1"/>
          <p:nvPr/>
        </p:nvSpPr>
        <p:spPr>
          <a:xfrm>
            <a:off x="9931919" y="3284676"/>
            <a:ext cx="2475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Договоренность с контрагентами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C0DD2B0-C143-A3D7-B1F6-9D457D9871AB}"/>
              </a:ext>
            </a:extLst>
          </p:cNvPr>
          <p:cNvSpPr txBox="1"/>
          <p:nvPr/>
        </p:nvSpPr>
        <p:spPr>
          <a:xfrm>
            <a:off x="2026789" y="4743476"/>
            <a:ext cx="1931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Компетентная команда с внешней поддержкой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EE85A4-4961-D7AA-BFCD-981864391CC4}"/>
              </a:ext>
            </a:extLst>
          </p:cNvPr>
          <p:cNvSpPr txBox="1"/>
          <p:nvPr/>
        </p:nvSpPr>
        <p:spPr>
          <a:xfrm>
            <a:off x="5039846" y="4771310"/>
            <a:ext cx="2270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элементы будущей корпоративной системы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69069C5-318C-34EB-0CFF-F49F5402776A}"/>
              </a:ext>
            </a:extLst>
          </p:cNvPr>
          <p:cNvSpPr txBox="1"/>
          <p:nvPr/>
        </p:nvSpPr>
        <p:spPr>
          <a:xfrm>
            <a:off x="1793568" y="6310121"/>
            <a:ext cx="3010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Предпосевное финансирование для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MVP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835529D-4A5F-F68A-6C81-C9377BFABE79}"/>
              </a:ext>
            </a:extLst>
          </p:cNvPr>
          <p:cNvSpPr txBox="1"/>
          <p:nvPr/>
        </p:nvSpPr>
        <p:spPr>
          <a:xfrm>
            <a:off x="8896868" y="6325234"/>
            <a:ext cx="3481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Заинтересованность потенциальных инвесторов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1EB9AD-8B6C-59C6-FD34-CA02C7AC19D6}"/>
              </a:ext>
            </a:extLst>
          </p:cNvPr>
          <p:cNvSpPr txBox="1"/>
          <p:nvPr/>
        </p:nvSpPr>
        <p:spPr>
          <a:xfrm>
            <a:off x="10213334" y="4740323"/>
            <a:ext cx="2270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элементы будущей корпоративной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850426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0B5CDD00-DE4B-953B-F9DD-E82DD9241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3">
            <a:extLst>
              <a:ext uri="{FF2B5EF4-FFF2-40B4-BE49-F238E27FC236}">
                <a16:creationId xmlns:a16="http://schemas.microsoft.com/office/drawing/2014/main" id="{5E628AA9-AB6D-C369-46FA-EA43B850B29B}"/>
              </a:ext>
            </a:extLst>
          </p:cNvPr>
          <p:cNvGrpSpPr/>
          <p:nvPr/>
        </p:nvGrpSpPr>
        <p:grpSpPr>
          <a:xfrm>
            <a:off x="1514554" y="4709367"/>
            <a:ext cx="802090" cy="255152"/>
            <a:chOff x="6836600" y="4376275"/>
            <a:chExt cx="802090" cy="255152"/>
          </a:xfrm>
        </p:grpSpPr>
        <p:pic>
          <p:nvPicPr>
            <p:cNvPr id="136" name="Google Shape;136;p3">
              <a:extLst>
                <a:ext uri="{FF2B5EF4-FFF2-40B4-BE49-F238E27FC236}">
                  <a16:creationId xmlns:a16="http://schemas.microsoft.com/office/drawing/2014/main" id="{ACC1D2A3-63FB-9DEC-F24C-92EB4103452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36600" y="4376275"/>
              <a:ext cx="255154" cy="2551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3">
              <a:extLst>
                <a:ext uri="{FF2B5EF4-FFF2-40B4-BE49-F238E27FC236}">
                  <a16:creationId xmlns:a16="http://schemas.microsoft.com/office/drawing/2014/main" id="{7FD66729-65EC-FFFC-7EB7-24BD9FC47DD4}"/>
                </a:ext>
              </a:extLst>
            </p:cNvPr>
            <p:cNvSpPr txBox="1"/>
            <p:nvPr/>
          </p:nvSpPr>
          <p:spPr>
            <a:xfrm>
              <a:off x="7127088" y="4380741"/>
              <a:ext cx="5116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 K</a:t>
              </a:r>
              <a:endParaRPr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454FDC-53B5-CB91-F585-041C4C5E3FF5}"/>
              </a:ext>
            </a:extLst>
          </p:cNvPr>
          <p:cNvSpPr/>
          <p:nvPr/>
        </p:nvSpPr>
        <p:spPr>
          <a:xfrm>
            <a:off x="4351293" y="44889"/>
            <a:ext cx="3613490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БИЗНЕС МОДЕЛЬ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B07D7A0-08E7-4815-91F2-D46FA2B6D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960121"/>
              </p:ext>
            </p:extLst>
          </p:nvPr>
        </p:nvGraphicFramePr>
        <p:xfrm>
          <a:off x="308081" y="743835"/>
          <a:ext cx="11575846" cy="5986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5169">
                  <a:extLst>
                    <a:ext uri="{9D8B030D-6E8A-4147-A177-3AD203B41FA5}">
                      <a16:colId xmlns:a16="http://schemas.microsoft.com/office/drawing/2014/main" val="1022074834"/>
                    </a:ext>
                  </a:extLst>
                </a:gridCol>
                <a:gridCol w="2322241">
                  <a:extLst>
                    <a:ext uri="{9D8B030D-6E8A-4147-A177-3AD203B41FA5}">
                      <a16:colId xmlns:a16="http://schemas.microsoft.com/office/drawing/2014/main" val="112983163"/>
                    </a:ext>
                  </a:extLst>
                </a:gridCol>
                <a:gridCol w="1150513">
                  <a:extLst>
                    <a:ext uri="{9D8B030D-6E8A-4147-A177-3AD203B41FA5}">
                      <a16:colId xmlns:a16="http://schemas.microsoft.com/office/drawing/2014/main" val="3139580720"/>
                    </a:ext>
                  </a:extLst>
                </a:gridCol>
                <a:gridCol w="1653552">
                  <a:extLst>
                    <a:ext uri="{9D8B030D-6E8A-4147-A177-3AD203B41FA5}">
                      <a16:colId xmlns:a16="http://schemas.microsoft.com/office/drawing/2014/main" val="2313627694"/>
                    </a:ext>
                  </a:extLst>
                </a:gridCol>
                <a:gridCol w="1998617">
                  <a:extLst>
                    <a:ext uri="{9D8B030D-6E8A-4147-A177-3AD203B41FA5}">
                      <a16:colId xmlns:a16="http://schemas.microsoft.com/office/drawing/2014/main" val="3754077661"/>
                    </a:ext>
                  </a:extLst>
                </a:gridCol>
                <a:gridCol w="2135754">
                  <a:extLst>
                    <a:ext uri="{9D8B030D-6E8A-4147-A177-3AD203B41FA5}">
                      <a16:colId xmlns:a16="http://schemas.microsoft.com/office/drawing/2014/main" val="1433314340"/>
                    </a:ext>
                  </a:extLst>
                </a:gridCol>
              </a:tblGrid>
              <a:tr h="2086451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Партнеры</a:t>
                      </a:r>
                      <a:endParaRPr lang="ru-RU" sz="1600" b="1" u="non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+mn-lt"/>
                        </a:rPr>
                        <a:t>Направления деятельности</a:t>
                      </a: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+mn-lt"/>
                        </a:rPr>
                        <a:t>Предлагаемые преимущества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+mn-lt"/>
                        </a:rPr>
                        <a:t>Отношения с клиентами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+mn-lt"/>
                      </a:endParaRPr>
                    </a:p>
                    <a:p>
                      <a:pPr algn="ctr"/>
                      <a:r>
                        <a:rPr lang="ru-RU" sz="1600" b="1" dirty="0">
                          <a:latin typeface="+mn-lt"/>
                        </a:rPr>
                        <a:t>Сегменты клиентов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533071"/>
                  </a:ext>
                </a:extLst>
              </a:tr>
              <a:tr h="286976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+mn-lt"/>
                        </a:rPr>
                        <a:t>Основные ресурсы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999211"/>
                  </a:ext>
                </a:extLst>
              </a:tr>
              <a:tr h="103031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+mn-lt"/>
                        </a:rPr>
                        <a:t>Структура расходов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+mn-lt"/>
                        </a:rPr>
                        <a:t>Потоки выручки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19020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313AA409-E916-EEE3-D353-AAF2DFEFB2F1}"/>
              </a:ext>
            </a:extLst>
          </p:cNvPr>
          <p:cNvSpPr txBox="1"/>
          <p:nvPr/>
        </p:nvSpPr>
        <p:spPr>
          <a:xfrm>
            <a:off x="360105" y="1158653"/>
            <a:ext cx="222816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СПХФУ</a:t>
            </a:r>
            <a:r>
              <a:rPr lang="ru-RU" sz="1400" dirty="0"/>
              <a:t> (площадка), </a:t>
            </a:r>
            <a:r>
              <a:rPr lang="en-US" sz="1400" dirty="0"/>
              <a:t>HealthNet, </a:t>
            </a:r>
            <a:r>
              <a:rPr lang="ru-RU" sz="1400" dirty="0"/>
              <a:t>Точка кипения Омск.</a:t>
            </a:r>
          </a:p>
          <a:p>
            <a:endParaRPr lang="ru-RU" sz="1400" dirty="0"/>
          </a:p>
          <a:p>
            <a:r>
              <a:rPr lang="ru-RU" sz="1400" dirty="0"/>
              <a:t>Потребность в партнерстве с научными сотрудниками Роспотребнадзора и Россельхознадзора, а также с индустриальными партнерами и инвесторами. </a:t>
            </a:r>
          </a:p>
          <a:p>
            <a:endParaRPr lang="ru-RU" sz="1400" dirty="0"/>
          </a:p>
          <a:p>
            <a:r>
              <a:rPr lang="ru-RU" sz="1400" dirty="0"/>
              <a:t>Наше сотрудничество предполагает: совместное предприятие, отношение поставщик-производитель.</a:t>
            </a:r>
          </a:p>
          <a:p>
            <a:endParaRPr lang="ru-RU" sz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1FD692-2F2B-E7FE-A3F7-2199FAD88688}"/>
              </a:ext>
            </a:extLst>
          </p:cNvPr>
          <p:cNvSpPr txBox="1"/>
          <p:nvPr/>
        </p:nvSpPr>
        <p:spPr>
          <a:xfrm>
            <a:off x="4920280" y="1366999"/>
            <a:ext cx="277695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Наш продукт инновационный, поскольку на мировом рынке не представлено быстрых тест-систем для определения крысиного яда. </a:t>
            </a:r>
          </a:p>
          <a:p>
            <a:endParaRPr lang="ru-RU" sz="1400" dirty="0"/>
          </a:p>
          <a:p>
            <a:r>
              <a:rPr lang="ru-RU" sz="1400" dirty="0"/>
              <a:t>Больше не потребуется дорогостоящих анализов в лаборатории, научные исследования по индивидуальному заказу, проведение теста будет быстрым и эффективным, а также снизится стоимость этой услуги, что позволит предоставлять ее более широкому кругу заказчиков. Новизна, производительность, дизайн, доступность ранее недоступных веществ. </a:t>
            </a:r>
          </a:p>
          <a:p>
            <a:endParaRPr lang="ru-RU" sz="14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B39CE1B-350B-C0CB-DFF0-E0639EE5A0BD}"/>
              </a:ext>
            </a:extLst>
          </p:cNvPr>
          <p:cNvSpPr txBox="1"/>
          <p:nvPr/>
        </p:nvSpPr>
        <p:spPr>
          <a:xfrm>
            <a:off x="388923" y="5956501"/>
            <a:ext cx="5712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себестоимость товаров и  материалов, аренда офиса, связь, фонд оплаты труда (ФОТ), банковское и коммунальное обслуживание, услуги на аутсорсе (юрист, бухгалтер)</a:t>
            </a:r>
          </a:p>
          <a:p>
            <a:pPr algn="ctr"/>
            <a:endParaRPr lang="ru-RU" sz="12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0280228-4979-615A-37C9-4D8521016F59}"/>
              </a:ext>
            </a:extLst>
          </p:cNvPr>
          <p:cNvSpPr txBox="1"/>
          <p:nvPr/>
        </p:nvSpPr>
        <p:spPr>
          <a:xfrm>
            <a:off x="6158038" y="6012768"/>
            <a:ext cx="57879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/>
              <a:t>b2c</a:t>
            </a:r>
            <a:r>
              <a:rPr lang="ru-RU" sz="1400" dirty="0"/>
              <a:t> – сайт для прямых продаж, </a:t>
            </a:r>
            <a:r>
              <a:rPr lang="ru-RU" sz="1400" dirty="0" err="1"/>
              <a:t>b2b2c</a:t>
            </a:r>
            <a:r>
              <a:rPr lang="ru-RU" sz="1400" dirty="0"/>
              <a:t>, </a:t>
            </a:r>
            <a:r>
              <a:rPr lang="ru-RU" sz="1400" dirty="0" err="1"/>
              <a:t>b2b</a:t>
            </a:r>
            <a:r>
              <a:rPr lang="ru-RU" sz="1400" dirty="0"/>
              <a:t> – ветеринарные клиники, </a:t>
            </a:r>
            <a:r>
              <a:rPr lang="ru-RU" sz="1400" dirty="0" err="1"/>
              <a:t>сельскохозяйственнные</a:t>
            </a:r>
            <a:r>
              <a:rPr lang="ru-RU" sz="1400" dirty="0"/>
              <a:t> предприятия. </a:t>
            </a:r>
          </a:p>
          <a:p>
            <a:pPr algn="ctr"/>
            <a:r>
              <a:rPr lang="ru-RU" sz="1400" dirty="0"/>
              <a:t>Розничные и оптовые продажи продукта.</a:t>
            </a:r>
            <a:endParaRPr lang="ru-RU" sz="12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AA1668-742E-318B-DF3D-77EA375D3428}"/>
              </a:ext>
            </a:extLst>
          </p:cNvPr>
          <p:cNvSpPr txBox="1"/>
          <p:nvPr/>
        </p:nvSpPr>
        <p:spPr>
          <a:xfrm>
            <a:off x="7730784" y="1231124"/>
            <a:ext cx="19986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персональная поддержка (горячая линия), обратная связь (отзывы от пользователей), автоматизированное обслуживание (техподдержка)</a:t>
            </a:r>
            <a:endParaRPr lang="ru-RU" sz="1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3B87357-F90B-602A-3B71-C8C23B97B8DD}"/>
              </a:ext>
            </a:extLst>
          </p:cNvPr>
          <p:cNvSpPr txBox="1"/>
          <p:nvPr/>
        </p:nvSpPr>
        <p:spPr>
          <a:xfrm>
            <a:off x="9778895" y="1193855"/>
            <a:ext cx="212977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0" i="0" dirty="0">
              <a:solidFill>
                <a:srgbClr val="000000"/>
              </a:solidFill>
              <a:effectLst/>
            </a:endParaRPr>
          </a:p>
          <a:p>
            <a:pPr algn="ctr"/>
            <a:r>
              <a:rPr lang="en-US" sz="1400" i="1" u="sng" dirty="0" err="1">
                <a:solidFill>
                  <a:srgbClr val="000000"/>
                </a:solidFill>
              </a:rPr>
              <a:t>B2B</a:t>
            </a:r>
            <a:endParaRPr lang="en-US" sz="1400" i="1" u="sng" dirty="0">
              <a:solidFill>
                <a:srgbClr val="000000"/>
              </a:solidFill>
            </a:endParaRPr>
          </a:p>
          <a:p>
            <a:pPr algn="ctr"/>
            <a:r>
              <a:rPr lang="ru-RU" sz="1400" dirty="0">
                <a:solidFill>
                  <a:srgbClr val="000000"/>
                </a:solidFill>
              </a:rPr>
              <a:t>Ветеринарные клиники, ветеринарные врачи, хозяева ферм, лаборатории</a:t>
            </a:r>
          </a:p>
          <a:p>
            <a:pPr algn="ctr"/>
            <a:endParaRPr lang="ru-RU" sz="1400" dirty="0">
              <a:solidFill>
                <a:srgbClr val="000000"/>
              </a:solidFill>
            </a:endParaRPr>
          </a:p>
          <a:p>
            <a:pPr algn="ctr"/>
            <a:r>
              <a:rPr lang="en-US" sz="1400" i="1" u="sng" dirty="0" err="1">
                <a:solidFill>
                  <a:srgbClr val="000000"/>
                </a:solidFill>
              </a:rPr>
              <a:t>B2C</a:t>
            </a:r>
            <a:r>
              <a:rPr lang="en-US" sz="1400" i="1" u="sng" dirty="0">
                <a:solidFill>
                  <a:srgbClr val="000000"/>
                </a:solidFill>
              </a:rPr>
              <a:t> </a:t>
            </a:r>
            <a:endParaRPr lang="ru-RU" sz="1400" i="1" u="sng" dirty="0">
              <a:solidFill>
                <a:srgbClr val="000000"/>
              </a:solidFill>
            </a:endParaRPr>
          </a:p>
          <a:p>
            <a:pPr algn="ctr"/>
            <a:r>
              <a:rPr lang="ru-RU" sz="1400" dirty="0">
                <a:solidFill>
                  <a:srgbClr val="000000"/>
                </a:solidFill>
              </a:rPr>
              <a:t>Хозяева питомцев, хозяева ферм</a:t>
            </a:r>
          </a:p>
          <a:p>
            <a:pPr algn="ctr"/>
            <a:endParaRPr lang="ru-RU" sz="1400" dirty="0">
              <a:solidFill>
                <a:srgbClr val="000000"/>
              </a:solidFill>
            </a:endParaRPr>
          </a:p>
          <a:p>
            <a:pPr algn="ctr"/>
            <a:r>
              <a:rPr lang="en-US" sz="1400" i="1" u="sng" dirty="0" err="1">
                <a:solidFill>
                  <a:srgbClr val="000000"/>
                </a:solidFill>
              </a:rPr>
              <a:t>B2G</a:t>
            </a:r>
            <a:endParaRPr lang="en-US" sz="1400" i="1" u="sng" dirty="0">
              <a:solidFill>
                <a:srgbClr val="000000"/>
              </a:solidFill>
            </a:endParaRPr>
          </a:p>
          <a:p>
            <a:pPr algn="ctr"/>
            <a:r>
              <a:rPr lang="ru-RU" sz="1400" dirty="0">
                <a:solidFill>
                  <a:srgbClr val="000000"/>
                </a:solidFill>
              </a:rPr>
              <a:t>Ветеринарные клиники, сельскохозяйственные предприятия</a:t>
            </a:r>
          </a:p>
          <a:p>
            <a:pPr algn="ctr"/>
            <a:r>
              <a:rPr lang="ru-RU" sz="1400" b="0" i="0" dirty="0">
                <a:solidFill>
                  <a:srgbClr val="000000"/>
                </a:solidFill>
                <a:effectLst/>
              </a:rPr>
              <a:t> </a:t>
            </a:r>
            <a:endParaRPr lang="ru-RU" sz="1400" dirty="0"/>
          </a:p>
          <a:p>
            <a:pPr algn="ctr"/>
            <a:r>
              <a:rPr lang="ru-RU" sz="1400" b="0" i="0" dirty="0">
                <a:solidFill>
                  <a:srgbClr val="000000"/>
                </a:solidFill>
                <a:effectLst/>
              </a:rPr>
              <a:t> </a:t>
            </a:r>
            <a:endParaRPr lang="ru-RU" sz="14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93F2790-CFCF-08B9-AADA-EFAA96EE86C2}"/>
              </a:ext>
            </a:extLst>
          </p:cNvPr>
          <p:cNvSpPr txBox="1"/>
          <p:nvPr/>
        </p:nvSpPr>
        <p:spPr>
          <a:xfrm>
            <a:off x="2623601" y="3232273"/>
            <a:ext cx="24005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материальные (существующие мощности - оборудование, производство), нематериальные (интеллектуальные, патенты и т.п.), </a:t>
            </a:r>
          </a:p>
          <a:p>
            <a:r>
              <a:rPr lang="ru-RU" sz="1400" dirty="0"/>
              <a:t>Финансовые (собственные, требуется инвестирование для выхода на рынок)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DBADCF8-08D4-A7F5-0A50-C120A02C0980}"/>
              </a:ext>
            </a:extLst>
          </p:cNvPr>
          <p:cNvSpPr txBox="1"/>
          <p:nvPr/>
        </p:nvSpPr>
        <p:spPr>
          <a:xfrm>
            <a:off x="2594981" y="1378958"/>
            <a:ext cx="2400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Производство тест-систем, а также формирование партнерской сети по сбыту тест-систем, совместные ценности с лабораториями-партнерами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64AE8CB-D7DA-7CA6-919C-7F2394911D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815104"/>
              </p:ext>
            </p:extLst>
          </p:nvPr>
        </p:nvGraphicFramePr>
        <p:xfrm>
          <a:off x="7755531" y="2988950"/>
          <a:ext cx="1998617" cy="2682240"/>
        </p:xfrm>
        <a:graphic>
          <a:graphicData uri="http://schemas.openxmlformats.org/drawingml/2006/table">
            <a:tbl>
              <a:tblPr/>
              <a:tblGrid>
                <a:gridCol w="1998617">
                  <a:extLst>
                    <a:ext uri="{9D8B030D-6E8A-4147-A177-3AD203B41FA5}">
                      <a16:colId xmlns:a16="http://schemas.microsoft.com/office/drawing/2014/main" val="2205667322"/>
                    </a:ext>
                  </a:extLst>
                </a:gridCol>
              </a:tblGrid>
              <a:tr h="173331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Каналы сбыта</a:t>
                      </a:r>
                      <a:endParaRPr lang="ru-RU" sz="1400" b="1" dirty="0"/>
                    </a:p>
                    <a:p>
                      <a:pPr algn="ctr"/>
                      <a:r>
                        <a:rPr lang="en-US" sz="1400" b="0" i="1" u="sng" dirty="0" err="1"/>
                        <a:t>B2B</a:t>
                      </a:r>
                      <a:endParaRPr lang="en-US" sz="1400" b="0" i="1" u="sng" dirty="0"/>
                    </a:p>
                    <a:p>
                      <a:pPr algn="ctr"/>
                      <a:r>
                        <a:rPr lang="ru-RU" sz="1400" b="0" dirty="0"/>
                        <a:t>Онлайн-закупки через личный сайт, формирование КП</a:t>
                      </a:r>
                    </a:p>
                    <a:p>
                      <a:pPr algn="ctr"/>
                      <a:endParaRPr lang="ru-RU" sz="1400" b="0" dirty="0"/>
                    </a:p>
                    <a:p>
                      <a:pPr algn="ctr"/>
                      <a:r>
                        <a:rPr lang="en-US" sz="1400" b="0" i="1" u="sng" dirty="0" err="1"/>
                        <a:t>B2C</a:t>
                      </a:r>
                      <a:endParaRPr lang="en-US" sz="1400" b="0" i="1" u="sng" dirty="0"/>
                    </a:p>
                    <a:p>
                      <a:pPr algn="ctr"/>
                      <a:r>
                        <a:rPr lang="ru-RU" sz="1400" b="0" dirty="0"/>
                        <a:t>Маркет-плейсы, сайт организации</a:t>
                      </a:r>
                    </a:p>
                    <a:p>
                      <a:pPr algn="ctr"/>
                      <a:endParaRPr lang="ru-RU" sz="1400" b="0" dirty="0"/>
                    </a:p>
                    <a:p>
                      <a:pPr algn="ctr"/>
                      <a:r>
                        <a:rPr lang="en-US" sz="1400" b="0" i="1" u="sng" dirty="0" err="1"/>
                        <a:t>B2G</a:t>
                      </a:r>
                      <a:endParaRPr lang="en-US" sz="1400" b="0" i="1" u="sng" dirty="0"/>
                    </a:p>
                    <a:p>
                      <a:pPr algn="ctr"/>
                      <a:r>
                        <a:rPr lang="ru-RU" sz="1400" b="0" dirty="0"/>
                        <a:t>Формирование КП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4453130"/>
                  </a:ext>
                </a:extLst>
              </a:tr>
            </a:tbl>
          </a:graphicData>
        </a:graphic>
      </p:graphicFrame>
      <p:sp>
        <p:nvSpPr>
          <p:cNvPr id="6" name="Номер слайда 1">
            <a:extLst>
              <a:ext uri="{FF2B5EF4-FFF2-40B4-BE49-F238E27FC236}">
                <a16:creationId xmlns:a16="http://schemas.microsoft.com/office/drawing/2014/main" id="{35B9F052-2404-52B4-D0EB-AAD5D6C9445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8701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CD053-1A0D-E986-56A3-7CACD1A16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2B7E754-BA7B-E412-8F81-870C325D2A36}"/>
              </a:ext>
            </a:extLst>
          </p:cNvPr>
          <p:cNvSpPr txBox="1"/>
          <p:nvPr/>
        </p:nvSpPr>
        <p:spPr>
          <a:xfrm>
            <a:off x="11818" y="4605646"/>
            <a:ext cx="4001966" cy="92333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Этап 5. Открытие собственной организации</a:t>
            </a:r>
          </a:p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Необходимы вложения</a:t>
            </a:r>
          </a:p>
        </p:txBody>
      </p:sp>
      <p:sp>
        <p:nvSpPr>
          <p:cNvPr id="39" name="Полилиния: фигура 38">
            <a:extLst>
              <a:ext uri="{FF2B5EF4-FFF2-40B4-BE49-F238E27FC236}">
                <a16:creationId xmlns:a16="http://schemas.microsoft.com/office/drawing/2014/main" id="{B558CF00-F87E-9E64-7EF2-F8A8C94C067A}"/>
              </a:ext>
            </a:extLst>
          </p:cNvPr>
          <p:cNvSpPr/>
          <p:nvPr/>
        </p:nvSpPr>
        <p:spPr>
          <a:xfrm>
            <a:off x="1124096" y="1146926"/>
            <a:ext cx="10563621" cy="4479419"/>
          </a:xfrm>
          <a:custGeom>
            <a:avLst/>
            <a:gdLst>
              <a:gd name="connsiteX0" fmla="*/ 912522 w 10563621"/>
              <a:gd name="connsiteY0" fmla="*/ 404783 h 4479419"/>
              <a:gd name="connsiteX1" fmla="*/ 2547359 w 10563621"/>
              <a:gd name="connsiteY1" fmla="*/ 3001 h 4479419"/>
              <a:gd name="connsiteX2" fmla="*/ 4306886 w 10563621"/>
              <a:gd name="connsiteY2" fmla="*/ 238529 h 4479419"/>
              <a:gd name="connsiteX3" fmla="*/ 5955577 w 10563621"/>
              <a:gd name="connsiteY3" fmla="*/ 557183 h 4479419"/>
              <a:gd name="connsiteX4" fmla="*/ 7493431 w 10563621"/>
              <a:gd name="connsiteY4" fmla="*/ 238529 h 4479419"/>
              <a:gd name="connsiteX5" fmla="*/ 9072849 w 10563621"/>
              <a:gd name="connsiteY5" fmla="*/ 183110 h 4479419"/>
              <a:gd name="connsiteX6" fmla="*/ 10486013 w 10563621"/>
              <a:gd name="connsiteY6" fmla="*/ 640310 h 4479419"/>
              <a:gd name="connsiteX7" fmla="*/ 10167359 w 10563621"/>
              <a:gd name="connsiteY7" fmla="*/ 1582419 h 4479419"/>
              <a:gd name="connsiteX8" fmla="*/ 8393977 w 10563621"/>
              <a:gd name="connsiteY8" fmla="*/ 1554710 h 4479419"/>
              <a:gd name="connsiteX9" fmla="*/ 6107977 w 10563621"/>
              <a:gd name="connsiteY9" fmla="*/ 1485438 h 4479419"/>
              <a:gd name="connsiteX10" fmla="*/ 5110449 w 10563621"/>
              <a:gd name="connsiteY10" fmla="*/ 2039619 h 4479419"/>
              <a:gd name="connsiteX11" fmla="*/ 3794268 w 10563621"/>
              <a:gd name="connsiteY11" fmla="*/ 2316710 h 4479419"/>
              <a:gd name="connsiteX12" fmla="*/ 2076304 w 10563621"/>
              <a:gd name="connsiteY12" fmla="*/ 2095038 h 4479419"/>
              <a:gd name="connsiteX13" fmla="*/ 566159 w 10563621"/>
              <a:gd name="connsiteY13" fmla="*/ 2053474 h 4479419"/>
              <a:gd name="connsiteX14" fmla="*/ 25831 w 10563621"/>
              <a:gd name="connsiteY14" fmla="*/ 2898601 h 4479419"/>
              <a:gd name="connsiteX15" fmla="*/ 1286595 w 10563621"/>
              <a:gd name="connsiteY15" fmla="*/ 3355801 h 4479419"/>
              <a:gd name="connsiteX16" fmla="*/ 2852159 w 10563621"/>
              <a:gd name="connsiteY16" fmla="*/ 3314238 h 4479419"/>
              <a:gd name="connsiteX17" fmla="*/ 3835831 w 10563621"/>
              <a:gd name="connsiteY17" fmla="*/ 4173219 h 4479419"/>
              <a:gd name="connsiteX18" fmla="*/ 5138159 w 10563621"/>
              <a:gd name="connsiteY18" fmla="*/ 4478019 h 4479419"/>
              <a:gd name="connsiteX19" fmla="*/ 6482049 w 10563621"/>
              <a:gd name="connsiteY19" fmla="*/ 4256347 h 4479419"/>
              <a:gd name="connsiteX20" fmla="*/ 7244049 w 10563621"/>
              <a:gd name="connsiteY20" fmla="*/ 3605183 h 4479419"/>
              <a:gd name="connsiteX21" fmla="*/ 8103031 w 10563621"/>
              <a:gd name="connsiteY21" fmla="*/ 3355801 h 4479419"/>
              <a:gd name="connsiteX22" fmla="*/ 8103031 w 10563621"/>
              <a:gd name="connsiteY22" fmla="*/ 3397365 h 44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563621" h="4479419">
                <a:moveTo>
                  <a:pt x="912522" y="404783"/>
                </a:moveTo>
                <a:cubicBezTo>
                  <a:pt x="1447077" y="217746"/>
                  <a:pt x="1981632" y="30710"/>
                  <a:pt x="2547359" y="3001"/>
                </a:cubicBezTo>
                <a:cubicBezTo>
                  <a:pt x="3113086" y="-24708"/>
                  <a:pt x="3738850" y="146165"/>
                  <a:pt x="4306886" y="238529"/>
                </a:cubicBezTo>
                <a:cubicBezTo>
                  <a:pt x="4874922" y="330893"/>
                  <a:pt x="5424486" y="557183"/>
                  <a:pt x="5955577" y="557183"/>
                </a:cubicBezTo>
                <a:cubicBezTo>
                  <a:pt x="6486668" y="557183"/>
                  <a:pt x="6973886" y="300874"/>
                  <a:pt x="7493431" y="238529"/>
                </a:cubicBezTo>
                <a:cubicBezTo>
                  <a:pt x="8012976" y="176183"/>
                  <a:pt x="8574085" y="116147"/>
                  <a:pt x="9072849" y="183110"/>
                </a:cubicBezTo>
                <a:cubicBezTo>
                  <a:pt x="9571613" y="250073"/>
                  <a:pt x="10303595" y="407092"/>
                  <a:pt x="10486013" y="640310"/>
                </a:cubicBezTo>
                <a:cubicBezTo>
                  <a:pt x="10668431" y="873528"/>
                  <a:pt x="10516032" y="1430019"/>
                  <a:pt x="10167359" y="1582419"/>
                </a:cubicBezTo>
                <a:cubicBezTo>
                  <a:pt x="9818686" y="1734819"/>
                  <a:pt x="8393977" y="1554710"/>
                  <a:pt x="8393977" y="1554710"/>
                </a:cubicBezTo>
                <a:cubicBezTo>
                  <a:pt x="7717413" y="1538547"/>
                  <a:pt x="6655232" y="1404620"/>
                  <a:pt x="6107977" y="1485438"/>
                </a:cubicBezTo>
                <a:cubicBezTo>
                  <a:pt x="5560722" y="1566256"/>
                  <a:pt x="5496067" y="1901074"/>
                  <a:pt x="5110449" y="2039619"/>
                </a:cubicBezTo>
                <a:cubicBezTo>
                  <a:pt x="4724831" y="2178164"/>
                  <a:pt x="4299959" y="2307474"/>
                  <a:pt x="3794268" y="2316710"/>
                </a:cubicBezTo>
                <a:cubicBezTo>
                  <a:pt x="3288577" y="2325946"/>
                  <a:pt x="2614322" y="2138911"/>
                  <a:pt x="2076304" y="2095038"/>
                </a:cubicBezTo>
                <a:cubicBezTo>
                  <a:pt x="1538286" y="2051165"/>
                  <a:pt x="907904" y="1919547"/>
                  <a:pt x="566159" y="2053474"/>
                </a:cubicBezTo>
                <a:cubicBezTo>
                  <a:pt x="224413" y="2187401"/>
                  <a:pt x="-94242" y="2681547"/>
                  <a:pt x="25831" y="2898601"/>
                </a:cubicBezTo>
                <a:cubicBezTo>
                  <a:pt x="145904" y="3115655"/>
                  <a:pt x="815540" y="3286528"/>
                  <a:pt x="1286595" y="3355801"/>
                </a:cubicBezTo>
                <a:cubicBezTo>
                  <a:pt x="1757650" y="3425074"/>
                  <a:pt x="2427286" y="3178002"/>
                  <a:pt x="2852159" y="3314238"/>
                </a:cubicBezTo>
                <a:cubicBezTo>
                  <a:pt x="3277032" y="3450474"/>
                  <a:pt x="3454831" y="3979256"/>
                  <a:pt x="3835831" y="4173219"/>
                </a:cubicBezTo>
                <a:cubicBezTo>
                  <a:pt x="4216831" y="4367182"/>
                  <a:pt x="4697123" y="4464164"/>
                  <a:pt x="5138159" y="4478019"/>
                </a:cubicBezTo>
                <a:cubicBezTo>
                  <a:pt x="5579195" y="4491874"/>
                  <a:pt x="6131067" y="4401820"/>
                  <a:pt x="6482049" y="4256347"/>
                </a:cubicBezTo>
                <a:cubicBezTo>
                  <a:pt x="6833031" y="4110874"/>
                  <a:pt x="6973885" y="3755274"/>
                  <a:pt x="7244049" y="3605183"/>
                </a:cubicBezTo>
                <a:cubicBezTo>
                  <a:pt x="7514213" y="3455092"/>
                  <a:pt x="7959867" y="3390437"/>
                  <a:pt x="8103031" y="3355801"/>
                </a:cubicBezTo>
                <a:cubicBezTo>
                  <a:pt x="8246195" y="3321165"/>
                  <a:pt x="8174613" y="3359265"/>
                  <a:pt x="8103031" y="3397365"/>
                </a:cubicBezTo>
              </a:path>
            </a:pathLst>
          </a:custGeom>
          <a:noFill/>
          <a:ln>
            <a:solidFill>
              <a:srgbClr val="8F00FF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8E83FD9-A410-05CA-0DEF-AADF0A75C889}"/>
              </a:ext>
            </a:extLst>
          </p:cNvPr>
          <p:cNvSpPr txBox="1"/>
          <p:nvPr/>
        </p:nvSpPr>
        <p:spPr>
          <a:xfrm>
            <a:off x="8459141" y="4969479"/>
            <a:ext cx="3709999" cy="147732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Ключевая техническая задача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инициировать изменения в нормативное поле пищевой и сельскохозяйственной продукции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7E6814-C7A3-5EAB-D1F3-B17AA4A8C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ADB0AD83-4E00-ACDE-D38F-C950FF8BC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400" smtClean="0">
                <a:solidFill>
                  <a:srgbClr val="1342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ru-RU" sz="1400" dirty="0">
              <a:solidFill>
                <a:srgbClr val="1342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2B3854-C51E-7CD4-2F4A-CC5683765CE2}"/>
              </a:ext>
            </a:extLst>
          </p:cNvPr>
          <p:cNvSpPr txBox="1"/>
          <p:nvPr/>
        </p:nvSpPr>
        <p:spPr>
          <a:xfrm>
            <a:off x="291590" y="1927222"/>
            <a:ext cx="316705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Этап 1. Сформировать концепцию продукта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B5E6D9-2843-158E-2C72-9B9302623F19}"/>
              </a:ext>
            </a:extLst>
          </p:cNvPr>
          <p:cNvSpPr txBox="1"/>
          <p:nvPr/>
        </p:nvSpPr>
        <p:spPr>
          <a:xfrm>
            <a:off x="3909197" y="1865664"/>
            <a:ext cx="3429542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Этап 2. Проверка концепции экспериментальным методом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FA60EB-D169-F0A6-A31D-39F5D943A766}"/>
              </a:ext>
            </a:extLst>
          </p:cNvPr>
          <p:cNvSpPr txBox="1"/>
          <p:nvPr/>
        </p:nvSpPr>
        <p:spPr>
          <a:xfrm>
            <a:off x="8231715" y="1679247"/>
            <a:ext cx="2535927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Этап 3. Моделирование тест-системы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37411C-C2F5-E4AC-5E78-942ABCB21908}"/>
              </a:ext>
            </a:extLst>
          </p:cNvPr>
          <p:cNvSpPr txBox="1"/>
          <p:nvPr/>
        </p:nvSpPr>
        <p:spPr>
          <a:xfrm>
            <a:off x="4822804" y="3581605"/>
            <a:ext cx="3776113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Этап 5. Начало проведения НИОКР, валидация, апробация</a:t>
            </a:r>
            <a:endParaRPr 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81F0DD-25B6-A9B9-7300-E0851B59E3C6}"/>
              </a:ext>
            </a:extLst>
          </p:cNvPr>
          <p:cNvSpPr txBox="1"/>
          <p:nvPr/>
        </p:nvSpPr>
        <p:spPr>
          <a:xfrm>
            <a:off x="4564896" y="5892604"/>
            <a:ext cx="3569029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Этап 6. Получен патент на технологию и ТЗ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0EFECEF9-33AC-EC22-3A92-1868DA89E62F}"/>
              </a:ext>
            </a:extLst>
          </p:cNvPr>
          <p:cNvSpPr/>
          <p:nvPr/>
        </p:nvSpPr>
        <p:spPr>
          <a:xfrm>
            <a:off x="1613900" y="1312180"/>
            <a:ext cx="554340" cy="529762"/>
          </a:xfrm>
          <a:prstGeom prst="ellipse">
            <a:avLst/>
          </a:prstGeom>
          <a:solidFill>
            <a:srgbClr val="FFDC4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>
              <a:ln/>
              <a:solidFill>
                <a:schemeClr val="accent4"/>
              </a:solidFill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1172D5BD-6AB4-3C6E-ED20-56F19D390B5E}"/>
              </a:ext>
            </a:extLst>
          </p:cNvPr>
          <p:cNvSpPr/>
          <p:nvPr/>
        </p:nvSpPr>
        <p:spPr>
          <a:xfrm>
            <a:off x="5286092" y="1215421"/>
            <a:ext cx="554340" cy="529762"/>
          </a:xfrm>
          <a:prstGeom prst="ellipse">
            <a:avLst/>
          </a:prstGeom>
          <a:solidFill>
            <a:srgbClr val="FFDC4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>
              <a:ln/>
              <a:solidFill>
                <a:schemeClr val="accent4"/>
              </a:solidFill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1D1C225E-321C-14D7-0A75-04BB81262CDE}"/>
              </a:ext>
            </a:extLst>
          </p:cNvPr>
          <p:cNvSpPr/>
          <p:nvPr/>
        </p:nvSpPr>
        <p:spPr>
          <a:xfrm>
            <a:off x="8373648" y="1231341"/>
            <a:ext cx="554340" cy="529762"/>
          </a:xfrm>
          <a:prstGeom prst="ellipse">
            <a:avLst/>
          </a:prstGeom>
          <a:solidFill>
            <a:srgbClr val="FFDC4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>
              <a:ln/>
              <a:solidFill>
                <a:schemeClr val="accent4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5AA2DA0-6A98-CA75-1004-42D080183046}"/>
              </a:ext>
            </a:extLst>
          </p:cNvPr>
          <p:cNvSpPr/>
          <p:nvPr/>
        </p:nvSpPr>
        <p:spPr>
          <a:xfrm>
            <a:off x="10916964" y="2400364"/>
            <a:ext cx="554340" cy="529762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>
              <a:ln/>
              <a:solidFill>
                <a:schemeClr val="accent4"/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A6A7B8DD-1539-5962-D250-BE2CD84405FC}"/>
              </a:ext>
            </a:extLst>
          </p:cNvPr>
          <p:cNvSpPr/>
          <p:nvPr/>
        </p:nvSpPr>
        <p:spPr>
          <a:xfrm>
            <a:off x="5995867" y="2920868"/>
            <a:ext cx="554340" cy="529762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 dirty="0">
              <a:ln/>
              <a:solidFill>
                <a:schemeClr val="accent4"/>
              </a:solidFill>
              <a:highlight>
                <a:srgbClr val="FFFF00"/>
              </a:highlight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B90E2EEA-FCF2-9122-7506-6A5506E1C5E9}"/>
              </a:ext>
            </a:extLst>
          </p:cNvPr>
          <p:cNvSpPr/>
          <p:nvPr/>
        </p:nvSpPr>
        <p:spPr>
          <a:xfrm>
            <a:off x="969662" y="3743183"/>
            <a:ext cx="554340" cy="529762"/>
          </a:xfrm>
          <a:prstGeom prst="ellipse">
            <a:avLst/>
          </a:prstGeom>
          <a:solidFill>
            <a:srgbClr val="E2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>
              <a:ln/>
              <a:solidFill>
                <a:schemeClr val="accent4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6C2C834F-C5DA-A4DC-FA1B-38B555ABB3E8}"/>
              </a:ext>
            </a:extLst>
          </p:cNvPr>
          <p:cNvSpPr/>
          <p:nvPr/>
        </p:nvSpPr>
        <p:spPr>
          <a:xfrm>
            <a:off x="8927988" y="4290100"/>
            <a:ext cx="554340" cy="52976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>
              <a:ln/>
              <a:solidFill>
                <a:schemeClr val="accent4"/>
              </a:solidFill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C40A7F2-9AB4-A067-B330-E8CD6401C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746" y="919035"/>
            <a:ext cx="1047989" cy="104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Picture background">
            <a:extLst>
              <a:ext uri="{FF2B5EF4-FFF2-40B4-BE49-F238E27FC236}">
                <a16:creationId xmlns:a16="http://schemas.microsoft.com/office/drawing/2014/main" id="{F86DBC19-A038-9B8A-84C2-2D22FFCC0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974" y="880667"/>
            <a:ext cx="1047989" cy="104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Picture background">
            <a:extLst>
              <a:ext uri="{FF2B5EF4-FFF2-40B4-BE49-F238E27FC236}">
                <a16:creationId xmlns:a16="http://schemas.microsoft.com/office/drawing/2014/main" id="{0AF4BB0E-31EF-9256-686C-61A6E9841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699" y="891131"/>
            <a:ext cx="1047989" cy="104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18238CB-89A9-D87D-0F3A-0CD889385D31}"/>
              </a:ext>
            </a:extLst>
          </p:cNvPr>
          <p:cNvSpPr txBox="1"/>
          <p:nvPr/>
        </p:nvSpPr>
        <p:spPr>
          <a:xfrm>
            <a:off x="9212688" y="3123173"/>
            <a:ext cx="2903805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Этап 4. Создана сайт-визитка продукта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65B1B128-DD1A-A73A-CF28-60318C340D62}"/>
              </a:ext>
            </a:extLst>
          </p:cNvPr>
          <p:cNvSpPr/>
          <p:nvPr/>
        </p:nvSpPr>
        <p:spPr>
          <a:xfrm>
            <a:off x="4822804" y="5102327"/>
            <a:ext cx="554340" cy="529762"/>
          </a:xfrm>
          <a:prstGeom prst="ellipse">
            <a:avLst/>
          </a:prstGeom>
          <a:solidFill>
            <a:srgbClr val="E2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b="1">
              <a:ln/>
              <a:solidFill>
                <a:schemeClr val="accent4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746244-BEC2-99D0-7DC9-EC17EC0AD244}"/>
              </a:ext>
            </a:extLst>
          </p:cNvPr>
          <p:cNvSpPr txBox="1"/>
          <p:nvPr/>
        </p:nvSpPr>
        <p:spPr>
          <a:xfrm>
            <a:off x="4977640" y="71340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10.2024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62AEB5C-8718-6F9B-0FC0-FCC92E2BAA99}"/>
              </a:ext>
            </a:extLst>
          </p:cNvPr>
          <p:cNvSpPr txBox="1"/>
          <p:nvPr/>
        </p:nvSpPr>
        <p:spPr>
          <a:xfrm>
            <a:off x="8360324" y="597964"/>
            <a:ext cx="1005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11.2024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037D339-FF6C-5112-58BA-3BA359D046AE}"/>
              </a:ext>
            </a:extLst>
          </p:cNvPr>
          <p:cNvSpPr txBox="1"/>
          <p:nvPr/>
        </p:nvSpPr>
        <p:spPr>
          <a:xfrm>
            <a:off x="10884886" y="1857148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12.2024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2349295-F6D3-BD50-099F-383E43E27EA3}"/>
              </a:ext>
            </a:extLst>
          </p:cNvPr>
          <p:cNvSpPr txBox="1"/>
          <p:nvPr/>
        </p:nvSpPr>
        <p:spPr>
          <a:xfrm>
            <a:off x="5763923" y="2529889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02.2025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1D161A5-392B-61FB-9713-CA1EB0BC06AA}"/>
              </a:ext>
            </a:extLst>
          </p:cNvPr>
          <p:cNvSpPr txBox="1"/>
          <p:nvPr/>
        </p:nvSpPr>
        <p:spPr>
          <a:xfrm>
            <a:off x="231831" y="338929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09.2025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B8E4998-4A37-6A25-FDC5-02256BF71C93}"/>
              </a:ext>
            </a:extLst>
          </p:cNvPr>
          <p:cNvSpPr txBox="1"/>
          <p:nvPr/>
        </p:nvSpPr>
        <p:spPr>
          <a:xfrm>
            <a:off x="4589796" y="4755892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03.2026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4AD887D-2971-642D-7ED2-214FD865D045}"/>
              </a:ext>
            </a:extLst>
          </p:cNvPr>
          <p:cNvSpPr txBox="1"/>
          <p:nvPr/>
        </p:nvSpPr>
        <p:spPr>
          <a:xfrm>
            <a:off x="9805026" y="4594403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05.2026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888F439-E915-395D-56CE-943F8313AB15}"/>
              </a:ext>
            </a:extLst>
          </p:cNvPr>
          <p:cNvSpPr/>
          <p:nvPr/>
        </p:nvSpPr>
        <p:spPr>
          <a:xfrm>
            <a:off x="3945246" y="7260"/>
            <a:ext cx="4007828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ДОРОЖНАЯ КАРТА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65E12A-0307-FDA0-E4C2-E800E1BFEF11}"/>
              </a:ext>
            </a:extLst>
          </p:cNvPr>
          <p:cNvSpPr txBox="1"/>
          <p:nvPr/>
        </p:nvSpPr>
        <p:spPr>
          <a:xfrm>
            <a:off x="1552432" y="816049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09.2024</a:t>
            </a:r>
          </a:p>
        </p:txBody>
      </p:sp>
      <p:pic>
        <p:nvPicPr>
          <p:cNvPr id="17" name="Picture 2" descr="Picture background">
            <a:extLst>
              <a:ext uri="{FF2B5EF4-FFF2-40B4-BE49-F238E27FC236}">
                <a16:creationId xmlns:a16="http://schemas.microsoft.com/office/drawing/2014/main" id="{53A9CFC3-B840-DD22-AC65-35EF17CE6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021" y="2075184"/>
            <a:ext cx="1047989" cy="104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896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10432-E107-9EB1-4A61-C4E9D351D8BC}"/>
              </a:ext>
            </a:extLst>
          </p:cNvPr>
          <p:cNvSpPr/>
          <p:nvPr/>
        </p:nvSpPr>
        <p:spPr>
          <a:xfrm>
            <a:off x="1227796" y="2435122"/>
            <a:ext cx="9736407" cy="665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ЗАПРОСЫ ДЛЯ ПОМОЩИ В РАЗВИТИИ ПРОЕКТА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D833B4-A253-88C8-8333-852C7B6737D7}"/>
              </a:ext>
            </a:extLst>
          </p:cNvPr>
          <p:cNvSpPr txBox="1"/>
          <p:nvPr/>
        </p:nvSpPr>
        <p:spPr>
          <a:xfrm>
            <a:off x="591014" y="3237258"/>
            <a:ext cx="8595878" cy="707886"/>
          </a:xfrm>
          <a:prstGeom prst="rect">
            <a:avLst/>
          </a:prstGeom>
          <a:noFill/>
          <a:ln>
            <a:solidFill>
              <a:srgbClr val="46D6B7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1. Экспертиза проекта специалистами из разных областей, контакты для экспертизы проекта специалистами Россельхознадзора и Роспотребнадзора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7817978-B543-3A7A-BA23-6607F6887F10}"/>
              </a:ext>
            </a:extLst>
          </p:cNvPr>
          <p:cNvSpPr/>
          <p:nvPr/>
        </p:nvSpPr>
        <p:spPr>
          <a:xfrm>
            <a:off x="7824386" y="4209884"/>
            <a:ext cx="3015930" cy="733632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B050"/>
              </a:gs>
              <a:gs pos="95000">
                <a:srgbClr val="46D6B7"/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Комментарии, замечания, дополнения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3A4120-392E-6711-136F-8AE669B922BE}"/>
              </a:ext>
            </a:extLst>
          </p:cNvPr>
          <p:cNvSpPr txBox="1"/>
          <p:nvPr/>
        </p:nvSpPr>
        <p:spPr>
          <a:xfrm>
            <a:off x="2027607" y="5034212"/>
            <a:ext cx="7411572" cy="707886"/>
          </a:xfrm>
          <a:prstGeom prst="rect">
            <a:avLst/>
          </a:prstGeom>
          <a:noFill/>
          <a:ln>
            <a:solidFill>
              <a:srgbClr val="46D6B7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2. Консультация со специалистом по формированию нормативных документов – ГОСТы, нормирования, - на что сделать упор?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79111E3-C138-93C0-DEB1-29D461C38D41}"/>
              </a:ext>
            </a:extLst>
          </p:cNvPr>
          <p:cNvSpPr/>
          <p:nvPr/>
        </p:nvSpPr>
        <p:spPr>
          <a:xfrm>
            <a:off x="7824386" y="5844507"/>
            <a:ext cx="3015930" cy="733632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B050"/>
              </a:gs>
              <a:gs pos="95000">
                <a:srgbClr val="46D6B7"/>
              </a:gs>
            </a:gsLst>
            <a:lin ang="5400000" scaled="1"/>
          </a:gradFill>
          <a:ln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Имеются профессиональные навыки в области аналитики и контроля качества</a:t>
            </a:r>
          </a:p>
        </p:txBody>
      </p:sp>
      <p:cxnSp>
        <p:nvCxnSpPr>
          <p:cNvPr id="12" name="Соединитель: изогнутый 11">
            <a:extLst>
              <a:ext uri="{FF2B5EF4-FFF2-40B4-BE49-F238E27FC236}">
                <a16:creationId xmlns:a16="http://schemas.microsoft.com/office/drawing/2014/main" id="{FF84AF95-8C07-2DA3-CEE0-131D1306F7BE}"/>
              </a:ext>
            </a:extLst>
          </p:cNvPr>
          <p:cNvCxnSpPr>
            <a:cxnSpLocks/>
            <a:stCxn id="6" idx="2"/>
            <a:endCxn id="7" idx="1"/>
          </p:cNvCxnSpPr>
          <p:nvPr/>
        </p:nvCxnSpPr>
        <p:spPr>
          <a:xfrm rot="16200000" flipH="1">
            <a:off x="6040891" y="2793205"/>
            <a:ext cx="631556" cy="293543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: изогнутый 13">
            <a:extLst>
              <a:ext uri="{FF2B5EF4-FFF2-40B4-BE49-F238E27FC236}">
                <a16:creationId xmlns:a16="http://schemas.microsoft.com/office/drawing/2014/main" id="{AA70F08D-0B5E-9004-F19E-EE8A56F3E577}"/>
              </a:ext>
            </a:extLst>
          </p:cNvPr>
          <p:cNvCxnSpPr>
            <a:cxnSpLocks/>
            <a:stCxn id="8" idx="2"/>
            <a:endCxn id="9" idx="1"/>
          </p:cNvCxnSpPr>
          <p:nvPr/>
        </p:nvCxnSpPr>
        <p:spPr>
          <a:xfrm rot="16200000" flipH="1">
            <a:off x="6544277" y="4931213"/>
            <a:ext cx="469225" cy="209099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: уступ 30">
            <a:extLst>
              <a:ext uri="{FF2B5EF4-FFF2-40B4-BE49-F238E27FC236}">
                <a16:creationId xmlns:a16="http://schemas.microsoft.com/office/drawing/2014/main" id="{0889A453-367C-C3AC-DDFB-258893270CDC}"/>
              </a:ext>
            </a:extLst>
          </p:cNvPr>
          <p:cNvCxnSpPr>
            <a:cxnSpLocks/>
            <a:stCxn id="6" idx="1"/>
            <a:endCxn id="8" idx="1"/>
          </p:cNvCxnSpPr>
          <p:nvPr/>
        </p:nvCxnSpPr>
        <p:spPr>
          <a:xfrm rot="10800000" flipH="1" flipV="1">
            <a:off x="591013" y="3591201"/>
            <a:ext cx="1436593" cy="1796954"/>
          </a:xfrm>
          <a:prstGeom prst="bentConnector3">
            <a:avLst>
              <a:gd name="adj1" fmla="val -1591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671FAA-6F2B-DD70-885C-BD05CD9A1E7C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13</a:t>
            </a:fld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D0AC68-DBB0-14C9-56FF-F85CEFA1D3DA}"/>
              </a:ext>
            </a:extLst>
          </p:cNvPr>
          <p:cNvSpPr/>
          <p:nvPr/>
        </p:nvSpPr>
        <p:spPr>
          <a:xfrm>
            <a:off x="1227795" y="-124147"/>
            <a:ext cx="9736407" cy="665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ИТОГИ ПОСТАКСЕЛЕРАЦИОННОЙ ПРОГРАММЫ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C6C602-A092-18EE-694D-B67B8BDBD413}"/>
              </a:ext>
            </a:extLst>
          </p:cNvPr>
          <p:cNvSpPr txBox="1"/>
          <p:nvPr/>
        </p:nvSpPr>
        <p:spPr>
          <a:xfrm>
            <a:off x="3613324" y="757741"/>
            <a:ext cx="4965348" cy="1323439"/>
          </a:xfrm>
          <a:prstGeom prst="rect">
            <a:avLst/>
          </a:prstGeom>
          <a:noFill/>
          <a:ln>
            <a:solidFill>
              <a:srgbClr val="46D6B7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/>
              <a:t>Доработана финансовая модель</a:t>
            </a:r>
          </a:p>
          <a:p>
            <a:pPr marL="457200" indent="-457200">
              <a:buAutoNum type="arabicPeriod"/>
            </a:pPr>
            <a:r>
              <a:rPr lang="ru-RU" sz="2000" dirty="0"/>
              <a:t>Разработана первичная бизнес-модель</a:t>
            </a:r>
          </a:p>
          <a:p>
            <a:pPr marL="457200" indent="-457200">
              <a:buAutoNum type="arabicPeriod"/>
            </a:pPr>
            <a:r>
              <a:rPr lang="ru-RU" sz="2000" dirty="0"/>
              <a:t>Построена дорожная карта </a:t>
            </a:r>
          </a:p>
          <a:p>
            <a:pPr marL="457200" indent="-457200">
              <a:buAutoNum type="arabicPeriod"/>
            </a:pPr>
            <a:r>
              <a:rPr lang="ru-RU" sz="2000" dirty="0"/>
              <a:t>Подготовлена презентация для питча</a:t>
            </a:r>
          </a:p>
        </p:txBody>
      </p:sp>
    </p:spTree>
    <p:extLst>
      <p:ext uri="{BB962C8B-B14F-4D97-AF65-F5344CB8AC3E}">
        <p14:creationId xmlns:p14="http://schemas.microsoft.com/office/powerpoint/2010/main" val="3451851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3"/>
          <p:cNvGrpSpPr/>
          <p:nvPr/>
        </p:nvGrpSpPr>
        <p:grpSpPr>
          <a:xfrm>
            <a:off x="8115372" y="2881453"/>
            <a:ext cx="802090" cy="255152"/>
            <a:chOff x="6836600" y="4376275"/>
            <a:chExt cx="802090" cy="255152"/>
          </a:xfrm>
        </p:grpSpPr>
        <p:pic>
          <p:nvPicPr>
            <p:cNvPr id="136" name="Google Shape;136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36600" y="4376275"/>
              <a:ext cx="255154" cy="2551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3"/>
            <p:cNvSpPr txBox="1"/>
            <p:nvPr/>
          </p:nvSpPr>
          <p:spPr>
            <a:xfrm>
              <a:off x="7127088" y="4380741"/>
              <a:ext cx="5116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 K</a:t>
              </a:r>
              <a:endParaRPr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832788" y="0"/>
            <a:ext cx="7252306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КОМАНДА, КОМПЕТЕНЦИИ И ОПЫТ</a:t>
            </a:r>
          </a:p>
        </p:txBody>
      </p:sp>
      <p:sp>
        <p:nvSpPr>
          <p:cNvPr id="30" name="Google Shape;614;p28">
            <a:extLst>
              <a:ext uri="{FF2B5EF4-FFF2-40B4-BE49-F238E27FC236}">
                <a16:creationId xmlns:a16="http://schemas.microsoft.com/office/drawing/2014/main" id="{B8C5B0A2-F08A-41F8-BB6B-555401A8800D}"/>
              </a:ext>
            </a:extLst>
          </p:cNvPr>
          <p:cNvSpPr txBox="1"/>
          <p:nvPr/>
        </p:nvSpPr>
        <p:spPr>
          <a:xfrm>
            <a:off x="2046005" y="808295"/>
            <a:ext cx="3092861" cy="14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7000"/>
              </a:lnSpc>
            </a:pPr>
            <a:r>
              <a:rPr lang="ru-RU" sz="2000" b="1" dirty="0" err="1">
                <a:latin typeface="Oswald" panose="020B0604020202020204" charset="-52"/>
              </a:rPr>
              <a:t>Шуракова</a:t>
            </a:r>
            <a:r>
              <a:rPr lang="ru-RU" sz="2000" b="1" dirty="0">
                <a:latin typeface="Oswald" panose="020B0604020202020204" charset="-52"/>
              </a:rPr>
              <a:t> Валерия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Лидер, генератор идей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Химик-аналитик ФГБОУ ВО </a:t>
            </a:r>
            <a:r>
              <a:rPr lang="ru-RU" sz="1400" dirty="0" err="1">
                <a:latin typeface="Oswald" panose="020B0604020202020204" charset="-52"/>
              </a:rPr>
              <a:t>СПХФУ</a:t>
            </a:r>
            <a:r>
              <a:rPr lang="ru-RU" sz="1400" dirty="0">
                <a:latin typeface="Oswald" panose="020B0604020202020204" charset="-52"/>
              </a:rPr>
              <a:t> Минздрава России ИЛ (</a:t>
            </a:r>
            <a:r>
              <a:rPr lang="ru-RU" sz="1400" dirty="0" err="1">
                <a:latin typeface="Oswald" panose="020B0604020202020204" charset="-52"/>
              </a:rPr>
              <a:t>ЦККЛС</a:t>
            </a:r>
            <a:r>
              <a:rPr lang="ru-RU" sz="1400" dirty="0">
                <a:latin typeface="Oswald" panose="020B0604020202020204" charset="-52"/>
              </a:rPr>
              <a:t>)</a:t>
            </a:r>
          </a:p>
        </p:txBody>
      </p:sp>
      <p:sp>
        <p:nvSpPr>
          <p:cNvPr id="47" name="Google Shape;614;p28">
            <a:extLst>
              <a:ext uri="{FF2B5EF4-FFF2-40B4-BE49-F238E27FC236}">
                <a16:creationId xmlns:a16="http://schemas.microsoft.com/office/drawing/2014/main" id="{B8C5B0A2-F08A-41F8-BB6B-555401A8800D}"/>
              </a:ext>
            </a:extLst>
          </p:cNvPr>
          <p:cNvSpPr txBox="1"/>
          <p:nvPr/>
        </p:nvSpPr>
        <p:spPr>
          <a:xfrm>
            <a:off x="9099139" y="2688593"/>
            <a:ext cx="3092861" cy="1719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7000"/>
              </a:lnSpc>
            </a:pPr>
            <a:r>
              <a:rPr lang="ru-RU" sz="2000" b="1" dirty="0" err="1">
                <a:latin typeface="Oswald" panose="020B0604020202020204" charset="-52"/>
              </a:rPr>
              <a:t>Сурбеева</a:t>
            </a:r>
            <a:r>
              <a:rPr lang="ru-RU" sz="2000" b="1" dirty="0">
                <a:latin typeface="Oswald" panose="020B0604020202020204" charset="-52"/>
              </a:rPr>
              <a:t> Елизавета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Менеджер по качеству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Кандидат фармацевтических наук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Научный сотрудник ФГБОУ ВО </a:t>
            </a:r>
            <a:r>
              <a:rPr lang="ru-RU" sz="1400" dirty="0" err="1">
                <a:latin typeface="Oswald" panose="020B0604020202020204" charset="-52"/>
              </a:rPr>
              <a:t>СПХФУ</a:t>
            </a:r>
            <a:r>
              <a:rPr lang="ru-RU" sz="1400" dirty="0">
                <a:latin typeface="Oswald" panose="020B0604020202020204" charset="-52"/>
              </a:rPr>
              <a:t> Минздрава России ИЛ (</a:t>
            </a:r>
            <a:r>
              <a:rPr lang="ru-RU" sz="1400" dirty="0" err="1">
                <a:latin typeface="Oswald" panose="020B0604020202020204" charset="-52"/>
              </a:rPr>
              <a:t>ЦККЛС</a:t>
            </a:r>
            <a:r>
              <a:rPr lang="ru-RU" sz="1400" dirty="0">
                <a:latin typeface="Oswald" panose="020B0604020202020204" charset="-52"/>
              </a:rPr>
              <a:t>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BDCC07-80A1-A4CB-4A16-B78AFB5696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4" t="12332" r="12606" b="37566"/>
          <a:stretch/>
        </p:blipFill>
        <p:spPr bwMode="auto">
          <a:xfrm>
            <a:off x="7122891" y="2418579"/>
            <a:ext cx="2147003" cy="225921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614;p28">
            <a:extLst>
              <a:ext uri="{FF2B5EF4-FFF2-40B4-BE49-F238E27FC236}">
                <a16:creationId xmlns:a16="http://schemas.microsoft.com/office/drawing/2014/main" id="{E8CE3A7E-DF6C-7D13-8578-3CEF418041D5}"/>
              </a:ext>
            </a:extLst>
          </p:cNvPr>
          <p:cNvSpPr txBox="1"/>
          <p:nvPr/>
        </p:nvSpPr>
        <p:spPr>
          <a:xfrm>
            <a:off x="237808" y="2485742"/>
            <a:ext cx="2620351" cy="203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7000"/>
              </a:lnSpc>
            </a:pPr>
            <a:r>
              <a:rPr lang="ru-RU" sz="2000" b="1" dirty="0" err="1">
                <a:latin typeface="Oswald" panose="020B0604020202020204" charset="-52"/>
              </a:rPr>
              <a:t>Тернинко</a:t>
            </a:r>
            <a:r>
              <a:rPr lang="ru-RU" sz="2000" b="1" dirty="0">
                <a:latin typeface="Oswald" panose="020B0604020202020204" charset="-52"/>
              </a:rPr>
              <a:t> Инна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Наставник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Доктор фармацевтических наук, доцент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Начальник ФГБОУ ВО </a:t>
            </a:r>
            <a:r>
              <a:rPr lang="ru-RU" sz="1400" dirty="0" err="1">
                <a:latin typeface="Oswald" panose="020B0604020202020204" charset="-52"/>
              </a:rPr>
              <a:t>СПХФУ</a:t>
            </a:r>
            <a:r>
              <a:rPr lang="ru-RU" sz="1400" dirty="0">
                <a:latin typeface="Oswald" panose="020B0604020202020204" charset="-52"/>
              </a:rPr>
              <a:t> Минздрава России ИЛ (</a:t>
            </a:r>
            <a:r>
              <a:rPr lang="ru-RU" sz="1400" dirty="0" err="1">
                <a:latin typeface="Oswald" panose="020B0604020202020204" charset="-52"/>
              </a:rPr>
              <a:t>ЦККЛС</a:t>
            </a:r>
            <a:r>
              <a:rPr lang="ru-RU" sz="1400" dirty="0">
                <a:latin typeface="Oswald" panose="020B0604020202020204" charset="-52"/>
              </a:rPr>
              <a:t>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8DAA044-4875-ED83-45D0-6752CD438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5" t="10170" r="3074" b="45402"/>
          <a:stretch/>
        </p:blipFill>
        <p:spPr bwMode="auto">
          <a:xfrm>
            <a:off x="5138866" y="735571"/>
            <a:ext cx="2310383" cy="214588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3A2253-CD20-4C10-8C55-AA0AC82EA4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9836" y="2485742"/>
            <a:ext cx="2063696" cy="2063696"/>
          </a:xfrm>
          <a:prstGeom prst="ellipse">
            <a:avLst/>
          </a:prstGeom>
        </p:spPr>
      </p:pic>
      <p:sp>
        <p:nvSpPr>
          <p:cNvPr id="3" name="Номер слайда 1">
            <a:extLst>
              <a:ext uri="{FF2B5EF4-FFF2-40B4-BE49-F238E27FC236}">
                <a16:creationId xmlns:a16="http://schemas.microsoft.com/office/drawing/2014/main" id="{025BF576-F017-DE35-2A67-DDB0B1593A77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CA4277D-5B91-4AFA-8300-295818B23AF6}" type="slidenum">
              <a:rPr lang="ru-RU" sz="1200" smtClean="0"/>
              <a:pPr algn="r"/>
              <a:t>14</a:t>
            </a:fld>
            <a:endParaRPr lang="ru-RU" sz="1200" dirty="0"/>
          </a:p>
        </p:txBody>
      </p:sp>
      <p:sp>
        <p:nvSpPr>
          <p:cNvPr id="4" name="Google Shape;614;p28">
            <a:extLst>
              <a:ext uri="{FF2B5EF4-FFF2-40B4-BE49-F238E27FC236}">
                <a16:creationId xmlns:a16="http://schemas.microsoft.com/office/drawing/2014/main" id="{794F64C1-AFB7-48C6-3F35-B16A70AE0C01}"/>
              </a:ext>
            </a:extLst>
          </p:cNvPr>
          <p:cNvSpPr txBox="1"/>
          <p:nvPr/>
        </p:nvSpPr>
        <p:spPr>
          <a:xfrm>
            <a:off x="8260939" y="5140671"/>
            <a:ext cx="3092861" cy="14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7000"/>
              </a:lnSpc>
            </a:pPr>
            <a:r>
              <a:rPr lang="ru-RU" sz="2000" b="1" dirty="0">
                <a:latin typeface="Oswald" panose="020B0604020202020204" charset="-52"/>
              </a:rPr>
              <a:t>Поникаровская Елизавета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Технолог-тестировщик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Студент 5 курса фармацевтического факультета</a:t>
            </a:r>
            <a:endParaRPr lang="en-US" sz="1400" dirty="0">
              <a:latin typeface="Oswald" panose="020B0604020202020204" charset="-52"/>
            </a:endParaRPr>
          </a:p>
        </p:txBody>
      </p:sp>
      <p:sp>
        <p:nvSpPr>
          <p:cNvPr id="5" name="Google Shape;614;p28">
            <a:extLst>
              <a:ext uri="{FF2B5EF4-FFF2-40B4-BE49-F238E27FC236}">
                <a16:creationId xmlns:a16="http://schemas.microsoft.com/office/drawing/2014/main" id="{2A1B666A-67E8-7359-061D-39EA6D56E1DA}"/>
              </a:ext>
            </a:extLst>
          </p:cNvPr>
          <p:cNvSpPr txBox="1"/>
          <p:nvPr/>
        </p:nvSpPr>
        <p:spPr>
          <a:xfrm>
            <a:off x="1365475" y="5133002"/>
            <a:ext cx="3092861" cy="14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7000"/>
              </a:lnSpc>
            </a:pPr>
            <a:r>
              <a:rPr lang="ru-RU" sz="2000" b="1" dirty="0">
                <a:latin typeface="Oswald" panose="020B0604020202020204" charset="-52"/>
              </a:rPr>
              <a:t>Тихомиров Вячеслав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Маркетолог, менеджер</a:t>
            </a:r>
          </a:p>
          <a:p>
            <a:pPr algn="ctr">
              <a:lnSpc>
                <a:spcPct val="147000"/>
              </a:lnSpc>
            </a:pPr>
            <a:r>
              <a:rPr lang="ru-RU" sz="1400" dirty="0">
                <a:latin typeface="Oswald" panose="020B0604020202020204" charset="-52"/>
              </a:rPr>
              <a:t>Студент 5 курса фармацевтического факультета</a:t>
            </a:r>
            <a:endParaRPr lang="en-US" sz="1400" dirty="0">
              <a:latin typeface="Oswald" panose="020B0604020202020204" charset="-5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877E5C-2AFC-E8EB-EEF7-F04FA1BD1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1" t="463" r="34089" b="68966"/>
          <a:stretch/>
        </p:blipFill>
        <p:spPr bwMode="auto">
          <a:xfrm>
            <a:off x="6459884" y="4739769"/>
            <a:ext cx="1744028" cy="187264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A84A09-8179-8446-D1CC-CE7FD92447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0" t="1654" r="29158" b="57160"/>
          <a:stretch/>
        </p:blipFill>
        <p:spPr bwMode="auto">
          <a:xfrm>
            <a:off x="4315367" y="4646805"/>
            <a:ext cx="1780633" cy="18893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47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F1B09E-4787-D589-1DD1-4DD91FC0C835}"/>
              </a:ext>
            </a:extLst>
          </p:cNvPr>
          <p:cNvSpPr txBox="1"/>
          <p:nvPr/>
        </p:nvSpPr>
        <p:spPr>
          <a:xfrm>
            <a:off x="8381574" y="1815147"/>
            <a:ext cx="3697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 Medium" panose="00000600000000000000" pitchFamily="50" charset="0"/>
              </a:rPr>
              <a:t>Контакты</a:t>
            </a:r>
            <a:endParaRPr lang="en-ID" sz="3600" b="1" dirty="0">
              <a:solidFill>
                <a:schemeClr val="accent2"/>
              </a:solidFill>
              <a:latin typeface="+mj-lt"/>
              <a:cs typeface="Poppins Medium" panose="00000600000000000000" pitchFamily="50" charset="0"/>
            </a:endParaRPr>
          </a:p>
        </p:txBody>
      </p:sp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id="{55F52D48-5F53-4ED3-60C8-40DE15A16B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20018" y="4841038"/>
            <a:ext cx="482762" cy="4827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DF6A61-FBDD-F0C8-FAEE-9D148D06AF4A}"/>
              </a:ext>
            </a:extLst>
          </p:cNvPr>
          <p:cNvSpPr/>
          <p:nvPr/>
        </p:nvSpPr>
        <p:spPr>
          <a:xfrm>
            <a:off x="6578039" y="2461478"/>
            <a:ext cx="60720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Лидер проекта: </a:t>
            </a:r>
          </a:p>
          <a:p>
            <a:pPr lvl="0">
              <a:spcBef>
                <a:spcPct val="0"/>
              </a:spcBef>
            </a:pP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Шуракова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 Валерия Сергеевна</a:t>
            </a:r>
          </a:p>
          <a:p>
            <a:pPr lvl="0">
              <a:spcBef>
                <a:spcPct val="0"/>
              </a:spcBef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+7 961-798-58-94</a:t>
            </a:r>
          </a:p>
          <a:p>
            <a:pPr lvl="0">
              <a:spcBef>
                <a:spcPct val="0"/>
              </a:spcBef>
            </a:pP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  <a:hlinkClick r:id="rId6"/>
              </a:rPr>
              <a:t>valeriya.shurakova@spcpu.ru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  <a:p>
            <a:pPr lvl="0">
              <a:spcBef>
                <a:spcPct val="0"/>
              </a:spcBef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Telegram: @https://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t.me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/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valeriyashurakova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  <a:p>
            <a:pPr lvl="0">
              <a:spcBef>
                <a:spcPct val="0"/>
              </a:spcBef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  <a:p>
            <a:pPr lvl="0">
              <a:spcBef>
                <a:spcPct val="0"/>
              </a:spcBef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Ссылка на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telegram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-чат проекта:</a:t>
            </a:r>
          </a:p>
          <a:p>
            <a:pPr lvl="0">
              <a:spcBef>
                <a:spcPct val="0"/>
              </a:spcBef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  <a:p>
            <a:pPr lvl="0">
              <a:spcBef>
                <a:spcPct val="0"/>
              </a:spcBef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           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https://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t.me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/+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ayjfd7svm-hjYjQ6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Montserrat" panose="00000500000000000000" pitchFamily="2" charset="-52"/>
              <a:cs typeface="Teko Medium" panose="02000000000000000000" pitchFamily="2" charset="0"/>
              <a:sym typeface="Oswald Bold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BF90EF6-01AD-6B6F-3D29-5E9CE5869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375" y="1532397"/>
            <a:ext cx="3405120" cy="340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01068A-718F-5342-5428-A4D82B33A7C1}"/>
              </a:ext>
            </a:extLst>
          </p:cNvPr>
          <p:cNvSpPr txBox="1"/>
          <p:nvPr/>
        </p:nvSpPr>
        <p:spPr>
          <a:xfrm>
            <a:off x="374091" y="4984868"/>
            <a:ext cx="54743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Внутри опрос!</a:t>
            </a:r>
          </a:p>
          <a:p>
            <a:pPr algn="ctr"/>
            <a:r>
              <a:rPr lang="ru-RU" dirty="0"/>
              <a:t>Пройдите опрос для понимания осведомленности о проблеме специалистов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F959621-F243-39BB-DA0B-6042DDA441A3}"/>
              </a:ext>
            </a:extLst>
          </p:cNvPr>
          <p:cNvSpPr/>
          <p:nvPr/>
        </p:nvSpPr>
        <p:spPr>
          <a:xfrm>
            <a:off x="913540" y="919025"/>
            <a:ext cx="4520789" cy="665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-52"/>
                <a:cs typeface="Teko Medium" panose="02000000000000000000" pitchFamily="2" charset="0"/>
                <a:sym typeface="Oswald Bold"/>
              </a:rPr>
              <a:t>Сайт-визитка проекта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038EA011-BD5F-5212-5993-867E9D77BD20}"/>
              </a:ext>
            </a:extLst>
          </p:cNvPr>
          <p:cNvSpPr/>
          <p:nvPr/>
        </p:nvSpPr>
        <p:spPr>
          <a:xfrm>
            <a:off x="126508" y="4917815"/>
            <a:ext cx="5969492" cy="1088215"/>
          </a:xfrm>
          <a:prstGeom prst="ellipse">
            <a:avLst/>
          </a:prstGeom>
          <a:noFill/>
          <a:ln w="38100" cap="rnd">
            <a:solidFill>
              <a:srgbClr val="FF6600"/>
            </a:solidFill>
            <a:prstDash val="dash"/>
            <a:beve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E1B8FAB-D3F3-620C-DFF2-E4609FF5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4277D-5B91-4AFA-8300-295818B23AF6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2807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2543</Words>
  <Application>Microsoft Office PowerPoint</Application>
  <PresentationFormat>Широкоэкранный</PresentationFormat>
  <Paragraphs>297</Paragraphs>
  <Slides>15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Lato</vt:lpstr>
      <vt:lpstr>Montserrat</vt:lpstr>
      <vt:lpstr>Oswald</vt:lpstr>
      <vt:lpstr>Roboto Condensed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Валерия Валерия</dc:creator>
  <cp:lastModifiedBy>Валерия</cp:lastModifiedBy>
  <cp:revision>17</cp:revision>
  <dcterms:created xsi:type="dcterms:W3CDTF">2025-01-10T16:40:42Z</dcterms:created>
  <dcterms:modified xsi:type="dcterms:W3CDTF">2025-07-30T07:46:04Z</dcterms:modified>
</cp:coreProperties>
</file>