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Comfortaa SemiBold"/>
      <p:regular r:id="rId21"/>
      <p:bold r:id="rId22"/>
    </p:embeddedFont>
    <p:embeddedFont>
      <p:font typeface="Lemon"/>
      <p:regular r:id="rId23"/>
    </p:embeddedFont>
    <p:embeddedFont>
      <p:font typeface="Comforta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2">
          <p15:clr>
            <a:srgbClr val="A4A3A4"/>
          </p15:clr>
        </p15:guide>
        <p15:guide id="2" pos="181">
          <p15:clr>
            <a:srgbClr val="A4A3A4"/>
          </p15:clr>
        </p15:guide>
        <p15:guide id="3" pos="725">
          <p15:clr>
            <a:srgbClr val="A4A3A4"/>
          </p15:clr>
        </p15:guide>
        <p15:guide id="4" pos="5035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gru33BTuy97i848/5jg+oBDQUa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777693-41D4-4722-A3A9-5164C42A00DE}">
  <a:tblStyle styleId="{1E777693-41D4-4722-A3A9-5164C42A00D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68DE83A-4AAC-401A-A226-8006A67ED97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2" orient="horz"/>
        <p:guide pos="181"/>
        <p:guide pos="725"/>
        <p:guide pos="503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ComfortaaSemiBold-bold.fntdata"/><Relationship Id="rId21" Type="http://schemas.openxmlformats.org/officeDocument/2006/relationships/font" Target="fonts/ComfortaaSemiBold-regular.fntdata"/><Relationship Id="rId24" Type="http://schemas.openxmlformats.org/officeDocument/2006/relationships/font" Target="fonts/Comfortaa-regular.fntdata"/><Relationship Id="rId23" Type="http://schemas.openxmlformats.org/officeDocument/2006/relationships/font" Target="fonts/Lemo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Comforta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109407488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2910940748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9ccf7d91c2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29ccf7d91c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ccf7d91c2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9ccf7d91c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ccf7d91c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29ccf7d91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c8071a062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29c8071a06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c8071a062_0_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29c8071a062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c8071a06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9c8071a0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9c8071a062_0_1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29c8071a062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0bb89f731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0bb89f731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cd60d6de6_1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29cd60d6de6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1b761e81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291b761e8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" name="Google Shape;19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" name="Google Shape;26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4" name="Google Shape;34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" name="Google Shape;35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9" name="Google Shape;3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6cea37fd6106fe4e_54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6" name="Google Shape;46;g6cea37fd6106fe4e_54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7" name="Google Shape;47;g6cea37fd6106fe4e_5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hyperlink" Target="https://pt.2035.university/project/sbs-2-z25-putevoditel-pervokursnika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hyperlink" Target="https://www.muiv.ru/studentu/spravochnik_studenta/" TargetMode="External"/><Relationship Id="rId6" Type="http://schemas.openxmlformats.org/officeDocument/2006/relationships/hyperlink" Target="https://apps.apple.com/ru/app/%D1%81%D0%B1%D0%BE%D1%80%D0%BD%D0%B8%D0%BA-%D0%BF%D0%B5%D1%80%D0%B2%D0%BE%D0%BA%D1%83%D1%80%D1%81%D0%BD%D0%B8%D0%BA%D0%B0-%D1%8E%D1%84%D1%83/id1583083798" TargetMode="External"/><Relationship Id="rId7" Type="http://schemas.openxmlformats.org/officeDocument/2006/relationships/hyperlink" Target="https://play.google.com/store/apps/details?id=ru.ustudentplatform.ustudent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2.png"/><Relationship Id="rId7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/>
          <p:nvPr/>
        </p:nvSpPr>
        <p:spPr>
          <a:xfrm>
            <a:off x="1671200" y="2153700"/>
            <a:ext cx="5732100" cy="836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560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1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Акселератор SBS 2 </a:t>
            </a:r>
            <a:endParaRPr b="1" sz="2100">
              <a:solidFill>
                <a:srgbClr val="FF66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з25 “Путеводитель первокурсника”</a:t>
            </a:r>
            <a:endParaRPr b="1" sz="2100">
              <a:solidFill>
                <a:srgbClr val="FF66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558350" y="3200500"/>
            <a:ext cx="46065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Южный федеральный университет</a:t>
            </a:r>
            <a:r>
              <a:rPr b="1" lang="ru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3E3C"/>
              </a:buClr>
              <a:buSzPts val="1400"/>
              <a:buFont typeface="Comfortaa"/>
              <a:buChar char="-"/>
            </a:pPr>
            <a:r>
              <a:rPr lang="ru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Академия психологии и педагогики</a:t>
            </a:r>
            <a:endParaRPr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3E3C"/>
              </a:buClr>
              <a:buSzPts val="1400"/>
              <a:buFont typeface="Comfortaa"/>
              <a:buChar char="-"/>
            </a:pPr>
            <a:r>
              <a:rPr lang="ru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Институт компьютерных технологий и информационной безопасности</a:t>
            </a:r>
            <a:endParaRPr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3E3C"/>
              </a:buClr>
              <a:buSzPts val="1400"/>
              <a:buFont typeface="Comfortaa"/>
              <a:buChar char="-"/>
            </a:pPr>
            <a:r>
              <a:rPr lang="ru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Институт высоких технологий и пьезотехники</a:t>
            </a:r>
            <a:endParaRPr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4" name="Google Shape;54;p1"/>
          <p:cNvSpPr txBox="1"/>
          <p:nvPr/>
        </p:nvSpPr>
        <p:spPr>
          <a:xfrm>
            <a:off x="558350" y="1131700"/>
            <a:ext cx="29763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2200" u="none" cap="none" strike="noStrike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Этап 0.</a:t>
            </a:r>
            <a:endParaRPr sz="1200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2200" u="none" cap="none" strike="noStrike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Запуск проекта</a:t>
            </a:r>
            <a:endParaRPr b="1" i="0" sz="1600" u="none" cap="none" strike="noStrike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149" l="0" r="0" t="149"/>
          <a:stretch/>
        </p:blipFill>
        <p:spPr>
          <a:xfrm>
            <a:off x="622288" y="324388"/>
            <a:ext cx="861266" cy="573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 b="0" l="0" r="25295" t="0"/>
          <a:stretch/>
        </p:blipFill>
        <p:spPr>
          <a:xfrm>
            <a:off x="6450800" y="639850"/>
            <a:ext cx="2693201" cy="450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4175" y="324423"/>
            <a:ext cx="573925" cy="5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18725" y="324400"/>
            <a:ext cx="573925" cy="5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4444267" y="1756971"/>
            <a:ext cx="255475" cy="2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5560" y="200225"/>
            <a:ext cx="1452882" cy="145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4646175" y="1035975"/>
            <a:ext cx="4078200" cy="3682800"/>
          </a:xfrm>
          <a:prstGeom prst="roundRect">
            <a:avLst>
              <a:gd fmla="val 8426" name="adj"/>
            </a:avLst>
          </a:prstGeom>
          <a:solidFill>
            <a:srgbClr val="F2DC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Какое решение предлагаем:</a:t>
            </a:r>
            <a:endParaRPr b="1" sz="15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Для	</a:t>
            </a:r>
            <a:r>
              <a:rPr i="1"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первокурсников и абитуриентов</a:t>
            </a:r>
            <a:endParaRPr i="1" sz="1300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наше	приложение “Путеводитель первокурсника”</a:t>
            </a:r>
            <a:endParaRPr sz="1300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будет выполнять </a:t>
            </a:r>
            <a:r>
              <a:rPr i="1"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адаптирующую функци</a:t>
            </a: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ю, </a:t>
            </a:r>
            <a:endParaRPr sz="1300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и в отличие от  имеющихся приложений (</a:t>
            </a:r>
            <a:r>
              <a:rPr lang="ru" sz="1300" u="sng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справочник первокурсника и ССК</a:t>
            </a: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)</a:t>
            </a:r>
            <a:endParaRPr sz="1300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будет иметь чётко </a:t>
            </a:r>
            <a:r>
              <a:rPr i="1"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организованную </a:t>
            </a: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структуру, удобный </a:t>
            </a:r>
            <a:r>
              <a:rPr i="1"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интерфейс </a:t>
            </a: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и дополнительную </a:t>
            </a:r>
            <a:r>
              <a:rPr i="1"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информацию</a:t>
            </a:r>
            <a:r>
              <a:rPr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, которой нет в упомянутых аналогах.</a:t>
            </a:r>
            <a:endParaRPr sz="1300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198100" y="1036000"/>
            <a:ext cx="4078200" cy="3682800"/>
          </a:xfrm>
          <a:prstGeom prst="roundRect">
            <a:avLst>
              <a:gd fmla="val 9165" name="adj"/>
            </a:avLst>
          </a:prstGeom>
          <a:solidFill>
            <a:srgbClr val="F2DC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Какую проблему решаем:</a:t>
            </a:r>
            <a:endParaRPr i="1" sz="150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Первокурсник и абитуриент 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хотят легко </a:t>
            </a: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адаптироваться 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в образовательной среде Южного федерального университета, 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но не могут, потому что </a:t>
            </a: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неструктурированной 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информации слишком много либо они не знают, </a:t>
            </a: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где её найти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, а существующие приложения: “</a:t>
            </a:r>
            <a:r>
              <a:rPr lang="ru" sz="1300" u="sng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Справочник первокурсника”, “ССК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” -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обладают недостаточно </a:t>
            </a: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полной 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и </a:t>
            </a: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информативной 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базой, к тому же представлены в </a:t>
            </a:r>
            <a:r>
              <a:rPr i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неудобном </a:t>
            </a: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интерфейсе, и потому не позволяют эти барьеры преодолеть.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sz="130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sz="130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2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"/>
          <p:cNvSpPr txBox="1"/>
          <p:nvPr>
            <p:ph type="title"/>
          </p:nvPr>
        </p:nvSpPr>
        <p:spPr>
          <a:xfrm>
            <a:off x="200950" y="188500"/>
            <a:ext cx="85206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Паспорт проекта</a:t>
            </a:r>
            <a:r>
              <a:rPr b="1" lang="ru" sz="2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 «SBS 2 з25 Путеводитель </a:t>
            </a:r>
            <a:endParaRPr b="1" sz="2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первокурсника»</a:t>
            </a:r>
            <a:endParaRPr b="1" sz="20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2"/>
          <p:cNvSpPr txBox="1"/>
          <p:nvPr>
            <p:ph type="title"/>
          </p:nvPr>
        </p:nvSpPr>
        <p:spPr>
          <a:xfrm>
            <a:off x="0" y="4524300"/>
            <a:ext cx="90960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1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ссылка на проект: </a:t>
            </a:r>
            <a:r>
              <a:rPr b="1" lang="ru" sz="10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5"/>
              </a:rPr>
              <a:t>https://pt.2035.university/project/sbs-2-z25-putevoditel-pervokursnika</a:t>
            </a:r>
            <a:r>
              <a:rPr b="1" lang="ru" sz="1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sz="10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g29109407488_0_1"/>
          <p:cNvGraphicFramePr/>
          <p:nvPr/>
        </p:nvGraphicFramePr>
        <p:xfrm>
          <a:off x="4843852" y="154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{1E777693-41D4-4722-A3A9-5164C42A00DE}</a:tableStyleId>
              </a:tblPr>
              <a:tblGrid>
                <a:gridCol w="1436125"/>
                <a:gridCol w="2178400"/>
              </a:tblGrid>
              <a:tr h="676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Кто?</a:t>
                      </a:r>
                      <a:endParaRPr b="1" sz="1100" u="none" cap="none" strike="noStrike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Чего хочет?</a:t>
                      </a:r>
                      <a:endParaRPr b="1" sz="1100" u="none" cap="none" strike="noStrike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</a:tr>
              <a:tr h="84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Южный федеральный университет</a:t>
                      </a:r>
                      <a:endParaRPr b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создать комфортную среду для адаптации абитуриентов и первокурсников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</a:tr>
              <a:tr h="84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Абитуриенты и первокурсники</a:t>
                      </a:r>
                      <a:endParaRPr b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быстро адаптироваться и социализироваться в студенческой жизни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</a:tr>
              <a:tr h="59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Государство</a:t>
                      </a:r>
                      <a:endParaRPr b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получить высококвалифицированных специалистов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76;g29109407488_0_1"/>
          <p:cNvSpPr/>
          <p:nvPr/>
        </p:nvSpPr>
        <p:spPr>
          <a:xfrm>
            <a:off x="287350" y="1532950"/>
            <a:ext cx="4170000" cy="2974200"/>
          </a:xfrm>
          <a:prstGeom prst="roundRect">
            <a:avLst>
              <a:gd fmla="val 8440" name="adj"/>
            </a:avLst>
          </a:prstGeom>
          <a:solidFill>
            <a:srgbClr val="F0E6E3"/>
          </a:solidFill>
          <a:ln>
            <a:noFill/>
          </a:ln>
        </p:spPr>
        <p:txBody>
          <a:bodyPr anchorCtr="0" anchor="ctr" bIns="36000" lIns="91425" spcFirstLastPara="1" rIns="91425" wrap="square" tIns="36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Цель</a:t>
            </a:r>
            <a:endParaRPr b="1" i="0" sz="1600" u="none" cap="none" strike="noStrike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41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400"/>
              <a:buFont typeface="Comfortaa"/>
              <a:buChar char="•"/>
            </a:pPr>
            <a:r>
              <a:rPr i="1" lang="ru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создание приложения, которое объединит в себе всю необходимую информацию для поступающего и первокурсника, которая облегчит его ориентирование в университете.</a:t>
            </a:r>
            <a:endParaRPr sz="16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41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400"/>
              <a:buFont typeface="Comfortaa"/>
              <a:buChar char="•"/>
            </a:pPr>
            <a:r>
              <a:rPr i="1" lang="ru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MPV приложения “Путеводитель </a:t>
            </a:r>
            <a:r>
              <a:rPr i="1" lang="ru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первокурсника</a:t>
            </a:r>
            <a:r>
              <a:rPr i="1" lang="ru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”</a:t>
            </a:r>
            <a:endParaRPr i="1" u="none" cap="none" strike="noStrike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7" name="Google Shape;77;g29109407488_0_1"/>
          <p:cNvSpPr txBox="1"/>
          <p:nvPr/>
        </p:nvSpPr>
        <p:spPr>
          <a:xfrm>
            <a:off x="4965875" y="1066375"/>
            <a:ext cx="3370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Стейкхолдеры проекта:</a:t>
            </a:r>
            <a:endParaRPr i="1" sz="1550" u="none" cap="none" strike="noStrike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8" name="Google Shape;78;g29109407488_0_1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29109407488_0_1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29109407488_0_1"/>
          <p:cNvSpPr txBox="1"/>
          <p:nvPr>
            <p:ph type="title"/>
          </p:nvPr>
        </p:nvSpPr>
        <p:spPr>
          <a:xfrm>
            <a:off x="200950" y="188500"/>
            <a:ext cx="74574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Паспорт проекта</a:t>
            </a:r>
            <a:r>
              <a:rPr b="1" lang="ru" sz="2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 «SBS 2 з25 Путеводитель </a:t>
            </a:r>
            <a:endParaRPr b="1" sz="2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первокурсника»</a:t>
            </a:r>
            <a:endParaRPr b="1" sz="20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1" name="Google Shape;81;g29109407488_0_1"/>
          <p:cNvSpPr txBox="1"/>
          <p:nvPr>
            <p:ph type="title"/>
          </p:nvPr>
        </p:nvSpPr>
        <p:spPr>
          <a:xfrm>
            <a:off x="225600" y="807700"/>
            <a:ext cx="18507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12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Рынок НТИ: EduNet</a:t>
            </a:r>
            <a:endParaRPr b="1" sz="12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Google Shape;86;g29ccf7d91c2_0_11"/>
          <p:cNvGraphicFramePr/>
          <p:nvPr/>
        </p:nvGraphicFramePr>
        <p:xfrm>
          <a:off x="569376" y="934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{1E777693-41D4-4722-A3A9-5164C42A00DE}</a:tableStyleId>
              </a:tblPr>
              <a:tblGrid>
                <a:gridCol w="1418500"/>
                <a:gridCol w="2151650"/>
                <a:gridCol w="2151650"/>
                <a:gridCol w="2151650"/>
              </a:tblGrid>
              <a:tr h="3126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100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Отрасль</a:t>
                      </a:r>
                      <a:endParaRPr b="1" i="1" sz="1100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100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Конечный потребитель</a:t>
                      </a:r>
                      <a:endParaRPr b="1" i="1" sz="1100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100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Сверху-вниз</a:t>
                      </a:r>
                      <a:endParaRPr b="1" i="1" sz="1100" u="none" cap="none" strike="noStrike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100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Снизу-вверх</a:t>
                      </a:r>
                      <a:endParaRPr b="1" i="1" sz="1100" u="none" cap="none" strike="noStrike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32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100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TAM</a:t>
                      </a:r>
                      <a:endParaRPr b="1" i="1" sz="1100" u="none" cap="none" strike="noStrike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100">
                          <a:solidFill>
                            <a:srgbClr val="741B4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TAM</a:t>
                      </a:r>
                      <a:endParaRPr b="1" i="1" sz="1100" u="none" cap="none" strike="noStrike">
                        <a:solidFill>
                          <a:srgbClr val="741B4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</a:tr>
              <a:tr h="84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Образование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Студенты, ВУЗы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Российский EdTech-рынок вырос на 34,6% до </a:t>
                      </a: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52,4 млрд рублей.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Стоимость одного приложения ≈ 2 млн рублей</a:t>
                      </a:r>
                      <a:endParaRPr sz="11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 стране 710 ВУЗов =&gt; </a:t>
                      </a: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1,42 млрд рублей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География</a:t>
                      </a:r>
                      <a:endParaRPr i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Конечный продукт</a:t>
                      </a:r>
                      <a:endParaRPr i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SAM</a:t>
                      </a:r>
                      <a:endParaRPr i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SAM</a:t>
                      </a:r>
                      <a:endParaRPr i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</a:tr>
              <a:tr h="59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Россия, русскоговорящая аудитория в мире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Приложение для студентов ВУЗов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Предположим, рынок приложений для студентов составляет 1% =&gt; </a:t>
                      </a: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500 млн рублей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Предположим, 70% сталкиваются с этой проблемой =&gt; </a:t>
                      </a: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994 млн рублей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9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Назвать рынок</a:t>
                      </a:r>
                      <a:endParaRPr i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SOM</a:t>
                      </a:r>
                      <a:endParaRPr i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SOM</a:t>
                      </a:r>
                      <a:endParaRPr i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AD72"/>
                    </a:solidFill>
                  </a:tcPr>
                </a:tc>
              </a:tr>
              <a:tr h="5914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Образовательные приложения</a:t>
                      </a:r>
                      <a:endParaRPr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Мы можем занять 5% рынка =&gt; </a:t>
                      </a: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 млн рублей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Мы можем создать приложения для всех Федеральных университетов страны =&gt; </a:t>
                      </a: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 млн рублей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87" name="Google Shape;87;g29ccf7d91c2_0_11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29ccf7d91c2_0_11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29ccf7d91c2_0_11"/>
          <p:cNvSpPr txBox="1"/>
          <p:nvPr>
            <p:ph type="title"/>
          </p:nvPr>
        </p:nvSpPr>
        <p:spPr>
          <a:xfrm>
            <a:off x="200950" y="188500"/>
            <a:ext cx="74574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TAM SAM SOM</a:t>
            </a:r>
            <a:endParaRPr b="1" sz="20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29ccf7d91c2_0_22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29ccf7d91c2_0_22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29ccf7d91c2_0_22"/>
          <p:cNvSpPr txBox="1"/>
          <p:nvPr>
            <p:ph type="title"/>
          </p:nvPr>
        </p:nvSpPr>
        <p:spPr>
          <a:xfrm>
            <a:off x="200950" y="188500"/>
            <a:ext cx="74574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TAM SAM SOM</a:t>
            </a:r>
            <a:endParaRPr b="1" sz="20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97" name="Google Shape;97;g29ccf7d91c2_0_22"/>
          <p:cNvGrpSpPr/>
          <p:nvPr/>
        </p:nvGrpSpPr>
        <p:grpSpPr>
          <a:xfrm>
            <a:off x="382975" y="1146325"/>
            <a:ext cx="3448200" cy="3448200"/>
            <a:chOff x="728850" y="1007950"/>
            <a:chExt cx="3448200" cy="3448200"/>
          </a:xfrm>
        </p:grpSpPr>
        <p:sp>
          <p:nvSpPr>
            <p:cNvPr id="98" name="Google Shape;98;g29ccf7d91c2_0_22"/>
            <p:cNvSpPr/>
            <p:nvPr/>
          </p:nvSpPr>
          <p:spPr>
            <a:xfrm>
              <a:off x="728850" y="1007950"/>
              <a:ext cx="3448200" cy="3448200"/>
            </a:xfrm>
            <a:prstGeom prst="ellipse">
              <a:avLst/>
            </a:prstGeom>
            <a:solidFill>
              <a:srgbClr val="FDAD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g29ccf7d91c2_0_22"/>
            <p:cNvSpPr/>
            <p:nvPr/>
          </p:nvSpPr>
          <p:spPr>
            <a:xfrm>
              <a:off x="1088700" y="1727650"/>
              <a:ext cx="2728500" cy="2728500"/>
            </a:xfrm>
            <a:prstGeom prst="ellipse">
              <a:avLst/>
            </a:prstGeom>
            <a:solidFill>
              <a:srgbClr val="FC9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g29ccf7d91c2_0_22"/>
            <p:cNvSpPr/>
            <p:nvPr/>
          </p:nvSpPr>
          <p:spPr>
            <a:xfrm>
              <a:off x="1554150" y="2688875"/>
              <a:ext cx="1797600" cy="17643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g29ccf7d91c2_0_22"/>
          <p:cNvSpPr txBox="1"/>
          <p:nvPr/>
        </p:nvSpPr>
        <p:spPr>
          <a:xfrm>
            <a:off x="832675" y="1388600"/>
            <a:ext cx="254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1,42 млрд рублей</a:t>
            </a: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2" name="Google Shape;102;g29ccf7d91c2_0_22"/>
          <p:cNvSpPr txBox="1"/>
          <p:nvPr/>
        </p:nvSpPr>
        <p:spPr>
          <a:xfrm>
            <a:off x="756625" y="2431188"/>
            <a:ext cx="270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500 млн рублей</a:t>
            </a:r>
            <a:endParaRPr sz="2100"/>
          </a:p>
        </p:txBody>
      </p:sp>
      <p:sp>
        <p:nvSpPr>
          <p:cNvPr id="103" name="Google Shape;103;g29ccf7d91c2_0_22"/>
          <p:cNvSpPr txBox="1"/>
          <p:nvPr/>
        </p:nvSpPr>
        <p:spPr>
          <a:xfrm>
            <a:off x="468325" y="3478550"/>
            <a:ext cx="327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20 млн рублей</a:t>
            </a:r>
            <a:endParaRPr sz="2100"/>
          </a:p>
        </p:txBody>
      </p:sp>
      <p:cxnSp>
        <p:nvCxnSpPr>
          <p:cNvPr id="104" name="Google Shape;104;g29ccf7d91c2_0_22"/>
          <p:cNvCxnSpPr>
            <a:stCxn id="101" idx="3"/>
          </p:cNvCxnSpPr>
          <p:nvPr/>
        </p:nvCxnSpPr>
        <p:spPr>
          <a:xfrm flipH="1" rot="10800000">
            <a:off x="3381475" y="1614650"/>
            <a:ext cx="1960500" cy="4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g29ccf7d91c2_0_22"/>
          <p:cNvCxnSpPr/>
          <p:nvPr/>
        </p:nvCxnSpPr>
        <p:spPr>
          <a:xfrm flipH="1" rot="10800000">
            <a:off x="3127625" y="2687500"/>
            <a:ext cx="2214300" cy="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g29ccf7d91c2_0_22"/>
          <p:cNvCxnSpPr/>
          <p:nvPr/>
        </p:nvCxnSpPr>
        <p:spPr>
          <a:xfrm flipH="1" rot="10800000">
            <a:off x="3035350" y="3705025"/>
            <a:ext cx="2306700" cy="24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" name="Google Shape;107;g29ccf7d91c2_0_22"/>
          <p:cNvSpPr txBox="1"/>
          <p:nvPr/>
        </p:nvSpPr>
        <p:spPr>
          <a:xfrm>
            <a:off x="5476425" y="1181825"/>
            <a:ext cx="344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Total Addressable Market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Comfortaa"/>
                <a:ea typeface="Comfortaa"/>
                <a:cs typeface="Comfortaa"/>
                <a:sym typeface="Comfortaa"/>
              </a:rPr>
              <a:t>Рынок образовательных приложений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8" name="Google Shape;108;g29ccf7d91c2_0_22"/>
          <p:cNvSpPr txBox="1"/>
          <p:nvPr/>
        </p:nvSpPr>
        <p:spPr>
          <a:xfrm>
            <a:off x="5476425" y="3201500"/>
            <a:ext cx="3667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Serviceable &amp; Obtainable Market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Comfortaa"/>
                <a:ea typeface="Comfortaa"/>
                <a:cs typeface="Comfortaa"/>
                <a:sym typeface="Comfortaa"/>
              </a:rPr>
              <a:t>Предполагаемый рынок, который мы можем занять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9" name="Google Shape;109;g29ccf7d91c2_0_22"/>
          <p:cNvSpPr txBox="1"/>
          <p:nvPr/>
        </p:nvSpPr>
        <p:spPr>
          <a:xfrm>
            <a:off x="5476425" y="2171550"/>
            <a:ext cx="366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Serviceable Available Market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Comfortaa"/>
                <a:ea typeface="Comfortaa"/>
                <a:cs typeface="Comfortaa"/>
                <a:sym typeface="Comfortaa"/>
              </a:rPr>
              <a:t>Рынок приложений для студентов ВУЗов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ccf7d91c2_0_0"/>
          <p:cNvSpPr/>
          <p:nvPr/>
        </p:nvSpPr>
        <p:spPr>
          <a:xfrm>
            <a:off x="287350" y="1699900"/>
            <a:ext cx="8155500" cy="2392200"/>
          </a:xfrm>
          <a:prstGeom prst="roundRect">
            <a:avLst>
              <a:gd fmla="val 8440" name="adj"/>
            </a:avLst>
          </a:prstGeom>
          <a:solidFill>
            <a:srgbClr val="F0E6E3"/>
          </a:solidFill>
          <a:ln>
            <a:noFill/>
          </a:ln>
        </p:spPr>
        <p:txBody>
          <a:bodyPr anchorCtr="0" anchor="ctr" bIns="36000" lIns="91425" spcFirstLastPara="1" rIns="91425" wrap="square" tIns="36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8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Уже существует готовое приложение от ЮФУ “Сборник первокурсника”</a:t>
            </a:r>
            <a:endParaRPr i="1" sz="18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8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К сожалению, с разработчиками, которые уже</a:t>
            </a:r>
            <a:endParaRPr i="1" sz="18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8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осуществили похожую задумку, ввиду разных взглядов на решение проблем, мы не сошлись. Поэтому наши команды решили двигаться каждый в своем направлении.</a:t>
            </a:r>
            <a:endParaRPr i="1" sz="18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5" name="Google Shape;115;g29ccf7d91c2_0_0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29ccf7d91c2_0_0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29ccf7d91c2_0_0"/>
          <p:cNvSpPr txBox="1"/>
          <p:nvPr>
            <p:ph type="title"/>
          </p:nvPr>
        </p:nvSpPr>
        <p:spPr>
          <a:xfrm>
            <a:off x="200950" y="447675"/>
            <a:ext cx="74574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0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Взаимодействие с</a:t>
            </a:r>
            <a:r>
              <a:rPr b="1" lang="ru" sz="2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 командой “Сборник первокурсника”</a:t>
            </a:r>
            <a:endParaRPr b="1" sz="2000">
              <a:solidFill>
                <a:srgbClr val="0071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9c8071a062_0_49"/>
          <p:cNvSpPr txBox="1"/>
          <p:nvPr>
            <p:ph type="title"/>
          </p:nvPr>
        </p:nvSpPr>
        <p:spPr>
          <a:xfrm>
            <a:off x="217214" y="1877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6. Контрольные точки </a:t>
            </a:r>
            <a:r>
              <a:rPr i="1" lang="ru" sz="16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(работа команды с трекером)</a:t>
            </a:r>
            <a:r>
              <a:rPr b="1" lang="ru" sz="20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sz="2000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3" name="Google Shape;123;g29c8071a062_0_49"/>
          <p:cNvSpPr txBox="1"/>
          <p:nvPr/>
        </p:nvSpPr>
        <p:spPr>
          <a:xfrm>
            <a:off x="827088" y="862530"/>
            <a:ext cx="6955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0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Определены потребители, гипотеза подтверждена путем проведения проблемных интервью, сформировано ценностное предложение.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000" u="none" cap="none" strike="noStrike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Артефакты:</a:t>
            </a:r>
            <a:r>
              <a:rPr i="0" lang="ru" sz="1000" u="none" cap="none" strike="noStrike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" sz="1000" u="none" cap="none" strike="noStrike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портрет потребителя, таблица выводов по проблемным интервью. </a:t>
            </a:r>
            <a:endParaRPr sz="1200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24" name="Google Shape;124;g29c8071a062_0_49"/>
          <p:cNvGrpSpPr/>
          <p:nvPr/>
        </p:nvGrpSpPr>
        <p:grpSpPr>
          <a:xfrm>
            <a:off x="287338" y="791058"/>
            <a:ext cx="406004" cy="630263"/>
            <a:chOff x="1307555" y="1808927"/>
            <a:chExt cx="406004" cy="630263"/>
          </a:xfrm>
        </p:grpSpPr>
        <p:sp>
          <p:nvSpPr>
            <p:cNvPr id="125" name="Google Shape;125;g29c8071a062_0_49"/>
            <p:cNvSpPr/>
            <p:nvPr/>
          </p:nvSpPr>
          <p:spPr>
            <a:xfrm>
              <a:off x="1307555" y="2033590"/>
              <a:ext cx="405600" cy="40560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g29c8071a062_0_49"/>
            <p:cNvSpPr txBox="1"/>
            <p:nvPr/>
          </p:nvSpPr>
          <p:spPr>
            <a:xfrm>
              <a:off x="1416559" y="1808927"/>
              <a:ext cx="297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2800" u="none" cap="none" strike="noStrike">
                  <a:solidFill>
                    <a:srgbClr val="0543E8"/>
                  </a:solidFill>
                  <a:latin typeface="Lemon"/>
                  <a:ea typeface="Lemon"/>
                  <a:cs typeface="Lemon"/>
                  <a:sym typeface="Lemon"/>
                </a:rPr>
                <a:t>1</a:t>
              </a:r>
              <a:endParaRPr b="1" i="0" sz="2800" u="none" cap="none" strike="noStrike">
                <a:solidFill>
                  <a:srgbClr val="0543E8"/>
                </a:solidFill>
                <a:latin typeface="Lemon"/>
                <a:ea typeface="Lemon"/>
                <a:cs typeface="Lemon"/>
                <a:sym typeface="Lemon"/>
              </a:endParaRPr>
            </a:p>
          </p:txBody>
        </p:sp>
      </p:grpSp>
      <p:graphicFrame>
        <p:nvGraphicFramePr>
          <p:cNvPr id="127" name="Google Shape;127;g29c8071a062_0_49"/>
          <p:cNvGraphicFramePr/>
          <p:nvPr/>
        </p:nvGraphicFramePr>
        <p:xfrm>
          <a:off x="1010400" y="147369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{1E777693-41D4-4722-A3A9-5164C42A00DE}</a:tableStyleId>
              </a:tblPr>
              <a:tblGrid>
                <a:gridCol w="1983200"/>
                <a:gridCol w="1815550"/>
                <a:gridCol w="3145975"/>
              </a:tblGrid>
              <a:tr h="24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Гипотеза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Вопрос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Ответ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93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Приложение необходимо студентам первого курса и абитуриентам ЮФУ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Актуально ли им это приложение?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Проведено глубинное интервью, которое выявило, что студентам необходим ресурс, в котором будет собрана вся информация о ЮФУ.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93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Студентам необходима </a:t>
                      </a: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карта факультетов, чтобы ориентироваться в пространстве.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Нужна ли карта факультетов?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Благодаря глубинному интервью, было выявлено: у студентов возникают трудности с ориентированием в пространстве учебных корпусов, что негативно сказывается на учебном процессе. 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Студентам необходимы </a:t>
                      </a: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чек-листы и положения ЮФУ, чтобы легко </a:t>
                      </a: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адаптироваться</a:t>
                      </a: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к учебному процессу.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Нужны ли советы и положения?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Также с помощью глубинного интервью, выявлено, что: студенты не знают, как подать документы на материальную помощь, поэтому им нужны советы и положения</a:t>
                      </a:r>
                      <a:endParaRPr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pic>
        <p:nvPicPr>
          <p:cNvPr id="128" name="Google Shape;128;g29c8071a062_0_49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29c8071a062_0_49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c8071a062_0_99"/>
          <p:cNvSpPr txBox="1"/>
          <p:nvPr>
            <p:ph type="title"/>
          </p:nvPr>
        </p:nvSpPr>
        <p:spPr>
          <a:xfrm>
            <a:off x="217214" y="1877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6. Контрольные точки </a:t>
            </a:r>
            <a:r>
              <a:rPr i="1" lang="ru" sz="16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(работа команды с трекером)</a:t>
            </a:r>
            <a:r>
              <a:rPr b="1" lang="ru" sz="16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sz="2000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5" name="Google Shape;135;g29c8071a062_0_99"/>
          <p:cNvSpPr txBox="1"/>
          <p:nvPr/>
        </p:nvSpPr>
        <p:spPr>
          <a:xfrm>
            <a:off x="827501" y="896386"/>
            <a:ext cx="7165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2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Проведен анализ рынка, определены конкуренты, определен MVP.</a:t>
            </a:r>
            <a:endParaRPr sz="2000">
              <a:solidFill>
                <a:srgbClr val="F56036"/>
              </a:solidFill>
            </a:endParaRPr>
          </a:p>
        </p:txBody>
      </p:sp>
      <p:grpSp>
        <p:nvGrpSpPr>
          <p:cNvPr id="136" name="Google Shape;136;g29c8071a062_0_99"/>
          <p:cNvGrpSpPr/>
          <p:nvPr/>
        </p:nvGrpSpPr>
        <p:grpSpPr>
          <a:xfrm>
            <a:off x="287337" y="789012"/>
            <a:ext cx="473042" cy="630263"/>
            <a:chOff x="3082169" y="1808927"/>
            <a:chExt cx="473042" cy="630263"/>
          </a:xfrm>
        </p:grpSpPr>
        <p:sp>
          <p:nvSpPr>
            <p:cNvPr id="137" name="Google Shape;137;g29c8071a062_0_99"/>
            <p:cNvSpPr/>
            <p:nvPr/>
          </p:nvSpPr>
          <p:spPr>
            <a:xfrm>
              <a:off x="3082169" y="2033590"/>
              <a:ext cx="405600" cy="40560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g29c8071a062_0_99"/>
            <p:cNvSpPr txBox="1"/>
            <p:nvPr/>
          </p:nvSpPr>
          <p:spPr>
            <a:xfrm>
              <a:off x="3149311" y="1808927"/>
              <a:ext cx="405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2800" u="none" cap="none" strike="noStrike">
                  <a:solidFill>
                    <a:srgbClr val="0543E8"/>
                  </a:solidFill>
                  <a:latin typeface="Lemon"/>
                  <a:ea typeface="Lemon"/>
                  <a:cs typeface="Lemon"/>
                  <a:sym typeface="Lemon"/>
                </a:rPr>
                <a:t>2</a:t>
              </a:r>
              <a:endParaRPr b="1" i="0" sz="2800" u="none" cap="none" strike="noStrike">
                <a:solidFill>
                  <a:srgbClr val="0543E8"/>
                </a:solidFill>
                <a:latin typeface="Lemon"/>
                <a:ea typeface="Lemon"/>
                <a:cs typeface="Lemon"/>
                <a:sym typeface="Lemon"/>
              </a:endParaRPr>
            </a:p>
          </p:txBody>
        </p:sp>
      </p:grpSp>
      <p:pic>
        <p:nvPicPr>
          <p:cNvPr id="139" name="Google Shape;139;g29c8071a062_0_99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29c8071a062_0_99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1" name="Google Shape;141;g29c8071a062_0_99"/>
          <p:cNvGraphicFramePr/>
          <p:nvPr/>
        </p:nvGraphicFramePr>
        <p:xfrm>
          <a:off x="599738" y="1419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{E68DE83A-4AAC-401A-A226-8006A67ED977}</a:tableStyleId>
              </a:tblPr>
              <a:tblGrid>
                <a:gridCol w="1302225"/>
                <a:gridCol w="857800"/>
                <a:gridCol w="2764600"/>
                <a:gridCol w="1540425"/>
                <a:gridCol w="1197875"/>
              </a:tblGrid>
              <a:tr h="497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Название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Ссылка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Преимущества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(с точки зрения пользователя)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Недостатки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(с точки зрения пользователя)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Отличия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(от </a:t>
                      </a:r>
                      <a:r>
                        <a:rPr b="1" lang="ru" sz="9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</a:t>
                      </a:r>
                      <a:r>
                        <a:rPr b="1" lang="ru" sz="900" u="none" cap="none" strike="noStrike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ашего решения)</a:t>
                      </a:r>
                      <a:endParaRPr b="1"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6E3"/>
                    </a:solidFill>
                  </a:tcPr>
                </a:tc>
              </a:tr>
              <a:tr h="832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Справочник студента Московского Университета имени С.Ю. Витте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sng">
                          <a:solidFill>
                            <a:srgbClr val="0097A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https://www.muiv.ru/studentu/spravochnik_studenta/</a:t>
                      </a: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1) Объёмный пласт разнообразной информации.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2) Нативно понятный интерфейс.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3) Картографическое описание учебного корпуса.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4) Освещение студенческой жизни (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5) Вкладка “Часто задаваемые вопросы”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1) Невозможность просмотреть всю информацию об университете людям.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2) Отсутствие наглядности - сплошной текст.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Представление информации в визуально приятном и понятном формате.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93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Сборник первокурсника ЮФУ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u="sng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https://apps.apple.com/ru/app/сборник-первокурсника-юфу/id1583083798</a:t>
                      </a: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TabBar (панель вкладок в нижней части экрана), который позволяет быстро переключаться между разделами приложения.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Неинтересный для студента способ изложения информации (много текста, мало картинок)</a:t>
                      </a:r>
                      <a:endParaRPr sz="800" u="none" cap="none" strike="noStrike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Визуализация информации: больше схем, таблиц и картинок, чем текста</a:t>
                      </a:r>
                      <a:endParaRPr sz="800" u="none" cap="none" strike="noStrike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832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UStudent</a:t>
                      </a:r>
                      <a:endParaRPr b="1"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sng">
                          <a:solidFill>
                            <a:srgbClr val="0097A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https://play.google.com/store/apps/details?id=ru.ustudentplatform.ustudent</a:t>
                      </a: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1) Наличие электронной библиотеки в приложении.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2) Понятный интерфейс.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3) Наличие расписания групп и преподавателей в приложении.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4) Возможность прикрепить домашнее задание прямо в приложении.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1) Неудобства использования библиотеки.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2) Расписание редко обновляется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4) Невозможность прикрепления фото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Акцент на </a:t>
                      </a: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легкой</a:t>
                      </a:r>
                      <a:r>
                        <a:rPr lang="ru" sz="800">
                          <a:solidFill>
                            <a:srgbClr val="040C28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адаптации студентов</a:t>
                      </a:r>
                      <a:endParaRPr sz="800">
                        <a:solidFill>
                          <a:srgbClr val="040C28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97A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c8071a062_0_0"/>
          <p:cNvSpPr txBox="1"/>
          <p:nvPr>
            <p:ph type="title"/>
          </p:nvPr>
        </p:nvSpPr>
        <p:spPr>
          <a:xfrm>
            <a:off x="217225" y="191075"/>
            <a:ext cx="597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0543E8"/>
                </a:solidFill>
                <a:latin typeface="Comfortaa"/>
                <a:ea typeface="Comfortaa"/>
                <a:cs typeface="Comfortaa"/>
                <a:sym typeface="Comfortaa"/>
              </a:rPr>
              <a:t>Демонстрация нашего решения</a:t>
            </a: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i="1" sz="2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g29c8071a06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2175" y="849150"/>
            <a:ext cx="6319651" cy="402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29c8071a062_0_0"/>
          <p:cNvPicPr preferRelativeResize="0"/>
          <p:nvPr/>
        </p:nvPicPr>
        <p:blipFill rotWithShape="1">
          <a:blip r:embed="rId4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9c8071a062_0_0"/>
          <p:cNvPicPr preferRelativeResize="0"/>
          <p:nvPr/>
        </p:nvPicPr>
        <p:blipFill rotWithShape="1">
          <a:blip r:embed="rId5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c8071a062_0_148"/>
          <p:cNvSpPr txBox="1"/>
          <p:nvPr>
            <p:ph type="title"/>
          </p:nvPr>
        </p:nvSpPr>
        <p:spPr>
          <a:xfrm>
            <a:off x="217214" y="1877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6. Контрольные точки </a:t>
            </a:r>
            <a:r>
              <a:rPr i="1" lang="ru" sz="16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(работа команды с трекером)</a:t>
            </a:r>
            <a:r>
              <a:rPr b="1" lang="ru" sz="1600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sz="2000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5" name="Google Shape;155;g29c8071a062_0_148"/>
          <p:cNvSpPr txBox="1"/>
          <p:nvPr/>
        </p:nvSpPr>
        <p:spPr>
          <a:xfrm>
            <a:off x="827088" y="910556"/>
            <a:ext cx="7910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56" name="Google Shape;156;g29c8071a062_0_148"/>
          <p:cNvGrpSpPr/>
          <p:nvPr/>
        </p:nvGrpSpPr>
        <p:grpSpPr>
          <a:xfrm>
            <a:off x="287338" y="791058"/>
            <a:ext cx="480194" cy="630263"/>
            <a:chOff x="5316662" y="1808927"/>
            <a:chExt cx="480194" cy="630263"/>
          </a:xfrm>
        </p:grpSpPr>
        <p:sp>
          <p:nvSpPr>
            <p:cNvPr id="157" name="Google Shape;157;g29c8071a062_0_148"/>
            <p:cNvSpPr/>
            <p:nvPr/>
          </p:nvSpPr>
          <p:spPr>
            <a:xfrm>
              <a:off x="5316662" y="2033590"/>
              <a:ext cx="405600" cy="40560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g29c8071a062_0_148"/>
            <p:cNvSpPr txBox="1"/>
            <p:nvPr/>
          </p:nvSpPr>
          <p:spPr>
            <a:xfrm>
              <a:off x="5408656" y="1808927"/>
              <a:ext cx="388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2800" u="none" cap="none" strike="noStrike">
                  <a:solidFill>
                    <a:srgbClr val="0543E8"/>
                  </a:solidFill>
                  <a:latin typeface="Lemon"/>
                  <a:ea typeface="Lemon"/>
                  <a:cs typeface="Lemon"/>
                  <a:sym typeface="Lemon"/>
                </a:rPr>
                <a:t>3</a:t>
              </a:r>
              <a:endParaRPr b="1" i="0" sz="2800" u="none" cap="none" strike="noStrike">
                <a:solidFill>
                  <a:srgbClr val="0543E8"/>
                </a:solidFill>
                <a:latin typeface="Lemon"/>
                <a:ea typeface="Lemon"/>
                <a:cs typeface="Lemon"/>
                <a:sym typeface="Lemon"/>
              </a:endParaRPr>
            </a:p>
          </p:txBody>
        </p:sp>
      </p:grpSp>
      <p:pic>
        <p:nvPicPr>
          <p:cNvPr id="159" name="Google Shape;159;g29c8071a062_0_148"/>
          <p:cNvPicPr preferRelativeResize="0"/>
          <p:nvPr/>
        </p:nvPicPr>
        <p:blipFill rotWithShape="1">
          <a:blip r:embed="rId3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9c8071a062_0_148"/>
          <p:cNvPicPr preferRelativeResize="0"/>
          <p:nvPr/>
        </p:nvPicPr>
        <p:blipFill rotWithShape="1">
          <a:blip r:embed="rId4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g29c8071a062_0_148"/>
          <p:cNvGraphicFramePr/>
          <p:nvPr/>
        </p:nvGraphicFramePr>
        <p:xfrm>
          <a:off x="958225" y="97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{E68DE83A-4AAC-401A-A226-8006A67ED977}</a:tableStyleId>
              </a:tblPr>
              <a:tblGrid>
                <a:gridCol w="3619375"/>
                <a:gridCol w="4160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Каналы продвижения</a:t>
                      </a:r>
                      <a:endParaRPr b="1"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Официальные г</a:t>
                      </a:r>
                      <a:r>
                        <a:rPr lang="ru" sz="11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руппы информирования студентов в соц. сетях “ВКонтакте” и “Телеграм”: “Объединенный совет обучающихся ЮФУ”, студенческие советы структурных подразделений ЮФУ, “СИЦ ЮФУ”.</a:t>
                      </a:r>
                      <a:endParaRPr sz="11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6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2" name="Google Shape;162;g29c8071a062_0_148"/>
          <p:cNvGraphicFramePr/>
          <p:nvPr/>
        </p:nvGraphicFramePr>
        <p:xfrm>
          <a:off x="3655500" y="2413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{E68DE83A-4AAC-401A-A226-8006A67ED977}</a:tableStyleId>
              </a:tblPr>
              <a:tblGrid>
                <a:gridCol w="2541150"/>
                <a:gridCol w="2541150"/>
              </a:tblGrid>
              <a:tr h="278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Стоимость продукта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Базовое (офлайн) приложение, визитная карточка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100 тыс.руб.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Редактирование/модерация в онлайне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250</a:t>
                      </a: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тыс.руб.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Личный кабинет, поиск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280 тыс. руб.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8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Итого: 630 тыс. руб.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5603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pic>
        <p:nvPicPr>
          <p:cNvPr id="163" name="Google Shape;163;g29c8071a062_0_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700" y="2208950"/>
            <a:ext cx="3350700" cy="274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CDB"/>
            </a:gs>
            <a:gs pos="100000">
              <a:srgbClr val="F0A96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/>
        </p:nvSpPr>
        <p:spPr>
          <a:xfrm>
            <a:off x="183422" y="145368"/>
            <a:ext cx="6927061" cy="45513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20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Команда «</a:t>
            </a:r>
            <a:r>
              <a:rPr b="1" lang="ru" sz="2100">
                <a:solidFill>
                  <a:srgbClr val="FF6600"/>
                </a:solidFill>
                <a:latin typeface="Comfortaa"/>
                <a:ea typeface="Comfortaa"/>
                <a:cs typeface="Comfortaa"/>
                <a:sym typeface="Comfortaa"/>
              </a:rPr>
              <a:t>Путеводитель первокурсника</a:t>
            </a:r>
            <a:r>
              <a:rPr b="1" i="0" lang="ru" sz="20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» </a:t>
            </a:r>
            <a:endParaRPr b="1" i="0" sz="20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9" name="Google Shape;169;p5"/>
          <p:cNvPicPr preferRelativeResize="0"/>
          <p:nvPr/>
        </p:nvPicPr>
        <p:blipFill rotWithShape="1">
          <a:blip r:embed="rId3">
            <a:alphaModFix/>
          </a:blip>
          <a:srcRect b="17865" l="0" r="0" t="5914"/>
          <a:stretch/>
        </p:blipFill>
        <p:spPr>
          <a:xfrm>
            <a:off x="2446598" y="600511"/>
            <a:ext cx="2400701" cy="24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 rotWithShape="1">
          <a:blip r:embed="rId4">
            <a:alphaModFix/>
          </a:blip>
          <a:srcRect b="8223" l="5855" r="0" t="0"/>
          <a:stretch/>
        </p:blipFill>
        <p:spPr>
          <a:xfrm>
            <a:off x="287350" y="2010974"/>
            <a:ext cx="2400701" cy="234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5"/>
          <p:cNvPicPr preferRelativeResize="0"/>
          <p:nvPr/>
        </p:nvPicPr>
        <p:blipFill rotWithShape="1">
          <a:blip r:embed="rId5">
            <a:alphaModFix/>
          </a:blip>
          <a:srcRect b="8222" l="1806" r="0" t="-3943"/>
          <a:stretch/>
        </p:blipFill>
        <p:spPr>
          <a:xfrm>
            <a:off x="4616624" y="1960661"/>
            <a:ext cx="2503951" cy="24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5"/>
          <p:cNvPicPr preferRelativeResize="0"/>
          <p:nvPr/>
        </p:nvPicPr>
        <p:blipFill rotWithShape="1">
          <a:blip r:embed="rId6">
            <a:alphaModFix/>
          </a:blip>
          <a:srcRect b="9885" l="0" r="7561" t="0"/>
          <a:stretch/>
        </p:blipFill>
        <p:spPr>
          <a:xfrm>
            <a:off x="6540400" y="520975"/>
            <a:ext cx="2503977" cy="244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5"/>
          <p:cNvSpPr txBox="1"/>
          <p:nvPr/>
        </p:nvSpPr>
        <p:spPr>
          <a:xfrm>
            <a:off x="287400" y="4338700"/>
            <a:ext cx="240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Цуканова Надежда - руководитель проекта</a:t>
            </a:r>
            <a:endParaRPr b="1"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tsukanova@sfedu.ru</a:t>
            </a:r>
            <a:endParaRPr b="1"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2424450" y="2961950"/>
            <a:ext cx="2445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Дробот Виктория - аналитик</a:t>
            </a:r>
            <a:endParaRPr b="1"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7058450" y="2888650"/>
            <a:ext cx="1828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Дорин Максим - дизайнер</a:t>
            </a:r>
            <a:endParaRPr b="1"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4926763" y="4338700"/>
            <a:ext cx="1988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Зозуля Ульяна - дизайнер</a:t>
            </a:r>
            <a:endParaRPr b="1"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7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 rotWithShape="1">
          <a:blip r:embed="rId8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CDB"/>
            </a:gs>
            <a:gs pos="100000">
              <a:srgbClr val="F0A96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290bb89f731_2_5"/>
          <p:cNvPicPr preferRelativeResize="0"/>
          <p:nvPr/>
        </p:nvPicPr>
        <p:blipFill rotWithShape="1">
          <a:blip r:embed="rId3">
            <a:alphaModFix/>
          </a:blip>
          <a:srcRect b="7441" l="0" r="0" t="0"/>
          <a:stretch/>
        </p:blipFill>
        <p:spPr>
          <a:xfrm>
            <a:off x="3241687" y="2322642"/>
            <a:ext cx="2519224" cy="2331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90bb89f731_2_5"/>
          <p:cNvPicPr preferRelativeResize="0"/>
          <p:nvPr/>
        </p:nvPicPr>
        <p:blipFill rotWithShape="1">
          <a:blip r:embed="rId4">
            <a:alphaModFix/>
          </a:blip>
          <a:srcRect b="9420" l="2963" r="2963" t="0"/>
          <a:stretch/>
        </p:blipFill>
        <p:spPr>
          <a:xfrm>
            <a:off x="6483358" y="2023100"/>
            <a:ext cx="2421919" cy="233187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290bb89f731_2_5"/>
          <p:cNvSpPr txBox="1"/>
          <p:nvPr/>
        </p:nvSpPr>
        <p:spPr>
          <a:xfrm>
            <a:off x="41938" y="4354975"/>
            <a:ext cx="2580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Шаповалова Ксения - дизайнер</a:t>
            </a:r>
            <a:endParaRPr b="1"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6" name="Google Shape;186;g290bb89f731_2_5"/>
          <p:cNvPicPr preferRelativeResize="0"/>
          <p:nvPr/>
        </p:nvPicPr>
        <p:blipFill rotWithShape="1">
          <a:blip r:embed="rId5">
            <a:alphaModFix/>
          </a:blip>
          <a:srcRect b="7433" l="0" r="0" t="0"/>
          <a:stretch/>
        </p:blipFill>
        <p:spPr>
          <a:xfrm>
            <a:off x="72476" y="2023100"/>
            <a:ext cx="2519224" cy="233187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290bb89f731_2_5"/>
          <p:cNvSpPr/>
          <p:nvPr/>
        </p:nvSpPr>
        <p:spPr>
          <a:xfrm>
            <a:off x="1945350" y="89750"/>
            <a:ext cx="4996800" cy="1933500"/>
          </a:xfrm>
          <a:prstGeom prst="roundRect">
            <a:avLst>
              <a:gd fmla="val 9694" name="adj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290bb89f731_2_5"/>
          <p:cNvSpPr txBox="1"/>
          <p:nvPr/>
        </p:nvSpPr>
        <p:spPr>
          <a:xfrm>
            <a:off x="1898200" y="163700"/>
            <a:ext cx="4996800" cy="18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4C1130"/>
                </a:solidFill>
                <a:latin typeface="Comfortaa"/>
                <a:ea typeface="Comfortaa"/>
                <a:cs typeface="Comfortaa"/>
                <a:sym typeface="Comfortaa"/>
              </a:rPr>
              <a:t>В создании проекта нам помогут такие компетенции как:</a:t>
            </a:r>
            <a:endParaRPr b="1" sz="1300">
              <a:solidFill>
                <a:srgbClr val="4C113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Font typeface="Comfortaa"/>
              <a:buChar char="●"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Коммуникация;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Font typeface="Comfortaa"/>
              <a:buChar char="●"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Доверие;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Font typeface="Comfortaa"/>
              <a:buChar char="●"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Взаимоуважение;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Font typeface="Comfortaa"/>
              <a:buChar char="●"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Ответственность;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Font typeface="Comfortaa"/>
              <a:buChar char="●"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Распределение ролей и зон ответственности;</a:t>
            </a:r>
            <a:endParaRPr sz="13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300"/>
              <a:buFont typeface="Comfortaa"/>
              <a:buChar char="●"/>
            </a:pPr>
            <a:r>
              <a:rPr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Внутренний опыт.</a:t>
            </a:r>
            <a:endParaRPr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9" name="Google Shape;189;g290bb89f731_2_5"/>
          <p:cNvSpPr txBox="1"/>
          <p:nvPr/>
        </p:nvSpPr>
        <p:spPr>
          <a:xfrm>
            <a:off x="3710450" y="4875325"/>
            <a:ext cx="545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290bb89f731_2_5"/>
          <p:cNvSpPr txBox="1"/>
          <p:nvPr/>
        </p:nvSpPr>
        <p:spPr>
          <a:xfrm>
            <a:off x="3227400" y="4558500"/>
            <a:ext cx="2689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Хоружая Алина - тестировщик</a:t>
            </a:r>
            <a:endParaRPr b="1" sz="17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1" name="Google Shape;191;g290bb89f731_2_5"/>
          <p:cNvSpPr txBox="1"/>
          <p:nvPr/>
        </p:nvSpPr>
        <p:spPr>
          <a:xfrm>
            <a:off x="6842625" y="4354975"/>
            <a:ext cx="188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41B47"/>
                </a:solidFill>
                <a:latin typeface="Comfortaa"/>
                <a:ea typeface="Comfortaa"/>
                <a:cs typeface="Comfortaa"/>
                <a:sym typeface="Comfortaa"/>
              </a:rPr>
              <a:t>Колганов Даниил - программист</a:t>
            </a:r>
            <a:endParaRPr b="1" sz="1600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2" name="Google Shape;192;g290bb89f731_2_5"/>
          <p:cNvPicPr preferRelativeResize="0"/>
          <p:nvPr/>
        </p:nvPicPr>
        <p:blipFill rotWithShape="1">
          <a:blip r:embed="rId6">
            <a:alphaModFix/>
          </a:blip>
          <a:srcRect b="3565" l="0" r="0" t="3575"/>
          <a:stretch/>
        </p:blipFill>
        <p:spPr>
          <a:xfrm>
            <a:off x="8528850" y="188500"/>
            <a:ext cx="395771" cy="3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290bb89f731_2_5"/>
          <p:cNvPicPr preferRelativeResize="0"/>
          <p:nvPr/>
        </p:nvPicPr>
        <p:blipFill rotWithShape="1">
          <a:blip r:embed="rId7">
            <a:alphaModFix/>
          </a:blip>
          <a:srcRect b="149" l="0" r="0" t="149"/>
          <a:stretch/>
        </p:blipFill>
        <p:spPr>
          <a:xfrm>
            <a:off x="7891368" y="188505"/>
            <a:ext cx="551453" cy="36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cd60d6de6_1_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56036"/>
                </a:solidFill>
                <a:latin typeface="Comfortaa"/>
                <a:ea typeface="Comfortaa"/>
                <a:cs typeface="Comfortaa"/>
                <a:sym typeface="Comfortaa"/>
              </a:rPr>
              <a:t>Вопросы экспертам</a:t>
            </a:r>
            <a:endParaRPr>
              <a:solidFill>
                <a:srgbClr val="F5603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9" name="Google Shape;199;g29cd60d6de6_1_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ctr">
              <a:spcBef>
                <a:spcPts val="0"/>
              </a:spcBef>
              <a:spcAft>
                <a:spcPts val="0"/>
              </a:spcAft>
              <a:buClr>
                <a:srgbClr val="FF3E3C"/>
              </a:buClr>
              <a:buSzPts val="2300"/>
              <a:buFont typeface="Comfortaa"/>
              <a:buAutoNum type="arabicParenR"/>
            </a:pPr>
            <a:r>
              <a:rPr lang="ru" sz="2300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Как лучше всего вложить средства в реализацию проекта?</a:t>
            </a:r>
            <a:endParaRPr sz="2300"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ctr">
              <a:spcBef>
                <a:spcPts val="0"/>
              </a:spcBef>
              <a:spcAft>
                <a:spcPts val="0"/>
              </a:spcAft>
              <a:buClr>
                <a:srgbClr val="FF3E3C"/>
              </a:buClr>
              <a:buSzPts val="2300"/>
              <a:buFont typeface="Comfortaa"/>
              <a:buAutoNum type="arabicParenR"/>
            </a:pPr>
            <a:r>
              <a:rPr lang="ru" sz="2300">
                <a:solidFill>
                  <a:srgbClr val="FF3E3C"/>
                </a:solidFill>
                <a:latin typeface="Comfortaa"/>
                <a:ea typeface="Comfortaa"/>
                <a:cs typeface="Comfortaa"/>
                <a:sym typeface="Comfortaa"/>
              </a:rPr>
              <a:t>В чём может заключаться выгода от приложения для инвестора?</a:t>
            </a:r>
            <a:endParaRPr sz="2300">
              <a:solidFill>
                <a:srgbClr val="FF3E3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1b761e81e_0_0"/>
          <p:cNvSpPr txBox="1"/>
          <p:nvPr>
            <p:ph idx="1" type="subTitle"/>
          </p:nvPr>
        </p:nvSpPr>
        <p:spPr>
          <a:xfrm>
            <a:off x="311700" y="1010850"/>
            <a:ext cx="8520600" cy="7926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800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Спасибо за внимание!</a:t>
            </a:r>
            <a:endParaRPr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205" name="Google Shape;205;g291b761e81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4813" y="1698275"/>
            <a:ext cx="2434376" cy="24343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Tata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