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B5F55-954F-40FE-88E9-4B8FD6E53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859271-BF1F-452A-BA2B-F8F1D0887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FD8D0F-1C50-40E4-A562-808A585E5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47F4BA-9AA7-4A3B-A6A9-5B891BC7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E250C5-974C-4D3D-8A98-4FD333A7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1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056BE-AD1D-4270-8828-7A1F37DE0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2AE40-531E-4981-9AFB-64B21D9DA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F0A95C-469D-4EEC-B655-F81CBE8B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2CAEEE-5DD4-4793-91DC-8AD92208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7142F7-D4F3-4E19-A1AC-49A21AC7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78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0BAE4-B54C-4AD0-A15F-F0A2766C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EF85E5-EA42-4950-A67E-884C0CD02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8D3DE9-2419-4752-B91C-DCEBADCC1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A5BB7F-EB6C-45F3-A38A-E7589A2B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3BC098-278D-41DB-9B5A-7D302BD1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05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39F86-08B2-4E9B-A63E-4A98A946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8ADF22-C0FC-453E-8FE0-0D0E27CAB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293349-765B-445A-8A4C-45BB22659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21A1EE-35C7-4EC6-B6C0-76D97711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1721F9-07A3-4544-A5EB-5DAAF1CE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E4219D-61A0-49F7-AC72-188F0E71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90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C139D-19C7-4E83-AE28-35FFE250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E59F74-EEB5-4ACD-81C9-845EC90B8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C80995-141D-4010-ACEF-07090C3F8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1E6883-856E-4B75-86A0-8C2948D81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8DF0F3-022A-4877-A227-7F347DD85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B130EF-B364-4BAA-931C-EC2EC3995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B6C770-9D9C-4055-88C7-A642570B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1E7A606-CAA6-469E-8B66-A7719D34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98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F918E-22E6-47B8-8A87-AED4F4B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709AB9-6E7B-4505-955E-53211662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3AE1D1-FBDE-4E82-8DFF-7E213C562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F5C4FF-C97F-45A3-9F7A-97566978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9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AF24E4-8EA4-4CBA-A9F7-83AA72B7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1AD9BA-E66A-41FF-BB69-5E884872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FEAFD3-C339-4746-91D9-AB64273B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31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F9EAF-E208-4E46-B42D-F75B4E348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3C6F96-85B8-4EBC-A6EC-59A59F6F1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E3D65E-DF7F-4406-8953-DF6F60A4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990BCA-DB29-40FC-B633-764886162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DD64E6-B622-4F2A-8710-F1E891877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38B734-81BA-4A66-91D7-E27D9B7C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85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D9E6B-8167-4192-A41E-913505B2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FDE9D3E-6A1E-4A01-A8A4-A9C22D6AA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255624-7DAF-4D91-A52E-CCACF25B2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DFC934-A91A-4FA4-BBDB-C8D3ACF0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3E3C16-5F67-4B83-AF4F-149F12FA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676CFF-B230-4C6B-AACD-ABFAF0CB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5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4D785-9026-471F-A906-FA3217DB5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AB6DF5-9583-424D-9FD5-F1DEA429A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E1CC24-21CD-4FFF-86C5-9A692FD57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C7B81-28D6-4CA2-AEC2-A3BF94B5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D68AE-A937-4345-9118-19AEA6BC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6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310F0A-8A2B-4D8C-8371-346CC918A1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BD8A0F-285A-4987-9D12-5B4661950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ED1C3C-041E-4CA1-8C2A-BEC29E2BE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365858-4B94-40BD-BDC6-D784CA0F0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B165E7-3124-4470-90A1-F6031FBC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7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14760-9C14-434A-84F5-96FB02D1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A17773-E383-48CE-BAEC-E1B0CCD50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5A1529-3B2A-436D-A062-55461385B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B87DA-9A50-4D1E-8640-357AA747A715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FE446-E20D-4988-A021-BA53B1CF8E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456D48-CBA6-4753-AF8F-F211CE3BD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A7ECD-50F2-4EC6-A5AB-8299112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40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17" Type="http://schemas.openxmlformats.org/officeDocument/2006/relationships/image" Target="../media/image11.svg"/><Relationship Id="rId2" Type="http://schemas.openxmlformats.org/officeDocument/2006/relationships/image" Target="../media/image1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38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svg"/><Relationship Id="rId3" Type="http://schemas.openxmlformats.org/officeDocument/2006/relationships/image" Target="../media/image13.svg"/><Relationship Id="rId7" Type="http://schemas.openxmlformats.org/officeDocument/2006/relationships/image" Target="../media/image42.svg"/><Relationship Id="rId12" Type="http://schemas.openxmlformats.org/officeDocument/2006/relationships/image" Target="../media/image4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38.svg"/><Relationship Id="rId5" Type="http://schemas.openxmlformats.org/officeDocument/2006/relationships/image" Target="../media/image40.svg"/><Relationship Id="rId15" Type="http://schemas.openxmlformats.org/officeDocument/2006/relationships/image" Target="../media/image48.svg"/><Relationship Id="rId10" Type="http://schemas.openxmlformats.org/officeDocument/2006/relationships/image" Target="../media/image37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Relationship Id="rId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6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861A03-90E8-4AE6-908F-B961BC584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5868" y="6111550"/>
            <a:ext cx="4886131" cy="746449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Презентацию подготовил: Коржилов Михаил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23AC8B-A782-43CC-9C9D-4D996D1A1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045" cy="9890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73C6D5-D2D5-4E46-B30B-43A354BC88F7}"/>
              </a:ext>
            </a:extLst>
          </p:cNvPr>
          <p:cNvSpPr txBox="1"/>
          <p:nvPr/>
        </p:nvSpPr>
        <p:spPr>
          <a:xfrm>
            <a:off x="-29822" y="77444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FIERMASS</a:t>
            </a:r>
            <a:endParaRPr lang="ru-RU" sz="1600" b="1" dirty="0"/>
          </a:p>
        </p:txBody>
      </p:sp>
      <p:pic>
        <p:nvPicPr>
          <p:cNvPr id="8" name="Рисунок 7" descr="Фигура органическое натуральное угла">
            <a:extLst>
              <a:ext uri="{FF2B5EF4-FFF2-40B4-BE49-F238E27FC236}">
                <a16:creationId xmlns:a16="http://schemas.microsoft.com/office/drawing/2014/main" id="{D337085D-1388-491F-AB5D-9F0497D24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7620002" y="0"/>
            <a:ext cx="4572000" cy="4572000"/>
          </a:xfrm>
          <a:prstGeom prst="rect">
            <a:avLst/>
          </a:prstGeom>
        </p:spPr>
      </p:pic>
      <p:pic>
        <p:nvPicPr>
          <p:cNvPr id="9" name="Рисунок 8" descr="Фигура органическое натуральное угла">
            <a:extLst>
              <a:ext uri="{FF2B5EF4-FFF2-40B4-BE49-F238E27FC236}">
                <a16:creationId xmlns:a16="http://schemas.microsoft.com/office/drawing/2014/main" id="{3BD9E56E-BC14-41DD-AD41-7E5460671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0" y="2286000"/>
            <a:ext cx="4572000" cy="4572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E665E-D83C-44E3-AAFA-A61CA2144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40323"/>
            <a:ext cx="9144000" cy="876023"/>
          </a:xfrm>
        </p:spPr>
        <p:txBody>
          <a:bodyPr>
            <a:normAutofit/>
          </a:bodyPr>
          <a:lstStyle/>
          <a:p>
            <a:r>
              <a:rPr lang="ru-RU" sz="5600" b="1" dirty="0"/>
              <a:t>Корпоративный мессенджер </a:t>
            </a:r>
            <a:endParaRPr lang="ru-RU" sz="5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81E229-E8AD-44D6-8C6E-46ED52EBD8F8}"/>
              </a:ext>
            </a:extLst>
          </p:cNvPr>
          <p:cNvSpPr txBox="1"/>
          <p:nvPr/>
        </p:nvSpPr>
        <p:spPr>
          <a:xfrm>
            <a:off x="5385451" y="6199710"/>
            <a:ext cx="1512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Калининград</a:t>
            </a:r>
          </a:p>
          <a:p>
            <a:pPr algn="ctr"/>
            <a:r>
              <a:rPr lang="ru-RU" dirty="0"/>
              <a:t>2024</a:t>
            </a:r>
          </a:p>
        </p:txBody>
      </p:sp>
      <p:pic>
        <p:nvPicPr>
          <p:cNvPr id="14" name="Рисунок 13" descr="Пузырь с сообщением чата со сплошной заливкой">
            <a:extLst>
              <a:ext uri="{FF2B5EF4-FFF2-40B4-BE49-F238E27FC236}">
                <a16:creationId xmlns:a16="http://schemas.microsoft.com/office/drawing/2014/main" id="{C3966349-D122-42E9-8B07-25256EB06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388" y="2657934"/>
            <a:ext cx="827314" cy="8273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DF1549-4AC2-4AB9-8BE4-ADAE28F046ED}"/>
              </a:ext>
            </a:extLst>
          </p:cNvPr>
          <p:cNvSpPr txBox="1"/>
          <p:nvPr/>
        </p:nvSpPr>
        <p:spPr>
          <a:xfrm>
            <a:off x="919067" y="3230098"/>
            <a:ext cx="103538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5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Этапы и средства разработки. </a:t>
            </a:r>
            <a:endParaRPr lang="ru-RU" sz="5600" dirty="0"/>
          </a:p>
        </p:txBody>
      </p:sp>
      <p:pic>
        <p:nvPicPr>
          <p:cNvPr id="24" name="Рисунок 23" descr="Рукопожатие со сплошной заливкой">
            <a:extLst>
              <a:ext uri="{FF2B5EF4-FFF2-40B4-BE49-F238E27FC236}">
                <a16:creationId xmlns:a16="http://schemas.microsoft.com/office/drawing/2014/main" id="{F1CBA510-5CB3-4612-B32F-B0C6823AD3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4396" y="3799605"/>
            <a:ext cx="1563209" cy="1563209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1D1160EF-F51F-4168-8992-C339CC455023}"/>
              </a:ext>
            </a:extLst>
          </p:cNvPr>
          <p:cNvGrpSpPr/>
          <p:nvPr/>
        </p:nvGrpSpPr>
        <p:grpSpPr>
          <a:xfrm>
            <a:off x="5207124" y="1196259"/>
            <a:ext cx="1777754" cy="1777754"/>
            <a:chOff x="4876800" y="1199558"/>
            <a:chExt cx="1777754" cy="1777754"/>
          </a:xfrm>
        </p:grpSpPr>
        <p:pic>
          <p:nvPicPr>
            <p:cNvPr id="28" name="Рисунок 27" descr="Интернет со сплошной заливкой">
              <a:extLst>
                <a:ext uri="{FF2B5EF4-FFF2-40B4-BE49-F238E27FC236}">
                  <a16:creationId xmlns:a16="http://schemas.microsoft.com/office/drawing/2014/main" id="{5DFFF33F-63EE-4D23-B4CA-60BB8061C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1199558"/>
              <a:ext cx="1777754" cy="1777754"/>
            </a:xfrm>
            <a:prstGeom prst="rect">
              <a:avLst/>
            </a:prstGeom>
          </p:spPr>
        </p:pic>
        <p:pic>
          <p:nvPicPr>
            <p:cNvPr id="26" name="Рисунок 25" descr="Блокировка со сплошной заливкой">
              <a:extLst>
                <a:ext uri="{FF2B5EF4-FFF2-40B4-BE49-F238E27FC236}">
                  <a16:creationId xmlns:a16="http://schemas.microsoft.com/office/drawing/2014/main" id="{451D56D1-B906-4B04-A6B8-FBF424E75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80782" y="1940638"/>
              <a:ext cx="409337" cy="409337"/>
            </a:xfrm>
            <a:prstGeom prst="rect">
              <a:avLst/>
            </a:prstGeom>
          </p:spPr>
        </p:pic>
      </p:grpSp>
      <p:pic>
        <p:nvPicPr>
          <p:cNvPr id="30" name="Рисунок 29" descr="Инструменты со сплошной заливкой">
            <a:extLst>
              <a:ext uri="{FF2B5EF4-FFF2-40B4-BE49-F238E27FC236}">
                <a16:creationId xmlns:a16="http://schemas.microsoft.com/office/drawing/2014/main" id="{0CCCEEA6-DB00-454C-ABC9-3D70106D9B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78152" y="2877879"/>
            <a:ext cx="522546" cy="52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4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D0C9D-BD33-4490-AFDC-FB4D5D801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4" y="33240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/>
              <a:t>Базовые принципы</a:t>
            </a:r>
          </a:p>
        </p:txBody>
      </p:sp>
      <p:pic>
        <p:nvPicPr>
          <p:cNvPr id="5" name="Рисунок 4" descr="Собрание со сплошной заливкой">
            <a:extLst>
              <a:ext uri="{FF2B5EF4-FFF2-40B4-BE49-F238E27FC236}">
                <a16:creationId xmlns:a16="http://schemas.microsoft.com/office/drawing/2014/main" id="{996B9689-A5D6-4B6B-8CE5-E484B6990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2650" y="1321397"/>
            <a:ext cx="2806700" cy="2806700"/>
          </a:xfrm>
          <a:prstGeom prst="rect">
            <a:avLst/>
          </a:prstGeom>
        </p:spPr>
      </p:pic>
      <p:pic>
        <p:nvPicPr>
          <p:cNvPr id="7" name="Рисунок 6" descr="Город со сплошной заливкой">
            <a:extLst>
              <a:ext uri="{FF2B5EF4-FFF2-40B4-BE49-F238E27FC236}">
                <a16:creationId xmlns:a16="http://schemas.microsoft.com/office/drawing/2014/main" id="{4D28B639-F244-44C1-ABED-FD50218BE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6750" y="4885549"/>
            <a:ext cx="2395500" cy="2395500"/>
          </a:xfrm>
          <a:prstGeom prst="rect">
            <a:avLst/>
          </a:prstGeom>
        </p:spPr>
      </p:pic>
      <p:pic>
        <p:nvPicPr>
          <p:cNvPr id="9" name="Рисунок 8" descr="Ежедневник со сплошной заливкой">
            <a:extLst>
              <a:ext uri="{FF2B5EF4-FFF2-40B4-BE49-F238E27FC236}">
                <a16:creationId xmlns:a16="http://schemas.microsoft.com/office/drawing/2014/main" id="{47C908D2-4041-4B40-BD44-7DFF79661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5574" y="3513248"/>
            <a:ext cx="914400" cy="914400"/>
          </a:xfrm>
          <a:prstGeom prst="rect">
            <a:avLst/>
          </a:prstGeom>
        </p:spPr>
      </p:pic>
      <p:pic>
        <p:nvPicPr>
          <p:cNvPr id="11" name="Рисунок 10" descr="Группа со сплошной заливкой">
            <a:extLst>
              <a:ext uri="{FF2B5EF4-FFF2-40B4-BE49-F238E27FC236}">
                <a16:creationId xmlns:a16="http://schemas.microsoft.com/office/drawing/2014/main" id="{06DE9E44-7C3D-4057-889A-C48B8DAA0E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3304" y="5214153"/>
            <a:ext cx="2075646" cy="2075646"/>
          </a:xfrm>
          <a:prstGeom prst="rect">
            <a:avLst/>
          </a:prstGeom>
        </p:spPr>
      </p:pic>
      <p:pic>
        <p:nvPicPr>
          <p:cNvPr id="13" name="Рисунок 12" descr="Двумя выносками">
            <a:extLst>
              <a:ext uri="{FF2B5EF4-FFF2-40B4-BE49-F238E27FC236}">
                <a16:creationId xmlns:a16="http://schemas.microsoft.com/office/drawing/2014/main" id="{3509FC8D-2DD6-4643-A5FE-4B7174FD96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93304" y="4085045"/>
            <a:ext cx="2075646" cy="2075646"/>
          </a:xfrm>
          <a:prstGeom prst="rect">
            <a:avLst/>
          </a:prstGeom>
        </p:spPr>
      </p:pic>
      <p:pic>
        <p:nvPicPr>
          <p:cNvPr id="15" name="Рисунок 14" descr="Цветок, упорядоченный как декоративный">
            <a:extLst>
              <a:ext uri="{FF2B5EF4-FFF2-40B4-BE49-F238E27FC236}">
                <a16:creationId xmlns:a16="http://schemas.microsoft.com/office/drawing/2014/main" id="{0EB38D4D-B7CA-42E4-93D7-00C0FB5788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57898" y="-1601389"/>
            <a:ext cx="4876204" cy="4876204"/>
          </a:xfrm>
          <a:prstGeom prst="rect">
            <a:avLst/>
          </a:prstGeom>
        </p:spPr>
      </p:pic>
      <p:pic>
        <p:nvPicPr>
          <p:cNvPr id="19" name="Рисунок 18" descr="Монитор со сплошной заливкой">
            <a:extLst>
              <a:ext uri="{FF2B5EF4-FFF2-40B4-BE49-F238E27FC236}">
                <a16:creationId xmlns:a16="http://schemas.microsoft.com/office/drawing/2014/main" id="{9A52116C-5A54-4407-AAE4-D5F9F9798D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7864" y="4085045"/>
            <a:ext cx="1236700" cy="1236700"/>
          </a:xfrm>
          <a:prstGeom prst="rect">
            <a:avLst/>
          </a:prstGeom>
        </p:spPr>
      </p:pic>
      <p:pic>
        <p:nvPicPr>
          <p:cNvPr id="17" name="Рисунок 16" descr="Блокировка со сплошной заливкой">
            <a:extLst>
              <a:ext uri="{FF2B5EF4-FFF2-40B4-BE49-F238E27FC236}">
                <a16:creationId xmlns:a16="http://schemas.microsoft.com/office/drawing/2014/main" id="{5F1FA87C-80AF-4A99-AAE6-13DD3E96CD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03426" y="4320846"/>
            <a:ext cx="617201" cy="61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3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52777-CF15-4A9A-A76C-C67571167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114"/>
          </a:xfrm>
        </p:spPr>
        <p:txBody>
          <a:bodyPr/>
          <a:lstStyle/>
          <a:p>
            <a:pPr algn="ctr"/>
            <a:r>
              <a:rPr lang="ru-RU" b="1" dirty="0"/>
              <a:t>Про продукт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C1AA62-8BF9-4A72-BECF-727375C30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0" y="1248229"/>
            <a:ext cx="7184571" cy="5384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FIREMASS </a:t>
            </a:r>
            <a:r>
              <a:rPr lang="ru-RU" dirty="0"/>
              <a:t>– это программа рассчитанная на корпоративную и бизнес аудитории (</a:t>
            </a:r>
            <a:r>
              <a:rPr lang="en-US" dirty="0"/>
              <a:t>B2B</a:t>
            </a:r>
            <a:r>
              <a:rPr lang="ru-RU" dirty="0"/>
              <a:t>). </a:t>
            </a:r>
          </a:p>
          <a:p>
            <a:r>
              <a:rPr lang="ru-RU" dirty="0"/>
              <a:t>Программа представляет из себя локальный мессенджер, который должен обеспечит корпоративную безопасность и изолированность системы от внешних воздействий.</a:t>
            </a:r>
          </a:p>
          <a:p>
            <a:r>
              <a:rPr lang="ru-RU" dirty="0"/>
              <a:t>Комплектация мессенджера будет состоять из 2-х программных продукта: мессенджера и серверной части.</a:t>
            </a:r>
          </a:p>
          <a:p>
            <a:r>
              <a:rPr lang="ru-RU" dirty="0"/>
              <a:t>Серверная часть будет хранить информацию о пользователях, пересылать данные между пользователями и работать с ними.</a:t>
            </a:r>
          </a:p>
          <a:p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38F85F1-D950-4FE3-913B-C571A7684FE1}"/>
              </a:ext>
            </a:extLst>
          </p:cNvPr>
          <p:cNvGrpSpPr/>
          <p:nvPr/>
        </p:nvGrpSpPr>
        <p:grpSpPr>
          <a:xfrm rot="21405235">
            <a:off x="-101711" y="1361860"/>
            <a:ext cx="4832060" cy="5827177"/>
            <a:chOff x="7913687" y="4494987"/>
            <a:chExt cx="1647825" cy="1816913"/>
          </a:xfrm>
        </p:grpSpPr>
        <p:pic>
          <p:nvPicPr>
            <p:cNvPr id="5" name="Рисунок 4" descr="Мужчина — ноутбук">
              <a:extLst>
                <a:ext uri="{FF2B5EF4-FFF2-40B4-BE49-F238E27FC236}">
                  <a16:creationId xmlns:a16="http://schemas.microsoft.com/office/drawing/2014/main" id="{C34CA89E-5CCC-4759-AEDE-142E36D68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13687" y="5073650"/>
              <a:ext cx="1647825" cy="1238250"/>
            </a:xfrm>
            <a:prstGeom prst="rect">
              <a:avLst/>
            </a:prstGeom>
          </p:spPr>
        </p:pic>
        <p:pic>
          <p:nvPicPr>
            <p:cNvPr id="6" name="Рисунок 5" descr="Мужчина в шляпе">
              <a:extLst>
                <a:ext uri="{FF2B5EF4-FFF2-40B4-BE49-F238E27FC236}">
                  <a16:creationId xmlns:a16="http://schemas.microsoft.com/office/drawing/2014/main" id="{278C202D-73EF-4388-83E4-A082205A3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896884">
              <a:off x="8267699" y="4494987"/>
              <a:ext cx="876300" cy="752475"/>
            </a:xfrm>
            <a:prstGeom prst="rect">
              <a:avLst/>
            </a:prstGeom>
          </p:spPr>
        </p:pic>
        <p:pic>
          <p:nvPicPr>
            <p:cNvPr id="7" name="Рисунок 6" descr="Озадаченное лицо">
              <a:extLst>
                <a:ext uri="{FF2B5EF4-FFF2-40B4-BE49-F238E27FC236}">
                  <a16:creationId xmlns:a16="http://schemas.microsoft.com/office/drawing/2014/main" id="{1320F4D9-F149-422A-A488-A8DE1A350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863248">
              <a:off x="8585199" y="4810125"/>
              <a:ext cx="304800" cy="381000"/>
            </a:xfrm>
            <a:prstGeom prst="rect">
              <a:avLst/>
            </a:prstGeom>
          </p:spPr>
        </p:pic>
      </p:grp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5F87E653-1496-4C9A-B0E4-0F58F0594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08" y="365126"/>
            <a:ext cx="749114" cy="7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538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F3FE0-B0C3-43B3-B383-A2FD7FDE9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905"/>
            <a:ext cx="10515600" cy="930275"/>
          </a:xfrm>
        </p:spPr>
        <p:txBody>
          <a:bodyPr/>
          <a:lstStyle/>
          <a:p>
            <a:pPr algn="ctr"/>
            <a:r>
              <a:rPr lang="ru-RU" b="1" dirty="0"/>
              <a:t>Разделяется </a:t>
            </a:r>
            <a:r>
              <a:rPr lang="en-US" b="1" dirty="0"/>
              <a:t>FIREMASS </a:t>
            </a:r>
            <a:r>
              <a:rPr lang="ru-RU" b="1" dirty="0"/>
              <a:t>на: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4E513-CEE3-461B-9A97-9B21F49F1D0C}"/>
              </a:ext>
            </a:extLst>
          </p:cNvPr>
          <p:cNvSpPr txBox="1"/>
          <p:nvPr/>
        </p:nvSpPr>
        <p:spPr>
          <a:xfrm>
            <a:off x="1320800" y="4096434"/>
            <a:ext cx="330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Широкое Расширение (ШР)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8245F1-1DBC-4A9F-BFA0-2845CB719325}"/>
              </a:ext>
            </a:extLst>
          </p:cNvPr>
          <p:cNvSpPr txBox="1"/>
          <p:nvPr/>
        </p:nvSpPr>
        <p:spPr>
          <a:xfrm>
            <a:off x="7569202" y="4090766"/>
            <a:ext cx="3124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Узкое Расширение (УР)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7CFA081-2C98-46C4-A1AC-1CE0F3FF0237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 flipH="1">
            <a:off x="2971800" y="2497180"/>
            <a:ext cx="3124200" cy="15992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A7505AB-06B0-4AA0-8EF3-6B5C725FA370}"/>
              </a:ext>
            </a:extLst>
          </p:cNvPr>
          <p:cNvCxnSpPr>
            <a:cxnSpLocks/>
            <a:stCxn id="2" idx="2"/>
            <a:endCxn id="5" idx="0"/>
          </p:cNvCxnSpPr>
          <p:nvPr/>
        </p:nvCxnSpPr>
        <p:spPr>
          <a:xfrm>
            <a:off x="6096000" y="2497180"/>
            <a:ext cx="3035303" cy="15935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1C9BE05-9C5B-4E47-8AEB-383ADE5D1C08}"/>
              </a:ext>
            </a:extLst>
          </p:cNvPr>
          <p:cNvSpPr txBox="1"/>
          <p:nvPr/>
        </p:nvSpPr>
        <p:spPr>
          <a:xfrm>
            <a:off x="1585555" y="4921763"/>
            <a:ext cx="2772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 подпиской на месяц/год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E39F0D-3936-4B6D-BCF7-0CD74998CC79}"/>
              </a:ext>
            </a:extLst>
          </p:cNvPr>
          <p:cNvSpPr txBox="1"/>
          <p:nvPr/>
        </p:nvSpPr>
        <p:spPr>
          <a:xfrm>
            <a:off x="8529566" y="4921763"/>
            <a:ext cx="1203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Бесплатно</a:t>
            </a:r>
          </a:p>
        </p:txBody>
      </p:sp>
      <p:pic>
        <p:nvPicPr>
          <p:cNvPr id="23" name="Рисунок 22" descr="Здание со сплошной заливкой">
            <a:extLst>
              <a:ext uri="{FF2B5EF4-FFF2-40B4-BE49-F238E27FC236}">
                <a16:creationId xmlns:a16="http://schemas.microsoft.com/office/drawing/2014/main" id="{AFABD61D-88F4-443F-BBAC-E3A4313FA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0820" y="5291095"/>
            <a:ext cx="914400" cy="914400"/>
          </a:xfrm>
          <a:prstGeom prst="rect">
            <a:avLst/>
          </a:prstGeom>
        </p:spPr>
      </p:pic>
      <p:pic>
        <p:nvPicPr>
          <p:cNvPr id="25" name="Рисунок 24" descr="Город со сплошной заливкой">
            <a:extLst>
              <a:ext uri="{FF2B5EF4-FFF2-40B4-BE49-F238E27FC236}">
                <a16:creationId xmlns:a16="http://schemas.microsoft.com/office/drawing/2014/main" id="{E18B7BD0-C40F-44EF-A77E-8F8147EF4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4600" y="5295560"/>
            <a:ext cx="914400" cy="914400"/>
          </a:xfrm>
          <a:prstGeom prst="rect">
            <a:avLst/>
          </a:prstGeom>
        </p:spPr>
      </p:pic>
      <p:pic>
        <p:nvPicPr>
          <p:cNvPr id="27" name="Рисунок 26" descr="Набор кругов в различных размерах и шаблонах">
            <a:extLst>
              <a:ext uri="{FF2B5EF4-FFF2-40B4-BE49-F238E27FC236}">
                <a16:creationId xmlns:a16="http://schemas.microsoft.com/office/drawing/2014/main" id="{F7E53B4A-9E32-4A83-9539-D77A1964EC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204189">
            <a:off x="9171894" y="-1539061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2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D6255-2500-4E01-965F-ECDA76E25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25" y="3547268"/>
            <a:ext cx="4476752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/>
              <a:t>Разработка ПО</a:t>
            </a:r>
          </a:p>
        </p:txBody>
      </p:sp>
      <p:pic>
        <p:nvPicPr>
          <p:cNvPr id="5" name="Рисунок 4" descr="Инструменты со сплошной заливкой">
            <a:extLst>
              <a:ext uri="{FF2B5EF4-FFF2-40B4-BE49-F238E27FC236}">
                <a16:creationId xmlns:a16="http://schemas.microsoft.com/office/drawing/2014/main" id="{625D243D-76D0-4677-A20B-8997D45C2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4471949"/>
            <a:ext cx="914400" cy="914400"/>
          </a:xfrm>
          <a:prstGeom prst="rect">
            <a:avLst/>
          </a:prstGeom>
        </p:spPr>
      </p:pic>
      <p:pic>
        <p:nvPicPr>
          <p:cNvPr id="7" name="Рисунок 6" descr="База данных со сплошной заливкой">
            <a:extLst>
              <a:ext uri="{FF2B5EF4-FFF2-40B4-BE49-F238E27FC236}">
                <a16:creationId xmlns:a16="http://schemas.microsoft.com/office/drawing/2014/main" id="{B99BA8E5-7A2B-47EA-877C-BC712CDAC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50299">
            <a:off x="8728" y="4356890"/>
            <a:ext cx="2281200" cy="2281200"/>
          </a:xfrm>
          <a:prstGeom prst="rect">
            <a:avLst/>
          </a:prstGeom>
        </p:spPr>
      </p:pic>
      <p:pic>
        <p:nvPicPr>
          <p:cNvPr id="9" name="Рисунок 8" descr="Шестеренки со сплошной заливкой">
            <a:extLst>
              <a:ext uri="{FF2B5EF4-FFF2-40B4-BE49-F238E27FC236}">
                <a16:creationId xmlns:a16="http://schemas.microsoft.com/office/drawing/2014/main" id="{DF12ACB3-0FB0-48A2-A5D3-E0F6B87242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0425" y="3364895"/>
            <a:ext cx="914400" cy="914400"/>
          </a:xfrm>
          <a:prstGeom prst="rect">
            <a:avLst/>
          </a:prstGeom>
        </p:spPr>
      </p:pic>
      <p:pic>
        <p:nvPicPr>
          <p:cNvPr id="11" name="Рисунок 10" descr="Ноутбук с телефоном и калькулятором">
            <a:extLst>
              <a:ext uri="{FF2B5EF4-FFF2-40B4-BE49-F238E27FC236}">
                <a16:creationId xmlns:a16="http://schemas.microsoft.com/office/drawing/2014/main" id="{84EF3F1B-D27C-4ED9-9E40-E9D1F60B7A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0975" y="-200441"/>
            <a:ext cx="4210050" cy="4210050"/>
          </a:xfrm>
          <a:prstGeom prst="rect">
            <a:avLst/>
          </a:prstGeom>
        </p:spPr>
      </p:pic>
      <p:pic>
        <p:nvPicPr>
          <p:cNvPr id="15" name="Рисунок 14" descr="Набор кругов в различных размерах и шаблонах">
            <a:extLst>
              <a:ext uri="{FF2B5EF4-FFF2-40B4-BE49-F238E27FC236}">
                <a16:creationId xmlns:a16="http://schemas.microsoft.com/office/drawing/2014/main" id="{61E6BC16-B93A-4738-8076-8DDC2B4E29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1351350" y="-1638634"/>
            <a:ext cx="4572000" cy="4572000"/>
          </a:xfrm>
          <a:prstGeom prst="rect">
            <a:avLst/>
          </a:prstGeom>
        </p:spPr>
      </p:pic>
      <p:pic>
        <p:nvPicPr>
          <p:cNvPr id="17" name="Рисунок 16" descr="Линии сетки">
            <a:extLst>
              <a:ext uri="{FF2B5EF4-FFF2-40B4-BE49-F238E27FC236}">
                <a16:creationId xmlns:a16="http://schemas.microsoft.com/office/drawing/2014/main" id="{D98A0A02-F9BF-44F6-96B0-6EF137BEC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66999">
            <a:off x="9067801" y="4029076"/>
            <a:ext cx="4572000" cy="4572000"/>
          </a:xfrm>
          <a:prstGeom prst="rect">
            <a:avLst/>
          </a:prstGeom>
        </p:spPr>
      </p:pic>
      <p:pic>
        <p:nvPicPr>
          <p:cNvPr id="19" name="Рисунок 18" descr="Социальная сеть со сплошной заливкой">
            <a:extLst>
              <a:ext uri="{FF2B5EF4-FFF2-40B4-BE49-F238E27FC236}">
                <a16:creationId xmlns:a16="http://schemas.microsoft.com/office/drawing/2014/main" id="{57C2FB59-5569-4673-9113-0E43F5383A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40661" y="590192"/>
            <a:ext cx="1740139" cy="174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54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16148-4A36-4E33-8D88-C1B4CBDD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Среда разработки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610C5546-C952-4EA2-B81C-F5A71B74A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0725"/>
            <a:ext cx="45720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60E6A227-F631-4153-92E4-5AD47D530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905000"/>
            <a:ext cx="4419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AC9FB0AA-F958-4564-A0D3-573992F83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1990725"/>
            <a:ext cx="287655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5452E1-F7A9-455C-BE47-BEFDC4955B2B}"/>
              </a:ext>
            </a:extLst>
          </p:cNvPr>
          <p:cNvGrpSpPr/>
          <p:nvPr/>
        </p:nvGrpSpPr>
        <p:grpSpPr>
          <a:xfrm>
            <a:off x="0" y="4708525"/>
            <a:ext cx="1993900" cy="2295635"/>
            <a:chOff x="215900" y="4867275"/>
            <a:chExt cx="1552575" cy="1787525"/>
          </a:xfrm>
        </p:grpSpPr>
        <p:pic>
          <p:nvPicPr>
            <p:cNvPr id="8" name="Рисунок 7" descr="Женщина, направленный вперед">
              <a:extLst>
                <a:ext uri="{FF2B5EF4-FFF2-40B4-BE49-F238E27FC236}">
                  <a16:creationId xmlns:a16="http://schemas.microsoft.com/office/drawing/2014/main" id="{F5233E84-8944-4E7A-AB04-BEF867DE9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5900" y="5387975"/>
              <a:ext cx="1552575" cy="1266825"/>
            </a:xfrm>
            <a:prstGeom prst="rect">
              <a:avLst/>
            </a:prstGeom>
          </p:spPr>
        </p:pic>
        <p:pic>
          <p:nvPicPr>
            <p:cNvPr id="9" name="Рисунок 8" descr="Мужчина с короткими волосами">
              <a:extLst>
                <a:ext uri="{FF2B5EF4-FFF2-40B4-BE49-F238E27FC236}">
                  <a16:creationId xmlns:a16="http://schemas.microsoft.com/office/drawing/2014/main" id="{1953B0A7-9760-4CB1-A3F4-E5EA19A4D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1156188">
              <a:off x="609600" y="4867275"/>
              <a:ext cx="571500" cy="676275"/>
            </a:xfrm>
            <a:prstGeom prst="rect">
              <a:avLst/>
            </a:prstGeom>
          </p:spPr>
        </p:pic>
        <p:pic>
          <p:nvPicPr>
            <p:cNvPr id="10" name="Рисунок 9" descr="Смех с толстыми бровями">
              <a:extLst>
                <a:ext uri="{FF2B5EF4-FFF2-40B4-BE49-F238E27FC236}">
                  <a16:creationId xmlns:a16="http://schemas.microsoft.com/office/drawing/2014/main" id="{F79FF3EB-A989-4F2E-A6BE-7D3ED2684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1030128">
              <a:off x="801687" y="5107462"/>
              <a:ext cx="3429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16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7D733-0A0F-49E4-8193-AAD2E8991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925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Разделение производства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E5F66-F3CE-48CC-8DE5-D6A5E3E2E6CD}"/>
              </a:ext>
            </a:extLst>
          </p:cNvPr>
          <p:cNvSpPr txBox="1"/>
          <p:nvPr/>
        </p:nvSpPr>
        <p:spPr>
          <a:xfrm>
            <a:off x="1258157" y="3428999"/>
            <a:ext cx="1581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Разработка </a:t>
            </a:r>
            <a:r>
              <a:rPr lang="en-US" sz="2000" dirty="0"/>
              <a:t>GUI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A9BF7-0ECB-4EB4-B8C8-DC5A79F61FB0}"/>
              </a:ext>
            </a:extLst>
          </p:cNvPr>
          <p:cNvSpPr txBox="1"/>
          <p:nvPr/>
        </p:nvSpPr>
        <p:spPr>
          <a:xfrm>
            <a:off x="4868747" y="3429000"/>
            <a:ext cx="2454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Разработка клиентской части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12C6D-875C-4A26-9325-AA79F9682443}"/>
              </a:ext>
            </a:extLst>
          </p:cNvPr>
          <p:cNvSpPr txBox="1"/>
          <p:nvPr/>
        </p:nvSpPr>
        <p:spPr>
          <a:xfrm>
            <a:off x="9178694" y="3428999"/>
            <a:ext cx="2454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Разработка серверной части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54AAC7E-E4F0-45F7-943B-29269B1C764E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 flipH="1">
            <a:off x="2049079" y="2630488"/>
            <a:ext cx="4046921" cy="798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E6496A5-4061-4F34-BB2C-122997CDBDB7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6096000" y="2630488"/>
            <a:ext cx="0" cy="7985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6D9688F-D7C7-4C71-B171-83BC056F3530}"/>
              </a:ext>
            </a:extLst>
          </p:cNvPr>
          <p:cNvCxnSpPr>
            <a:stCxn id="2" idx="2"/>
            <a:endCxn id="6" idx="0"/>
          </p:cNvCxnSpPr>
          <p:nvPr/>
        </p:nvCxnSpPr>
        <p:spPr>
          <a:xfrm>
            <a:off x="6096000" y="2630488"/>
            <a:ext cx="4309947" cy="798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C3B715E-4CD7-4700-B1A6-71F55D9F9988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2840000" y="3782942"/>
            <a:ext cx="2028747" cy="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74ACBF33-2108-45BD-B169-E3D14467EF74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7323253" y="3782942"/>
            <a:ext cx="1855441" cy="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43AE0D9-A807-41B1-A52D-6543929E2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7" y="4161986"/>
            <a:ext cx="2915443" cy="2073204"/>
          </a:xfrm>
          <a:prstGeom prst="rect">
            <a:avLst/>
          </a:prstGeom>
        </p:spPr>
      </p:pic>
      <p:pic>
        <p:nvPicPr>
          <p:cNvPr id="27" name="Рисунок 26" descr="Пользователь со сплошной заливкой">
            <a:extLst>
              <a:ext uri="{FF2B5EF4-FFF2-40B4-BE49-F238E27FC236}">
                <a16:creationId xmlns:a16="http://schemas.microsoft.com/office/drawing/2014/main" id="{6F983EDE-018C-4BA0-AA4E-F352B1C09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5400" y="4136885"/>
            <a:ext cx="2281200" cy="2281200"/>
          </a:xfrm>
          <a:prstGeom prst="rect">
            <a:avLst/>
          </a:prstGeom>
        </p:spPr>
      </p:pic>
      <p:pic>
        <p:nvPicPr>
          <p:cNvPr id="28" name="Рисунок 27" descr="База данных со сплошной заливкой">
            <a:extLst>
              <a:ext uri="{FF2B5EF4-FFF2-40B4-BE49-F238E27FC236}">
                <a16:creationId xmlns:a16="http://schemas.microsoft.com/office/drawing/2014/main" id="{0ABF6868-AC52-44CD-872F-2F848610A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5347" y="4161986"/>
            <a:ext cx="2281200" cy="22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6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F34EB-3318-4E59-826A-52E0CB703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Этапы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2A6017-F5AC-4E31-A2FA-75C955A04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Первая эпоха: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Составление ТЗ.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Разделение на части производства.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Производство.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Комбинирование и тестирование.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Подведение итогов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Вторая эпоха: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ТЗ с дополнениями.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Всё тоже самое что и в пунктах 1.2-1.5.</a:t>
            </a:r>
          </a:p>
          <a:p>
            <a:pPr marL="0" indent="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5" name="Рисунок 4" descr="Стек книг с грушой">
            <a:extLst>
              <a:ext uri="{FF2B5EF4-FFF2-40B4-BE49-F238E27FC236}">
                <a16:creationId xmlns:a16="http://schemas.microsoft.com/office/drawing/2014/main" id="{483A08AC-3499-43A3-9CC5-6CA63CA32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199" y="1690688"/>
            <a:ext cx="44862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20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 веночное произведение с оливковыйми и листья">
            <a:extLst>
              <a:ext uri="{FF2B5EF4-FFF2-40B4-BE49-F238E27FC236}">
                <a16:creationId xmlns:a16="http://schemas.microsoft.com/office/drawing/2014/main" id="{7433C2CE-0C05-4CF9-BCBC-4A8C61C23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0" y="-381000"/>
            <a:ext cx="7620000" cy="7620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466E5-12E4-4E79-ACFB-53AC7ECB8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ln>
            <a:noFill/>
          </a:ln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38352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157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Корпоративный мессенджер </vt:lpstr>
      <vt:lpstr>Базовые принципы</vt:lpstr>
      <vt:lpstr>Про продукт</vt:lpstr>
      <vt:lpstr>Разделяется FIREMASS на:</vt:lpstr>
      <vt:lpstr>Разработка ПО</vt:lpstr>
      <vt:lpstr>Среда разработки</vt:lpstr>
      <vt:lpstr>Разделение производства</vt:lpstr>
      <vt:lpstr>Этапы разработки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Корпоративный мессенджер</dc:title>
  <dc:creator>Михаил Коржилов</dc:creator>
  <cp:lastModifiedBy>Михаил Коржилов</cp:lastModifiedBy>
  <cp:revision>18</cp:revision>
  <dcterms:created xsi:type="dcterms:W3CDTF">2024-09-20T19:35:40Z</dcterms:created>
  <dcterms:modified xsi:type="dcterms:W3CDTF">2024-09-21T15:55:43Z</dcterms:modified>
</cp:coreProperties>
</file>