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304" r:id="rId7"/>
    <p:sldId id="299" r:id="rId8"/>
    <p:sldId id="300" r:id="rId9"/>
    <p:sldId id="291" r:id="rId10"/>
    <p:sldId id="303" r:id="rId11"/>
    <p:sldId id="305" r:id="rId12"/>
    <p:sldId id="295" r:id="rId13"/>
    <p:sldId id="282" r:id="rId14"/>
    <p:sldId id="306" r:id="rId15"/>
    <p:sldId id="298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FF99"/>
    <a:srgbClr val="00CCFF"/>
    <a:srgbClr val="605D5C"/>
    <a:srgbClr val="E63538"/>
    <a:srgbClr val="FF6600"/>
    <a:srgbClr val="0080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13" d="100"/>
          <a:sy n="113" d="100"/>
        </p:scale>
        <p:origin x="-114" y="-10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МКД от общего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</a:t>
            </a:r>
          </a:p>
        </c:rich>
      </c:tx>
      <c:layout>
        <c:manualLayout>
          <c:xMode val="edge"/>
          <c:yMode val="edge"/>
          <c:x val="0.11624142047574682"/>
          <c:y val="2.365109605138433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 МКД от общего количесва домов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Многоквартирные </c:v>
                </c:pt>
                <c:pt idx="1">
                  <c:v>Малоквартирные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hyperlink" Target="mailto:mashutka-2002@mail.ru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12" Type="http://schemas.openxmlformats.org/officeDocument/2006/relationships/hyperlink" Target="mailto:fedarganichev@mail.ru" TargetMode="External"/><Relationship Id="rId17" Type="http://schemas.openxmlformats.org/officeDocument/2006/relationships/image" Target="../media/image25.png"/><Relationship Id="rId2" Type="http://schemas.openxmlformats.org/officeDocument/2006/relationships/image" Target="../media/image18.jpe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shurygina1173@gmail.com" TargetMode="External"/><Relationship Id="rId11" Type="http://schemas.openxmlformats.org/officeDocument/2006/relationships/hyperlink" Target="mailto:komronjon_24@mail.ru" TargetMode="External"/><Relationship Id="rId5" Type="http://schemas.openxmlformats.org/officeDocument/2006/relationships/hyperlink" Target="mailto:ryabchikovaam@yandex.ru" TargetMode="External"/><Relationship Id="rId15" Type="http://schemas.openxmlformats.org/officeDocument/2006/relationships/hyperlink" Target="mailto:Belozor.61@mail.ru" TargetMode="External"/><Relationship Id="rId10" Type="http://schemas.openxmlformats.org/officeDocument/2006/relationships/hyperlink" Target="mailto:nazarzodai455@gmail.com" TargetMode="External"/><Relationship Id="rId4" Type="http://schemas.openxmlformats.org/officeDocument/2006/relationships/image" Target="../media/image20.jpeg"/><Relationship Id="rId9" Type="http://schemas.openxmlformats.org/officeDocument/2006/relationships/hyperlink" Target="mailto:opasnostnastuska592@gmail.com" TargetMode="External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4" y="1831087"/>
            <a:ext cx="5753344" cy="1495017"/>
          </a:xfrm>
        </p:spPr>
        <p:txBody>
          <a:bodyPr>
            <a:normAutofit/>
          </a:bodyPr>
          <a:lstStyle/>
          <a:p>
            <a:r>
              <a:rPr lang="ru-RU" sz="3000" dirty="0" err="1"/>
              <a:t>Светопрозрачные</a:t>
            </a:r>
            <a:r>
              <a:rPr lang="ru-RU" sz="3000" dirty="0"/>
              <a:t> конструкции с системой активного энергосбережения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29" y="38363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err="1" smtClean="0"/>
              <a:t>Светопрозрачные</a:t>
            </a:r>
            <a:r>
              <a:rPr lang="ru-RU" sz="2000" dirty="0" smtClean="0"/>
              <a:t> конструкции </a:t>
            </a:r>
            <a:r>
              <a:rPr lang="ru-RU" sz="2000" dirty="0"/>
              <a:t>с системой активного энергосбережения (САЭ</a:t>
            </a:r>
            <a:r>
              <a:rPr lang="ru-RU" sz="2000" dirty="0" smtClean="0"/>
              <a:t>) повысят </a:t>
            </a:r>
            <a:r>
              <a:rPr lang="ru-RU" sz="2000" dirty="0"/>
              <a:t>уровень теплозащиты и комфортности микроклимата помещений при значительной экономии топливно-энергетических ресурсов!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88719" y="3880222"/>
            <a:ext cx="5554881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силу того, что у нас в стране 68% всех жилых домов являются многоквартирными,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эффективности использования коммунальных ресурсов становится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важным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8393" y="1224520"/>
            <a:ext cx="567520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около половины всей вырабатываемой энергии тратится на эксплуатацию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теплопотерь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необычайно актуально в отечественном строительстве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638628731"/>
              </p:ext>
            </p:extLst>
          </p:nvPr>
        </p:nvGraphicFramePr>
        <p:xfrm>
          <a:off x="6227064" y="2155544"/>
          <a:ext cx="5271417" cy="3221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820740"/>
            <a:ext cx="8323628" cy="6038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152" y="3246898"/>
            <a:ext cx="7712108" cy="3657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771" y="3328055"/>
            <a:ext cx="2005758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6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05525" y="1666875"/>
            <a:ext cx="3781425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5"/>
          <p:cNvSpPr txBox="1">
            <a:spLocks/>
          </p:cNvSpPr>
          <p:nvPr/>
        </p:nvSpPr>
        <p:spPr>
          <a:xfrm>
            <a:off x="463510" y="1278368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Решение</a:t>
            </a:r>
            <a:endParaRPr lang="ru-RU" dirty="0"/>
          </a:p>
        </p:txBody>
      </p:sp>
      <p:sp>
        <p:nvSpPr>
          <p:cNvPr id="11" name="Заголовок 5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4773" y="986820"/>
            <a:ext cx="120856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этой проблемы, с целью повышения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многоквартирных зданий и сокращения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теплопотерь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окна, мы предлагаем использование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светопрозрачных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 с системой активного энергосбережения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проведении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капремонта МКД.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теплопотерь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МКД до и после внедрения САЭ.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879" y="2840849"/>
            <a:ext cx="6321292" cy="36083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48400" y="4241800"/>
            <a:ext cx="2954867" cy="905933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84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Решение. </a:t>
            </a:r>
            <a:r>
              <a:rPr lang="ru-RU" dirty="0" err="1"/>
              <a:t>Светопрозрачные</a:t>
            </a:r>
            <a:r>
              <a:rPr lang="ru-RU" dirty="0"/>
              <a:t> конструкции с системой активного энергосбережения (САЭ)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1530" y="832013"/>
            <a:ext cx="8270061" cy="6027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2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2189474"/>
            <a:ext cx="54903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 личный комфорт граждан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8590875" y="2186441"/>
            <a:ext cx="5957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Снижаются расходы на ЖКУ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359020" y="4676801"/>
            <a:ext cx="4103688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природных ресурсов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выбросов СО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атмосферу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0" y="4636382"/>
            <a:ext cx="4572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теплопотерь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циркуляции холодного воздуха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риска запотевания и образования конденсата на стекле внутри помещения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8868312" y="4644525"/>
            <a:ext cx="295996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</a:p>
          <a:p>
            <a:pPr algn="ctr" eaLnBrk="1" hangingPunct="1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отопление</a:t>
            </a:r>
          </a:p>
        </p:txBody>
      </p:sp>
      <p:pic>
        <p:nvPicPr>
          <p:cNvPr id="20" name="Picture 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" y="2631773"/>
            <a:ext cx="2969924" cy="1827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58" y="2670983"/>
            <a:ext cx="3081056" cy="1924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5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161924" y="868939"/>
            <a:ext cx="11929401" cy="1139825"/>
          </a:xfrm>
          <a:prstGeom prst="rect">
            <a:avLst/>
          </a:prstGeom>
        </p:spPr>
        <p:txBody>
          <a:bodyPr vert="horz" lIns="117226" tIns="58613" rIns="117226" bIns="58613" rtlCol="0" anchor="ctr">
            <a:noAutofit/>
          </a:bodyPr>
          <a:lstStyle>
            <a:lvl1pPr algn="l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3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целевой аудитории (граждан нашей страны, проживающих в многоквартирных домах)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</a:t>
            </a:r>
            <a:r>
              <a:rPr lang="ru-RU" sz="23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применения </a:t>
            </a:r>
            <a:r>
              <a:rPr lang="ru-RU" sz="23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светопрозрачных</a:t>
            </a:r>
            <a:r>
              <a:rPr lang="ru-RU" sz="23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конструкции с системой активного энергосбережения (САЭ) состоит в следующем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9399" y="2670983"/>
            <a:ext cx="3057787" cy="1889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4206081" y="2189474"/>
            <a:ext cx="45603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Решаются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вопросы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монетизации</a:t>
            </a:r>
            <a:endParaRPr lang="ru-RU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0795"/>
              </p:ext>
            </p:extLst>
          </p:nvPr>
        </p:nvGraphicFramePr>
        <p:xfrm>
          <a:off x="311110" y="1443967"/>
          <a:ext cx="11576094" cy="42033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9349"/>
                <a:gridCol w="1929349"/>
                <a:gridCol w="1929349"/>
                <a:gridCol w="1929349"/>
                <a:gridCol w="1929349"/>
                <a:gridCol w="1929349"/>
              </a:tblGrid>
              <a:tr h="806871"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Расчетные показатели предлагаемых к реализации энергосберегающих мероприятий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(3-х этажный многоквартирный дом)</a:t>
                      </a:r>
                      <a:endParaRPr lang="ru-RU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5838">
                <a:tc rowSpan="2">
                  <a:txBody>
                    <a:bodyPr/>
                    <a:lstStyle/>
                    <a:p>
                      <a:pPr algn="l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 по видам энергоресурсов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Затраты, тыс. руб., план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Годовая экономия ТЭР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(план)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срок окупаемости, лет, план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7934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натуральном выражении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стоимостном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выражении, тыс. руб.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41249"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энергосберегающих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оконных заполнений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284,713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96,97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188,04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1,51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159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продаж на этапах начала планируется в городе Череповец.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 выход на региональный уровень.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управляющие компании в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Вологодской области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Управляющие компании в Череповце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– управляющая компания «Уют»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16" y="2807843"/>
            <a:ext cx="4554107" cy="3657917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5870705" y="4169664"/>
            <a:ext cx="22857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870705" y="4773168"/>
            <a:ext cx="267893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870705" y="5504688"/>
            <a:ext cx="3117847" cy="182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00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110" y="1064771"/>
            <a:ext cx="115660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являются такие компании, как «Папирус» и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ОкнаКомплект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энергосберегающих окон данных компаний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 от нашего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 построен на напылении на внешнюю/внутреннюю стеклянную поверхность оксида металла, тогда как наш механизм строится на рекуперации тепла.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5" y="3157064"/>
            <a:ext cx="4137655" cy="344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27108" y="2588480"/>
            <a:ext cx="11424099" cy="42017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/>
            <a:endParaRPr lang="ru-RU" dirty="0" smtClean="0"/>
          </a:p>
          <a:p>
            <a:pPr indent="45000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принимали участие в следующих мероприятиях:</a:t>
            </a:r>
          </a:p>
          <a:p>
            <a:pPr indent="45000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04.09.23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Мастер-класс «Методология бережливый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тестирование идеи и проведения быстрых экспериментов на целевой аудитории. </a:t>
            </a:r>
          </a:p>
          <a:p>
            <a:pPr indent="45000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12.09.23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Лекция «Сегментация целевой аудитории. Работа с целевыми рынками». Мастер-класс «Маркетинг и продвижение продуктов.»</a:t>
            </a:r>
          </a:p>
          <a:p>
            <a:pPr indent="45000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03.10.23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Тренинг предпринимательских компетенций.</a:t>
            </a:r>
          </a:p>
          <a:p>
            <a:pPr indent="45000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11.10.23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Лекция «Каналы поиска и привлечения инвестиций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Групповой тренинг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-команд по поиску каналов привлечения инвестиций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выдвигаем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идею (концепцию)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светопрозрачных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 с САЭ и ждём партнёрства от компаний и инвесторов, которые будут заинтересованы в нашем продукте. </a:t>
            </a:r>
          </a:p>
          <a:p>
            <a:pPr indent="45000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1110" y="1014984"/>
            <a:ext cx="2642402" cy="7955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Определили проблему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4136" y="1014984"/>
            <a:ext cx="2587752" cy="7955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анализ рынка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5" idx="3"/>
            <a:endCxn id="8" idx="1"/>
          </p:cNvCxnSpPr>
          <p:nvPr/>
        </p:nvCxnSpPr>
        <p:spPr>
          <a:xfrm>
            <a:off x="2953512" y="1412748"/>
            <a:ext cx="4206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6355080" y="996696"/>
            <a:ext cx="2514600" cy="8138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Выявили конкурентов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>
            <a:stCxn id="8" idx="3"/>
            <a:endCxn id="12" idx="1"/>
          </p:cNvCxnSpPr>
          <p:nvPr/>
        </p:nvCxnSpPr>
        <p:spPr>
          <a:xfrm flipV="1">
            <a:off x="5961888" y="1403604"/>
            <a:ext cx="393192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9390888" y="983009"/>
            <a:ext cx="2560320" cy="8275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бизнес модель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>
            <a:stCxn id="12" idx="3"/>
            <a:endCxn id="16" idx="1"/>
          </p:cNvCxnSpPr>
          <p:nvPr/>
        </p:nvCxnSpPr>
        <p:spPr>
          <a:xfrm flipV="1">
            <a:off x="8869680" y="1396761"/>
            <a:ext cx="521208" cy="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703320" y="2043909"/>
            <a:ext cx="3950208" cy="9052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решение проблемы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>
            <a:stCxn id="16" idx="2"/>
          </p:cNvCxnSpPr>
          <p:nvPr/>
        </p:nvCxnSpPr>
        <p:spPr>
          <a:xfrm>
            <a:off x="10671048" y="1810512"/>
            <a:ext cx="0" cy="658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7653528" y="2468880"/>
            <a:ext cx="30175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развития </a:t>
            </a:r>
            <a:r>
              <a:rPr lang="ru-RU" dirty="0" err="1"/>
              <a:t>стартап</a:t>
            </a:r>
            <a:r>
              <a:rPr lang="ru-RU" dirty="0"/>
              <a:t>-проекта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Ноябрь                                           Май                                         Сентябрь                               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2023                                               2024                                            2024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Идея (концепция)                    Прототип                               Итоговый  вариант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дальнейшем мы планируем найти партнеров , у которых есть своё производство и предложить идею по изготовлению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светопрозрачных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 с САЭ.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такого внедрения нужно: техническое перевооружение действующего пред­приятия по производству инновационной продукции.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006235" y="1879121"/>
            <a:ext cx="10177944" cy="13441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18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1756" y="41694"/>
            <a:ext cx="11119190" cy="777014"/>
          </a:xfrm>
        </p:spPr>
        <p:txBody>
          <a:bodyPr/>
          <a:lstStyle/>
          <a:p>
            <a:r>
              <a:rPr lang="ru-RU" dirty="0" smtClean="0"/>
              <a:t>Команда </a:t>
            </a:r>
            <a:r>
              <a:rPr lang="en-US" dirty="0"/>
              <a:t>Superman Safety engineer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0" y="946738"/>
            <a:ext cx="1702527" cy="15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289" y="1033768"/>
            <a:ext cx="1454513" cy="15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89" y="980781"/>
            <a:ext cx="1325340" cy="15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12999" y="3300767"/>
            <a:ext cx="21707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ryabchikovaam@yandex.ru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47209" y="3274917"/>
            <a:ext cx="21737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shurygina1173@gmail.com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9"/>
          <a:stretch/>
        </p:blipFill>
        <p:spPr>
          <a:xfrm>
            <a:off x="6486583" y="3803070"/>
            <a:ext cx="1661891" cy="15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1" t="22480" r="3581" b="31895"/>
          <a:stretch/>
        </p:blipFill>
        <p:spPr>
          <a:xfrm>
            <a:off x="9392290" y="3794994"/>
            <a:ext cx="1563577" cy="1583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3057841" y="3302368"/>
            <a:ext cx="26324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opasnostnastuska592@gmail.com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3196" y="2554971"/>
            <a:ext cx="2003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Женихова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94190" y="2601071"/>
            <a:ext cx="314688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Анна Шурыгина </a:t>
            </a:r>
          </a:p>
          <a:p>
            <a:r>
              <a:rPr lang="ru-RU" sz="16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</a:t>
            </a:r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обзор решений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52761" y="5445318"/>
            <a:ext cx="269913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Искандаршо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Назарзода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49046" y="2574434"/>
            <a:ext cx="180113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Клочко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рынка </a:t>
            </a:r>
            <a:endParaRPr lang="ru-RU" sz="1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66775" y="2564781"/>
            <a:ext cx="253312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Анастасия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Селякова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1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5434" y="2864552"/>
            <a:ext cx="17059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 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01755" y="5248951"/>
            <a:ext cx="27932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Трекер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Белозор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Юрьевна,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кандидат технических наук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095206" y="6386538"/>
            <a:ext cx="2161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nazarzodai455@gmail.com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947331" y="5372690"/>
            <a:ext cx="268059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Комрон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Джонов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визуализацию проекта</a:t>
            </a:r>
            <a:endParaRPr lang="ru-RU" sz="14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370205" y="6363006"/>
            <a:ext cx="1963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komronjon_24@mail.ru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01663" y="6367032"/>
            <a:ext cx="1967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fedarganichev@mail.ru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40120" y="3302368"/>
            <a:ext cx="2015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mashutka-2002@mail.ru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17708" y="5448395"/>
            <a:ext cx="293505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 Ганичев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обработку       информации</a:t>
            </a:r>
            <a:endParaRPr lang="ru-RU" sz="1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D681F273-2F8C-96E3-76E0-F761344DBB0D}"/>
              </a:ext>
            </a:extLst>
          </p:cNvPr>
          <p:cNvSpPr/>
          <p:nvPr/>
        </p:nvSpPr>
        <p:spPr>
          <a:xfrm>
            <a:off x="845068" y="3687016"/>
            <a:ext cx="1306648" cy="1570847"/>
          </a:xfrm>
          <a:prstGeom prst="ellipse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840514" y="6365749"/>
            <a:ext cx="1736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belozor.61@mail.ru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B16D37E-52E6-262C-E028-87F1CDE99F1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9080" y="3803070"/>
            <a:ext cx="1410975" cy="1555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424D7F9-3CC7-681C-B441-C84059C02EF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19386" y="1027141"/>
            <a:ext cx="1312807" cy="1553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8507113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2b9d9955-93fb-4bd4-bcdb-8e7ddc259c20"/>
    <ds:schemaRef ds:uri="http://schemas.microsoft.com/office/2006/metadata/properties"/>
    <ds:schemaRef ds:uri="4c612441-9502-4d03-96ef-459065c861af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3134</TotalTime>
  <Words>574</Words>
  <Application>Microsoft Office PowerPoint</Application>
  <PresentationFormat>Произвольный</PresentationFormat>
  <Paragraphs>130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Светопрозрачные конструкции с системой активного энергосбережения </vt:lpstr>
      <vt:lpstr>Актуальность проекта и проблема клиента</vt:lpstr>
      <vt:lpstr>Актуальность проекта и проблема клиента</vt:lpstr>
      <vt:lpstr>Решение</vt:lpstr>
      <vt:lpstr>Решение. Светопрозрачные конструкции с системой активного энергосбережения (САЭ)</vt:lpstr>
      <vt:lpstr>Целевая аудитория</vt:lpstr>
      <vt:lpstr>Модель монетизации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 Superman Safety engineer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User</cp:lastModifiedBy>
  <cp:revision>346</cp:revision>
  <dcterms:created xsi:type="dcterms:W3CDTF">2022-04-04T12:37:27Z</dcterms:created>
  <dcterms:modified xsi:type="dcterms:W3CDTF">2023-11-18T08:02:26Z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