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70" userDrawn="1">
          <p15:clr>
            <a:srgbClr val="A4A3A4"/>
          </p15:clr>
        </p15:guide>
        <p15:guide id="4" orient="horz" pos="2361" userDrawn="1">
          <p15:clr>
            <a:srgbClr val="A4A3A4"/>
          </p15:clr>
        </p15:guide>
        <p15:guide id="5" orient="horz" pos="24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044" y="750"/>
      </p:cViewPr>
      <p:guideLst>
        <p:guide orient="horz" pos="2092"/>
        <p:guide pos="3840"/>
        <p:guide orient="horz" pos="2270"/>
        <p:guide orient="horz" pos="2361"/>
        <p:guide orient="horz" pos="24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904D1-68E7-E610-C41C-13CF20986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6EA7D8-E079-4336-650A-E988830A4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39C05-C1E9-683F-8642-270C0025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A1D85B-6EAA-8F7C-8B77-1A82A09E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D869D4-4F9F-BF36-67EE-43E75E80A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0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9993D-B88D-D3E2-AC7A-4BD8E563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D8CAD-0056-18C9-24E8-911E7B11D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87E1E9-50BF-7927-5A11-6E4DBA427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D0AD70-9B5C-C57D-85B0-8188EDFE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21983-A7B4-06C2-8C19-C106FA764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5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989AB-AD34-B2AD-27B4-9B9E1D1B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4BC248-0DFE-B2E5-21E7-642775847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DFB8C2-9ABD-D764-04F5-FC9C962D8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07AE5C-04C6-312E-A476-2B7EAE63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9F5FE-8D28-152D-7066-D34ACD15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39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DA663-3308-9965-6E07-DC8A21ECF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B55BA-0B24-D638-6A73-1533FFEAB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0B05F1-D834-5184-5836-362DDE60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99F935-0B80-6AE8-7CB3-2E108F11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F65EBC-DAF3-70F1-6B5D-7862C099E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9A0544-9ED4-B7D4-9959-FABD329C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9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0C131-418C-9D44-0458-8EC8EEE84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DA6CB1-F67D-9A1B-1DE1-320BF468E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60AE51-0FDB-9C6A-449E-FBDB49469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9ED2BE-07AA-ECEA-9F55-C685CA4BD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AD928A-C2C5-1982-7C23-79FFF93755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AC6856-125F-913F-3647-8166572D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2E31DC1-D569-A1B7-8A0D-A2DAD049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CA7A04-A7CF-D631-DF73-94180E13F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33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D13DC-61D5-81BD-96D3-910C75A8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1B9808-F20B-F54E-F47A-0C63327E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0A65EB-4AFD-6298-484B-5B9902BC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820138-86BF-4B0D-9C03-FE24F3D1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39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72BD95-94E1-0C88-AE04-53420B49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9F73B8-633F-4D78-BCC7-5B9EA623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F560A0-44EC-3E97-9698-6FA22B5FE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2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569AA-7915-D516-78B6-7F67A715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2ACEF0-A338-44CC-5ABB-9F69A24DB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FED029-9551-3166-5356-9C7410B89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F240AF-CAAA-8414-E6FE-B257E81BE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2E4E9F-9F09-A669-7403-CF81B5F5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9F6901-4D7F-D8A3-4A28-9D2031948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0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92271-F6E4-30FC-B868-AD947A786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A50423-6479-10EF-6216-6CA01DFED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6BCDB0-F773-E9D7-B8E4-538934EC7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818BCA-BC50-4116-5989-801520D03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E4E628-CFDC-49BC-6F6D-EAF6651E8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00C25B-7BBC-0BEA-BB21-2CE2F1381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96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23025-D029-A672-DD4E-17456358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CA8BBC-28FF-92AA-713F-B4D572E7C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815B40-5557-0132-4DBC-1A37E09B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E0B2C7-DCEE-FC31-729B-CD91D2A6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9CC49-4451-69FA-77C6-2CE34970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70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B48C51-4EAA-01BD-621A-9828436CE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3D73D7-388F-4A92-9653-75FEB1A18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8755D-8095-FBE1-1B45-7F059FBAA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33EFC5-C0C5-3C3D-5399-67C071F6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3766C4-DFBB-0F2F-055A-CD80CA25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77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EAC66-2DA2-78E2-2354-ED01651F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5832CA-D492-B38D-B84D-C3677C06B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A63591-2A31-6F38-AAC0-DC72E111C6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914479-FAB3-43E8-AF80-574C3DC4A4A4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A53A9E-6BFF-C7C2-A970-455199BAD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5A82E0-2AF6-71B8-8759-5E6A8EFD6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B15DD-EAC5-4D50-A271-FE06F88A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6E839-4872-85F2-91D4-2E82921B0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7213"/>
            <a:ext cx="9144000" cy="2387600"/>
          </a:xfrm>
        </p:spPr>
        <p:txBody>
          <a:bodyPr>
            <a:norm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Эко-жилье</a:t>
            </a:r>
            <a:br>
              <a:rPr lang="ru-RU" dirty="0"/>
            </a:br>
            <a:r>
              <a:rPr lang="ru-RU" sz="2400" dirty="0">
                <a:solidFill>
                  <a:srgbClr val="000000"/>
                </a:solidFill>
                <a:effectLst/>
              </a:rPr>
              <a:t>«Планировка жилого района и застройка микрорайона»</a:t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26C17B-2B89-D66A-B9C7-6C46D19E9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0705" y="3947641"/>
            <a:ext cx="9144000" cy="1655762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Aptos Display" panose="020B0004020202020204" pitchFamily="34" charset="0"/>
                <a:cs typeface="Times New Roman" panose="02020603050405020304" pitchFamily="18" charset="0"/>
              </a:rPr>
              <a:t>ВУЗ - Южный Федеральный Университет</a:t>
            </a:r>
          </a:p>
          <a:p>
            <a:r>
              <a:rPr lang="ru-RU" sz="1800" dirty="0">
                <a:latin typeface="Aptos Display" panose="020B0004020202020204" pitchFamily="34" charset="0"/>
                <a:cs typeface="Times New Roman" panose="02020603050405020304" pitchFamily="18" charset="0"/>
              </a:rPr>
              <a:t>Заказчик - Южный Федеральный Университет</a:t>
            </a:r>
          </a:p>
          <a:p>
            <a:endParaRPr lang="ru-RU" dirty="0">
              <a:latin typeface="Aptos Display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зарисовка, графическая вставка, круг, Штриховая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CC4A68-3664-51D1-878A-3B54178BAD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686680"/>
            <a:ext cx="3465014" cy="19732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B30257-E991-C074-FDF0-E6C6A949DD38}"/>
              </a:ext>
            </a:extLst>
          </p:cNvPr>
          <p:cNvSpPr txBox="1"/>
          <p:nvPr/>
        </p:nvSpPr>
        <p:spPr>
          <a:xfrm>
            <a:off x="2101255" y="4654697"/>
            <a:ext cx="7962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  <a:cs typeface="Times New Roman" panose="02020603050405020304" pitchFamily="18" charset="0"/>
              </a:rPr>
              <a:t>Задача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:</a:t>
            </a:r>
            <a:endParaRPr lang="ru-RU" dirty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«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Предоставить проектное решение и развитие территории в г. Таганрог</a:t>
            </a:r>
            <a:r>
              <a:rPr lang="ru-RU" sz="1800" b="1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»</a:t>
            </a:r>
            <a:endParaRPr lang="en-US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76FB33-41B0-4B76-BB98-5CE1D75E9EB2}"/>
              </a:ext>
            </a:extLst>
          </p:cNvPr>
          <p:cNvSpPr txBox="1"/>
          <p:nvPr/>
        </p:nvSpPr>
        <p:spPr>
          <a:xfrm>
            <a:off x="5755459" y="6220101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Inter"/>
              </a:rPr>
              <a:t>2025г.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2589507-4E08-5D8D-ADBE-E4A698422640}"/>
              </a:ext>
            </a:extLst>
          </p:cNvPr>
          <p:cNvSpPr/>
          <p:nvPr/>
        </p:nvSpPr>
        <p:spPr>
          <a:xfrm>
            <a:off x="3980288" y="3061273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5DC38E4-2ED2-6F0C-0337-1EA13B95E635}"/>
              </a:ext>
            </a:extLst>
          </p:cNvPr>
          <p:cNvSpPr/>
          <p:nvPr/>
        </p:nvSpPr>
        <p:spPr>
          <a:xfrm>
            <a:off x="8077790" y="3064596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D9DE80A-0DC6-024A-BCBF-945EE4B118A9}"/>
              </a:ext>
            </a:extLst>
          </p:cNvPr>
          <p:cNvSpPr/>
          <p:nvPr/>
        </p:nvSpPr>
        <p:spPr>
          <a:xfrm>
            <a:off x="6103143" y="1729098"/>
            <a:ext cx="51169" cy="5116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D3CC256-B74B-513C-F339-75A288C4F75F}"/>
              </a:ext>
            </a:extLst>
          </p:cNvPr>
          <p:cNvCxnSpPr>
            <a:cxnSpLocks/>
          </p:cNvCxnSpPr>
          <p:nvPr/>
        </p:nvCxnSpPr>
        <p:spPr>
          <a:xfrm>
            <a:off x="523875" y="503735"/>
            <a:ext cx="0" cy="4647689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4917AF7-90C2-8DF2-2829-BD8B5C957BB1}"/>
              </a:ext>
            </a:extLst>
          </p:cNvPr>
          <p:cNvCxnSpPr>
            <a:cxnSpLocks/>
          </p:cNvCxnSpPr>
          <p:nvPr/>
        </p:nvCxnSpPr>
        <p:spPr>
          <a:xfrm>
            <a:off x="514350" y="494210"/>
            <a:ext cx="2871646" cy="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B935099-F128-A626-DA87-F50EE7A792C7}"/>
              </a:ext>
            </a:extLst>
          </p:cNvPr>
          <p:cNvCxnSpPr/>
          <p:nvPr/>
        </p:nvCxnSpPr>
        <p:spPr>
          <a:xfrm>
            <a:off x="11641534" y="2909612"/>
            <a:ext cx="0" cy="576000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73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шаблон, Симметрия, снимок экрана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1ABD3C-B73E-07B6-7265-A7A3B3D9F1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839"/>
            <a:ext cx="6385618" cy="68451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2E0227-0568-9A4F-DF77-60AF1921EDAD}"/>
              </a:ext>
            </a:extLst>
          </p:cNvPr>
          <p:cNvSpPr txBox="1"/>
          <p:nvPr/>
        </p:nvSpPr>
        <p:spPr>
          <a:xfrm>
            <a:off x="288109" y="481759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2800" b="0" i="0" dirty="0">
                <a:solidFill>
                  <a:srgbClr val="292929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Заказчик и его задача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20A88D-1436-6156-1CC2-DD95FF651325}"/>
              </a:ext>
            </a:extLst>
          </p:cNvPr>
          <p:cNvSpPr txBox="1"/>
          <p:nvPr/>
        </p:nvSpPr>
        <p:spPr>
          <a:xfrm>
            <a:off x="288109" y="1970362"/>
            <a:ext cx="6097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600" b="1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Заказчик </a:t>
            </a:r>
            <a:r>
              <a:rPr lang="ru-RU" sz="1600" b="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– Южный Федеральный </a:t>
            </a: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У</a:t>
            </a:r>
            <a:r>
              <a:rPr lang="ru-RU" sz="1600" b="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ниверситет, каф. Академия архитектуры и искусств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F86927-3E0E-360E-D582-A06582732036}"/>
              </a:ext>
            </a:extLst>
          </p:cNvPr>
          <p:cNvSpPr txBox="1"/>
          <p:nvPr/>
        </p:nvSpPr>
        <p:spPr>
          <a:xfrm>
            <a:off x="288109" y="2670286"/>
            <a:ext cx="60975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600" b="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Поставлена </a:t>
            </a:r>
            <a:r>
              <a:rPr lang="ru-RU" sz="1600" b="1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задача- </a:t>
            </a:r>
            <a:r>
              <a:rPr lang="ru-RU" sz="160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разработать архитектурно-планировочную организацию тематического жилого района-</a:t>
            </a:r>
            <a:r>
              <a:rPr lang="en-US" sz="160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””</a:t>
            </a:r>
            <a:r>
              <a:rPr lang="ru-RU" sz="160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Эко-жилье</a:t>
            </a:r>
            <a:r>
              <a:rPr lang="en-US" sz="160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” </a:t>
            </a:r>
            <a:r>
              <a:rPr lang="ru-RU" sz="1600" i="0" dirty="0">
                <a:solidFill>
                  <a:srgbClr val="292929"/>
                </a:solidFill>
                <a:effectLst/>
                <a:latin typeface="+mj-lt"/>
                <a:cs typeface="Times New Roman" panose="02020603050405020304" pitchFamily="18" charset="0"/>
              </a:rPr>
              <a:t>и архитектурно-пространственной организации одного района в системе из пяти микрорайонов, обеспечивающего внедрение в городскую среду. Создать наилучшее предложение по организации труда, отдыха, жизни как таковой для населения. Овладеть методикой формирования подобных композиционных пространств в среде.</a:t>
            </a:r>
            <a:endParaRPr lang="ru-RU" sz="1600" b="0" i="0" dirty="0">
              <a:solidFill>
                <a:srgbClr val="292929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5557F-21EF-1E2D-2709-4D263C2180BC}"/>
              </a:ext>
            </a:extLst>
          </p:cNvPr>
          <p:cNvSpPr txBox="1"/>
          <p:nvPr/>
        </p:nvSpPr>
        <p:spPr>
          <a:xfrm>
            <a:off x="288109" y="4847538"/>
            <a:ext cx="6097508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600" b="1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Нужно предоставить </a:t>
            </a: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оформленный на проект района и микрорайона  на планшете из гофрокартона, а так же макет </a:t>
            </a: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в М 1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:2000</a:t>
            </a:r>
            <a:endParaRPr lang="ru-RU" sz="1600" b="0" i="0" dirty="0">
              <a:solidFill>
                <a:srgbClr val="292929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Графика, логотип, круг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28D2E2-2261-9178-932D-7B3675416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02" y="241630"/>
            <a:ext cx="1081417" cy="10034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C8D76B-22C5-4288-D48A-9FB5832EC117}"/>
              </a:ext>
            </a:extLst>
          </p:cNvPr>
          <p:cNvSpPr txBox="1"/>
          <p:nvPr/>
        </p:nvSpPr>
        <p:spPr>
          <a:xfrm>
            <a:off x="6876298" y="1549049"/>
            <a:ext cx="6097508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600" b="1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Требования заказчика(разработать)</a:t>
            </a:r>
            <a:r>
              <a:rPr lang="en-US" sz="1600" b="1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:</a:t>
            </a:r>
            <a:endParaRPr lang="ru-RU" sz="1600" b="1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fontAlgn="base">
              <a:spcAft>
                <a:spcPts val="600"/>
              </a:spcAft>
            </a:pPr>
            <a:r>
              <a:rPr lang="en-US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-</a:t>
            </a:r>
            <a:r>
              <a:rPr lang="ru-RU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    Территория жилого района 120-150 га.</a:t>
            </a:r>
            <a:endParaRPr lang="ru-RU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-     Командный проект- 5 человек</a:t>
            </a: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5 планшетов (3 индивидуальных и 2 командных)</a:t>
            </a: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 размером 100*70см.</a:t>
            </a: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Макет команда выполняет в М 1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:2000</a:t>
            </a:r>
            <a:endParaRPr lang="ru-RU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Генеральный план в м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 1:5000</a:t>
            </a:r>
            <a:endParaRPr lang="ru-RU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Схема организации транспортного и пешеходного </a:t>
            </a:r>
            <a:endParaRPr lang="en-US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движения микрорайона в м 1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:2000</a:t>
            </a: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Генеральный план микрорайона и общественного</a:t>
            </a: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 центра </a:t>
            </a:r>
            <a:endParaRPr lang="en-US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Развертка по основной композиционной о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c</a:t>
            </a: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и</a:t>
            </a:r>
          </a:p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застройки в м 1</a:t>
            </a:r>
            <a:r>
              <a:rPr lang="en-US" sz="1600" dirty="0">
                <a:solidFill>
                  <a:srgbClr val="292929"/>
                </a:solidFill>
                <a:latin typeface="+mj-lt"/>
                <a:cs typeface="Times New Roman" panose="02020603050405020304" pitchFamily="18" charset="0"/>
              </a:rPr>
              <a:t>:500</a:t>
            </a:r>
            <a:endParaRPr lang="ru-RU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algn="l" fontAlgn="base">
              <a:spcAft>
                <a:spcPts val="600"/>
              </a:spcAft>
            </a:pPr>
            <a:endParaRPr lang="en-US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l" fontAlgn="base">
              <a:spcAft>
                <a:spcPts val="600"/>
              </a:spcAft>
              <a:buFontTx/>
              <a:buChar char="-"/>
            </a:pPr>
            <a:endParaRPr lang="en-US" sz="1600" dirty="0">
              <a:solidFill>
                <a:srgbClr val="292929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14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8B07E1-165F-4D3A-740F-4D1676568701}"/>
              </a:ext>
            </a:extLst>
          </p:cNvPr>
          <p:cNvSpPr txBox="1"/>
          <p:nvPr/>
        </p:nvSpPr>
        <p:spPr>
          <a:xfrm>
            <a:off x="260288" y="449075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2800" b="0" i="0" dirty="0">
                <a:solidFill>
                  <a:srgbClr val="292929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Как мы будем решать задачу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626522-8568-C2EB-ECBD-80D614BF72A6}"/>
              </a:ext>
            </a:extLst>
          </p:cNvPr>
          <p:cNvSpPr txBox="1"/>
          <p:nvPr/>
        </p:nvSpPr>
        <p:spPr>
          <a:xfrm>
            <a:off x="260288" y="6302033"/>
            <a:ext cx="62071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К концу интенсива мы планируем предоставить</a:t>
            </a:r>
            <a:r>
              <a:rPr lang="en-US" sz="1200" b="0" i="0" dirty="0">
                <a:solidFill>
                  <a:srgbClr val="292929"/>
                </a:solidFill>
                <a:effectLst/>
                <a:latin typeface="+mj-lt"/>
              </a:rPr>
              <a:t>:</a:t>
            </a:r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 проектное решение района состоящего из пяти микро-районов, а так же демонстрацию в виде макета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563A5-E0C5-DCFF-E6C2-9F74D8989257}"/>
              </a:ext>
            </a:extLst>
          </p:cNvPr>
          <p:cNvSpPr txBox="1"/>
          <p:nvPr/>
        </p:nvSpPr>
        <p:spPr>
          <a:xfrm>
            <a:off x="995790" y="3369956"/>
            <a:ext cx="6097508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b="1" dirty="0">
                <a:solidFill>
                  <a:srgbClr val="292929"/>
                </a:solidFill>
                <a:latin typeface="+mj-lt"/>
              </a:rPr>
              <a:t>Ближайшие шаги</a:t>
            </a:r>
            <a:r>
              <a:rPr lang="en-US" b="1" dirty="0">
                <a:solidFill>
                  <a:srgbClr val="292929"/>
                </a:solidFill>
                <a:latin typeface="+mj-lt"/>
              </a:rPr>
              <a:t>:</a:t>
            </a:r>
            <a:endParaRPr lang="ru-RU" b="1" dirty="0">
              <a:solidFill>
                <a:srgbClr val="292929"/>
              </a:solidFill>
              <a:latin typeface="+mj-lt"/>
            </a:endParaRPr>
          </a:p>
          <a:p>
            <a:pPr algn="l" fontAlgn="base">
              <a:spcAft>
                <a:spcPts val="600"/>
              </a:spcAft>
            </a:pPr>
            <a:endParaRPr lang="ru-RU" b="1" dirty="0">
              <a:solidFill>
                <a:srgbClr val="292929"/>
              </a:solidFill>
              <a:latin typeface="+mj-lt"/>
            </a:endParaRPr>
          </a:p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Анализ существующих реализованных поселений+ тестирование гипотез </a:t>
            </a:r>
          </a:p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Общее графическое решение проекта( нанесение главных дорог и выделение микрорайонов на генеральном плане)</a:t>
            </a:r>
          </a:p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Разработка общих зон внутри микро-районов (выделение центра, дорог, селитебной зоны, парки, аллеи и т.д.)</a:t>
            </a:r>
          </a:p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Согласовани</a:t>
            </a:r>
            <a:r>
              <a:rPr lang="ru-RU" dirty="0">
                <a:solidFill>
                  <a:srgbClr val="292929"/>
                </a:solidFill>
                <a:latin typeface="+mj-lt"/>
              </a:rPr>
              <a:t>е с заказником</a:t>
            </a:r>
            <a:endParaRPr lang="ru-RU" b="0" i="0" dirty="0">
              <a:solidFill>
                <a:srgbClr val="292929"/>
              </a:solidFill>
              <a:effectLst/>
              <a:latin typeface="+mj-lt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D1EADB8-E3C4-750A-2539-B8AC5992F92A}"/>
              </a:ext>
            </a:extLst>
          </p:cNvPr>
          <p:cNvCxnSpPr>
            <a:cxnSpLocks/>
          </p:cNvCxnSpPr>
          <p:nvPr/>
        </p:nvCxnSpPr>
        <p:spPr>
          <a:xfrm>
            <a:off x="260288" y="3369956"/>
            <a:ext cx="0" cy="3577517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3D66A0E9-B27A-62CA-77C5-0AA79DDEC99B}"/>
              </a:ext>
            </a:extLst>
          </p:cNvPr>
          <p:cNvSpPr/>
          <p:nvPr/>
        </p:nvSpPr>
        <p:spPr>
          <a:xfrm>
            <a:off x="639559" y="4830430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389AF9A-86A7-F403-1CB6-B443E8E8C600}"/>
              </a:ext>
            </a:extLst>
          </p:cNvPr>
          <p:cNvSpPr/>
          <p:nvPr/>
        </p:nvSpPr>
        <p:spPr>
          <a:xfrm>
            <a:off x="644381" y="5470464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FA0685C-1D8F-B36E-7B81-DEE22D64224D}"/>
              </a:ext>
            </a:extLst>
          </p:cNvPr>
          <p:cNvSpPr/>
          <p:nvPr/>
        </p:nvSpPr>
        <p:spPr>
          <a:xfrm>
            <a:off x="645319" y="6102378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F0EFFA8-0C5B-3257-24B2-64E4B0F52256}"/>
              </a:ext>
            </a:extLst>
          </p:cNvPr>
          <p:cNvSpPr/>
          <p:nvPr/>
        </p:nvSpPr>
        <p:spPr>
          <a:xfrm>
            <a:off x="639559" y="4231920"/>
            <a:ext cx="83049" cy="8304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14" name="Рисунок 13" descr="Изображение выглядит как зарисовка, графическая вставка, круг, Штриховая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DDC965-AA14-2DC9-7CAB-2594BADE77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75" y="2788981"/>
            <a:ext cx="4495800" cy="25602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D4E01ED-52FD-698B-E642-F655769FF048}"/>
              </a:ext>
            </a:extLst>
          </p:cNvPr>
          <p:cNvSpPr txBox="1"/>
          <p:nvPr/>
        </p:nvSpPr>
        <p:spPr>
          <a:xfrm>
            <a:off x="9012407" y="768849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b="1" dirty="0">
                <a:solidFill>
                  <a:srgbClr val="292929"/>
                </a:solidFill>
                <a:latin typeface="+mj-lt"/>
              </a:rPr>
              <a:t>Идея+логотип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FD48A44-AB1B-4380-3852-841988B67D2B}"/>
              </a:ext>
            </a:extLst>
          </p:cNvPr>
          <p:cNvCxnSpPr>
            <a:cxnSpLocks/>
          </p:cNvCxnSpPr>
          <p:nvPr/>
        </p:nvCxnSpPr>
        <p:spPr>
          <a:xfrm flipH="1" flipV="1">
            <a:off x="8408663" y="3015755"/>
            <a:ext cx="1441787" cy="1137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9CA1E1B-4138-DC27-73BB-4B211454F1F5}"/>
              </a:ext>
            </a:extLst>
          </p:cNvPr>
          <p:cNvCxnSpPr>
            <a:cxnSpLocks/>
          </p:cNvCxnSpPr>
          <p:nvPr/>
        </p:nvCxnSpPr>
        <p:spPr>
          <a:xfrm flipH="1">
            <a:off x="8551843" y="4229483"/>
            <a:ext cx="1031907" cy="1041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98876538-E57F-7F8D-3A74-8913920EFDDA}"/>
              </a:ext>
            </a:extLst>
          </p:cNvPr>
          <p:cNvCxnSpPr>
            <a:cxnSpLocks/>
          </p:cNvCxnSpPr>
          <p:nvPr/>
        </p:nvCxnSpPr>
        <p:spPr>
          <a:xfrm flipH="1">
            <a:off x="8551843" y="4657784"/>
            <a:ext cx="921128" cy="8785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17C253F-5195-8959-D298-84482F39D603}"/>
              </a:ext>
            </a:extLst>
          </p:cNvPr>
          <p:cNvCxnSpPr>
            <a:cxnSpLocks/>
          </p:cNvCxnSpPr>
          <p:nvPr/>
        </p:nvCxnSpPr>
        <p:spPr>
          <a:xfrm flipV="1">
            <a:off x="10260025" y="3372317"/>
            <a:ext cx="708136" cy="6281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534811B6-1CE3-C1A7-2E49-603BE9688867}"/>
              </a:ext>
            </a:extLst>
          </p:cNvPr>
          <p:cNvCxnSpPr>
            <a:cxnSpLocks/>
          </p:cNvCxnSpPr>
          <p:nvPr/>
        </p:nvCxnSpPr>
        <p:spPr>
          <a:xfrm>
            <a:off x="10071015" y="5140912"/>
            <a:ext cx="604605" cy="9779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31AE5A4-2048-3F79-7E27-7D695F276D26}"/>
              </a:ext>
            </a:extLst>
          </p:cNvPr>
          <p:cNvSpPr txBox="1"/>
          <p:nvPr/>
        </p:nvSpPr>
        <p:spPr>
          <a:xfrm>
            <a:off x="10380338" y="3073332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400" b="0" i="0" dirty="0">
                <a:effectLst/>
                <a:latin typeface="+mj-lt"/>
              </a:rPr>
              <a:t>II</a:t>
            </a:r>
            <a:r>
              <a:rPr lang="ru-RU" sz="1400" dirty="0">
                <a:latin typeface="+mj-lt"/>
              </a:rPr>
              <a:t> ур.-дом/квартира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22037AD-BAB0-9D4C-9258-8CCBF78A9F8E}"/>
              </a:ext>
            </a:extLst>
          </p:cNvPr>
          <p:cNvSpPr txBox="1"/>
          <p:nvPr/>
        </p:nvSpPr>
        <p:spPr>
          <a:xfrm>
            <a:off x="7429832" y="2669849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+mj-lt"/>
              </a:rPr>
              <a:t>Центр-человек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5A8786-C207-811A-A51A-372A5F555511}"/>
              </a:ext>
            </a:extLst>
          </p:cNvPr>
          <p:cNvSpPr txBox="1"/>
          <p:nvPr/>
        </p:nvSpPr>
        <p:spPr>
          <a:xfrm>
            <a:off x="10500650" y="6143903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400" b="0" i="0" dirty="0">
                <a:effectLst/>
                <a:latin typeface="+mj-lt"/>
              </a:rPr>
              <a:t>V</a:t>
            </a:r>
            <a:r>
              <a:rPr lang="ru-RU" sz="1400" dirty="0">
                <a:latin typeface="+mj-lt"/>
              </a:rPr>
              <a:t> ур.-город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F843B7-4D1D-60F2-1519-B473F368E775}"/>
              </a:ext>
            </a:extLst>
          </p:cNvPr>
          <p:cNvSpPr txBox="1"/>
          <p:nvPr/>
        </p:nvSpPr>
        <p:spPr>
          <a:xfrm>
            <a:off x="7072007" y="5511989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400" b="0" i="0" dirty="0">
                <a:effectLst/>
                <a:latin typeface="+mj-lt"/>
              </a:rPr>
              <a:t>II</a:t>
            </a:r>
            <a:r>
              <a:rPr lang="en-US" sz="1400" b="0" i="0" dirty="0">
                <a:effectLst/>
                <a:latin typeface="+mj-lt"/>
              </a:rPr>
              <a:t>I </a:t>
            </a:r>
            <a:r>
              <a:rPr lang="ru-RU" sz="1400" dirty="0">
                <a:latin typeface="+mj-lt"/>
              </a:rPr>
              <a:t>ур.- микрорайон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5A5D3C3-5CDA-A380-CA65-D075D60F4F7B}"/>
              </a:ext>
            </a:extLst>
          </p:cNvPr>
          <p:cNvSpPr txBox="1"/>
          <p:nvPr/>
        </p:nvSpPr>
        <p:spPr>
          <a:xfrm>
            <a:off x="7429832" y="3982638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400" b="0" i="0" dirty="0">
                <a:effectLst/>
                <a:latin typeface="+mj-lt"/>
              </a:rPr>
              <a:t>I</a:t>
            </a:r>
            <a:r>
              <a:rPr lang="ru-RU" sz="1400" dirty="0">
                <a:latin typeface="+mj-lt"/>
              </a:rPr>
              <a:t> ур.- комната</a:t>
            </a:r>
          </a:p>
        </p:txBody>
      </p: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7DA17EE9-FD1A-EBD7-C7F4-B52787B0FD86}"/>
              </a:ext>
            </a:extLst>
          </p:cNvPr>
          <p:cNvCxnSpPr>
            <a:cxnSpLocks/>
          </p:cNvCxnSpPr>
          <p:nvPr/>
        </p:nvCxnSpPr>
        <p:spPr>
          <a:xfrm>
            <a:off x="10551498" y="4515172"/>
            <a:ext cx="898438" cy="4033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F27C0E43-74FA-91D3-08BC-D4863D465162}"/>
              </a:ext>
            </a:extLst>
          </p:cNvPr>
          <p:cNvSpPr txBox="1"/>
          <p:nvPr/>
        </p:nvSpPr>
        <p:spPr>
          <a:xfrm>
            <a:off x="10798187" y="5019249"/>
            <a:ext cx="7452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400" b="0" i="0" dirty="0">
                <a:effectLst/>
                <a:latin typeface="+mj-lt"/>
              </a:rPr>
              <a:t>VI</a:t>
            </a:r>
            <a:r>
              <a:rPr lang="ru-RU" sz="1400" dirty="0">
                <a:latin typeface="+mj-lt"/>
              </a:rPr>
              <a:t> ур.- район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D9FE20D-A455-A785-535F-A4719345DE93}"/>
              </a:ext>
            </a:extLst>
          </p:cNvPr>
          <p:cNvSpPr txBox="1"/>
          <p:nvPr/>
        </p:nvSpPr>
        <p:spPr>
          <a:xfrm>
            <a:off x="7629525" y="1447120"/>
            <a:ext cx="4562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1600" dirty="0">
                <a:solidFill>
                  <a:srgbClr val="292929"/>
                </a:solidFill>
                <a:latin typeface="+mj-lt"/>
              </a:rPr>
              <a:t>На каждом уровне Иерархии пространственных уровней мы закладываем принципы экологичного проектирования</a:t>
            </a:r>
          </a:p>
        </p:txBody>
      </p: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66714FB3-04C0-4EC7-1ECC-7EEEA92D30B8}"/>
              </a:ext>
            </a:extLst>
          </p:cNvPr>
          <p:cNvCxnSpPr>
            <a:cxnSpLocks/>
          </p:cNvCxnSpPr>
          <p:nvPr/>
        </p:nvCxnSpPr>
        <p:spPr>
          <a:xfrm>
            <a:off x="7629525" y="1282665"/>
            <a:ext cx="5078769" cy="9142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Овал 80">
            <a:extLst>
              <a:ext uri="{FF2B5EF4-FFF2-40B4-BE49-F238E27FC236}">
                <a16:creationId xmlns:a16="http://schemas.microsoft.com/office/drawing/2014/main" id="{5981DBD9-FE36-5554-DA16-B3C7D402C531}"/>
              </a:ext>
            </a:extLst>
          </p:cNvPr>
          <p:cNvSpPr/>
          <p:nvPr/>
        </p:nvSpPr>
        <p:spPr>
          <a:xfrm>
            <a:off x="9828005" y="4146721"/>
            <a:ext cx="51169" cy="5116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87" name="Рисунок 86" descr="Изображение выглядит как мультфильм, графическая вставка, рисунок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00717B-37A6-5D01-C102-C2730329F8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61" y="203483"/>
            <a:ext cx="963551" cy="10762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C5E776-C1B6-ECB3-7652-D4AE54DA3ACC}"/>
              </a:ext>
            </a:extLst>
          </p:cNvPr>
          <p:cNvSpPr txBox="1"/>
          <p:nvPr/>
        </p:nvSpPr>
        <p:spPr>
          <a:xfrm>
            <a:off x="260288" y="1318953"/>
            <a:ext cx="62071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Проблема</a:t>
            </a:r>
            <a:r>
              <a:rPr lang="en-US" b="0" i="0" dirty="0">
                <a:solidFill>
                  <a:srgbClr val="292929"/>
                </a:solidFill>
                <a:effectLst/>
                <a:latin typeface="+mj-lt"/>
              </a:rPr>
              <a:t>: </a:t>
            </a:r>
            <a:r>
              <a:rPr lang="ru-RU" dirty="0">
                <a:solidFill>
                  <a:srgbClr val="292929"/>
                </a:solidFill>
                <a:latin typeface="+mj-lt"/>
              </a:rPr>
              <a:t>нехватка экологически чистых районов с  благоустройством территории-парков, аллей, озер и мест тишины. </a:t>
            </a:r>
            <a:endParaRPr lang="ru-RU" b="0" i="0" dirty="0">
              <a:solidFill>
                <a:srgbClr val="292929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396793-B794-95A9-5A80-0342C12ECDD3}"/>
              </a:ext>
            </a:extLst>
          </p:cNvPr>
          <p:cNvSpPr txBox="1"/>
          <p:nvPr/>
        </p:nvSpPr>
        <p:spPr>
          <a:xfrm>
            <a:off x="260288" y="2414633"/>
            <a:ext cx="6207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Решение</a:t>
            </a:r>
            <a:r>
              <a:rPr lang="en-US" b="0" i="0" dirty="0">
                <a:solidFill>
                  <a:srgbClr val="292929"/>
                </a:solidFill>
                <a:effectLst/>
                <a:latin typeface="+mj-lt"/>
              </a:rPr>
              <a:t>: 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создание подходящих условий и придерживания правил урбанистики и эко-норм </a:t>
            </a:r>
            <a:r>
              <a:rPr lang="en-US" b="0" i="0" dirty="0">
                <a:solidFill>
                  <a:srgbClr val="292929"/>
                </a:solidFill>
                <a:effectLst/>
                <a:latin typeface="+mj-lt"/>
              </a:rPr>
              <a:t> </a:t>
            </a:r>
            <a:endParaRPr lang="ru-RU" b="0" i="0" dirty="0">
              <a:solidFill>
                <a:srgbClr val="292929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153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D4D187-9C06-55D4-24A7-163CBBD724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07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95801F-26FA-F0AC-3D41-FE1C17A413C8}"/>
              </a:ext>
            </a:extLst>
          </p:cNvPr>
          <p:cNvSpPr txBox="1"/>
          <p:nvPr/>
        </p:nvSpPr>
        <p:spPr>
          <a:xfrm>
            <a:off x="714375" y="1485974"/>
            <a:ext cx="609600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На наноуровне — </a:t>
            </a:r>
            <a:r>
              <a:rPr lang="ru-RU" b="1" i="0" dirty="0">
                <a:solidFill>
                  <a:srgbClr val="292929"/>
                </a:solidFill>
                <a:effectLst/>
                <a:latin typeface="+mj-lt"/>
              </a:rPr>
              <a:t>комната </a:t>
            </a:r>
            <a:r>
              <a:rPr lang="ru-RU" dirty="0">
                <a:solidFill>
                  <a:srgbClr val="292929"/>
                </a:solidFill>
                <a:latin typeface="+mj-lt"/>
              </a:rPr>
              <a:t>о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рганизация пространства для естественного освещения и вентиляции, использование материалов с минимальным </a:t>
            </a:r>
            <a:r>
              <a:rPr lang="ru-RU" b="0" i="0" dirty="0">
                <a:effectLst/>
                <a:latin typeface="fkGroteskNeue"/>
              </a:rPr>
              <a:t>антропогенным влиянием</a:t>
            </a:r>
            <a:endParaRPr lang="ru-RU" b="0" i="0" dirty="0">
              <a:solidFill>
                <a:srgbClr val="292929"/>
              </a:solidFill>
              <a:effectLst/>
              <a:latin typeface="+mj-lt"/>
            </a:endParaRPr>
          </a:p>
          <a:p>
            <a:pPr algn="l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На микроуровне — </a:t>
            </a:r>
            <a:r>
              <a:rPr lang="ru-RU" b="1" i="0" dirty="0">
                <a:solidFill>
                  <a:srgbClr val="292929"/>
                </a:solidFill>
                <a:effectLst/>
                <a:latin typeface="+mj-lt"/>
              </a:rPr>
              <a:t>дом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 компактные, энергоэффективные дома с индивидуальными садами или зелёными кровлями в квартирных домах, проектирование социально благоприятного пространства</a:t>
            </a:r>
          </a:p>
          <a:p>
            <a:pPr algn="l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На мезоуровне — </a:t>
            </a:r>
            <a:r>
              <a:rPr lang="ru-RU" b="1" i="0" dirty="0">
                <a:solidFill>
                  <a:srgbClr val="292929"/>
                </a:solidFill>
                <a:effectLst/>
                <a:latin typeface="+mj-lt"/>
              </a:rPr>
              <a:t>микрорайон 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внутренние дворы с озеленением, общие зоны для отдыха, закрытые от шума,  </a:t>
            </a:r>
          </a:p>
          <a:p>
            <a:pPr algn="l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На макроуровне — </a:t>
            </a:r>
            <a:r>
              <a:rPr lang="ru-RU" b="1" i="0" dirty="0">
                <a:solidFill>
                  <a:srgbClr val="292929"/>
                </a:solidFill>
                <a:effectLst/>
                <a:latin typeface="+mj-lt"/>
              </a:rPr>
              <a:t>район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 планировка с учетом природных ландшафтов, создание экологических коридоров, велодорожек  и близкое размещение точек </a:t>
            </a:r>
            <a:r>
              <a:rPr lang="ru-RU" b="0" i="0" dirty="0" err="1">
                <a:solidFill>
                  <a:srgbClr val="292929"/>
                </a:solidFill>
                <a:effectLst/>
                <a:latin typeface="+mj-lt"/>
              </a:rPr>
              <a:t>притежения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 (идея 15-минутных городов)</a:t>
            </a:r>
          </a:p>
          <a:p>
            <a:pPr algn="l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На городском уровне — </a:t>
            </a:r>
            <a:r>
              <a:rPr lang="ru-RU" b="1" dirty="0">
                <a:solidFill>
                  <a:srgbClr val="292929"/>
                </a:solidFill>
                <a:latin typeface="+mj-lt"/>
              </a:rPr>
              <a:t>город</a:t>
            </a:r>
            <a:r>
              <a:rPr lang="ru-RU" dirty="0">
                <a:solidFill>
                  <a:srgbClr val="292929"/>
                </a:solidFill>
                <a:latin typeface="+mj-lt"/>
              </a:rPr>
              <a:t> </a:t>
            </a:r>
            <a:r>
              <a:rPr lang="ru-RU" b="0" i="0" dirty="0">
                <a:solidFill>
                  <a:srgbClr val="292929"/>
                </a:solidFill>
                <a:effectLst/>
                <a:latin typeface="+mj-lt"/>
              </a:rPr>
              <a:t>интеграция с природными экосистемами, сохранение биоразнообразия.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0A87121-509D-7AC2-1FA2-211C1C993542}"/>
              </a:ext>
            </a:extLst>
          </p:cNvPr>
          <p:cNvCxnSpPr>
            <a:cxnSpLocks/>
          </p:cNvCxnSpPr>
          <p:nvPr/>
        </p:nvCxnSpPr>
        <p:spPr>
          <a:xfrm>
            <a:off x="457200" y="-133350"/>
            <a:ext cx="0" cy="712470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688AF55-E4D7-9210-DD90-8382B1A50EE6}"/>
              </a:ext>
            </a:extLst>
          </p:cNvPr>
          <p:cNvCxnSpPr>
            <a:cxnSpLocks/>
          </p:cNvCxnSpPr>
          <p:nvPr/>
        </p:nvCxnSpPr>
        <p:spPr>
          <a:xfrm>
            <a:off x="352425" y="-123825"/>
            <a:ext cx="0" cy="712470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B8A2FB3-6F81-A4C6-A952-7CE18243B166}"/>
              </a:ext>
            </a:extLst>
          </p:cNvPr>
          <p:cNvSpPr txBox="1"/>
          <p:nvPr/>
        </p:nvSpPr>
        <p:spPr>
          <a:xfrm>
            <a:off x="714375" y="510334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2800" dirty="0">
                <a:solidFill>
                  <a:srgbClr val="292929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Примеры решения</a:t>
            </a:r>
            <a:endParaRPr lang="ru-RU" sz="2800" b="0" i="0" dirty="0">
              <a:solidFill>
                <a:srgbClr val="292929"/>
              </a:solidFill>
              <a:effectLst/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295314-A5B2-49D5-EACC-0F313610635F}"/>
              </a:ext>
            </a:extLst>
          </p:cNvPr>
          <p:cNvSpPr txBox="1"/>
          <p:nvPr/>
        </p:nvSpPr>
        <p:spPr>
          <a:xfrm>
            <a:off x="7419975" y="1485974"/>
            <a:ext cx="47720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ru-RU" dirty="0">
                <a:solidFill>
                  <a:srgbClr val="292929"/>
                </a:solidFill>
                <a:latin typeface="+mj-lt"/>
              </a:rPr>
              <a:t>Наше решение позволяет заметно повысить уровень счастья благодаря комфортным социальным, жилищным условиям. А это пожалуй самое главное</a:t>
            </a:r>
            <a:endParaRPr lang="ru-RU" b="0" i="0" dirty="0">
              <a:solidFill>
                <a:srgbClr val="292929"/>
              </a:solidFill>
              <a:effectLst/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FDD5EC-3AFE-9C56-E66C-C16F27CA09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77" y="2885452"/>
            <a:ext cx="4444748" cy="323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5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341CC0-3B58-97E7-E46F-DF19EC87EC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181018"/>
            <a:ext cx="5940425" cy="43181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06DAC9-702E-10D4-E30D-D95309803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4703516" cy="3327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A8B30C-4C24-BADC-578C-584A62863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32200"/>
            <a:ext cx="4917760" cy="32131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C0B9476-E513-D866-4FFC-20A0381584FE}"/>
              </a:ext>
            </a:extLst>
          </p:cNvPr>
          <p:cNvCxnSpPr>
            <a:cxnSpLocks/>
          </p:cNvCxnSpPr>
          <p:nvPr/>
        </p:nvCxnSpPr>
        <p:spPr>
          <a:xfrm>
            <a:off x="11845925" y="-133350"/>
            <a:ext cx="0" cy="712470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9253EE5-92BB-06F3-6DB4-ED021585A69F}"/>
              </a:ext>
            </a:extLst>
          </p:cNvPr>
          <p:cNvCxnSpPr>
            <a:cxnSpLocks/>
          </p:cNvCxnSpPr>
          <p:nvPr/>
        </p:nvCxnSpPr>
        <p:spPr>
          <a:xfrm>
            <a:off x="11972925" y="-133350"/>
            <a:ext cx="0" cy="7124700"/>
          </a:xfrm>
          <a:prstGeom prst="line">
            <a:avLst/>
          </a:prstGeom>
          <a:ln w="25400"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4175643-9457-FBD1-2461-FC335D5B40F8}"/>
              </a:ext>
            </a:extLst>
          </p:cNvPr>
          <p:cNvSpPr txBox="1"/>
          <p:nvPr/>
        </p:nvSpPr>
        <p:spPr>
          <a:xfrm>
            <a:off x="92075" y="205534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600"/>
              </a:spcAft>
            </a:pPr>
            <a:r>
              <a:rPr lang="ru-RU" sz="2800" b="0" i="0" dirty="0">
                <a:solidFill>
                  <a:srgbClr val="292929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Начало работы </a:t>
            </a:r>
          </a:p>
        </p:txBody>
      </p:sp>
    </p:spTree>
    <p:extLst>
      <p:ext uri="{BB962C8B-B14F-4D97-AF65-F5344CB8AC3E}">
        <p14:creationId xmlns:p14="http://schemas.microsoft.com/office/powerpoint/2010/main" val="57006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0E300E-9372-92F1-509A-CF9844F2E068}"/>
              </a:ext>
            </a:extLst>
          </p:cNvPr>
          <p:cNvSpPr txBox="1"/>
          <p:nvPr/>
        </p:nvSpPr>
        <p:spPr>
          <a:xfrm>
            <a:off x="814859" y="552152"/>
            <a:ext cx="105441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Impact" panose="020B0806030902050204" pitchFamily="34" charset="0"/>
              </a:rPr>
              <a:t>Мы- студенты факультета архитектуры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56F93B-7CB1-C695-3F93-5A64EBBBDEF8}"/>
              </a:ext>
            </a:extLst>
          </p:cNvPr>
          <p:cNvSpPr txBox="1"/>
          <p:nvPr/>
        </p:nvSpPr>
        <p:spPr>
          <a:xfrm>
            <a:off x="734496" y="4155337"/>
            <a:ext cx="12131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Михаил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DA8F35-7160-AC33-9F27-1514F408DD4F}"/>
              </a:ext>
            </a:extLst>
          </p:cNvPr>
          <p:cNvSpPr txBox="1"/>
          <p:nvPr/>
        </p:nvSpPr>
        <p:spPr>
          <a:xfrm>
            <a:off x="2966736" y="4145318"/>
            <a:ext cx="1492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Елизавета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B4E6CA-760F-C345-FFD2-C1706CDE6C5F}"/>
              </a:ext>
            </a:extLst>
          </p:cNvPr>
          <p:cNvSpPr txBox="1"/>
          <p:nvPr/>
        </p:nvSpPr>
        <p:spPr>
          <a:xfrm>
            <a:off x="5227451" y="4166909"/>
            <a:ext cx="17189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Анастасия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E17C04-8A25-2D39-D3BB-67AE71A46932}"/>
              </a:ext>
            </a:extLst>
          </p:cNvPr>
          <p:cNvSpPr txBox="1"/>
          <p:nvPr/>
        </p:nvSpPr>
        <p:spPr>
          <a:xfrm>
            <a:off x="7856553" y="4137571"/>
            <a:ext cx="12131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Татьяна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99DDC8-3C20-F44F-3114-0D7FA0F6533B}"/>
              </a:ext>
            </a:extLst>
          </p:cNvPr>
          <p:cNvSpPr txBox="1"/>
          <p:nvPr/>
        </p:nvSpPr>
        <p:spPr>
          <a:xfrm>
            <a:off x="10228560" y="4155337"/>
            <a:ext cx="12131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Милана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EEC1D2-23D2-A263-5797-5763A2D29092}"/>
              </a:ext>
            </a:extLst>
          </p:cNvPr>
          <p:cNvSpPr txBox="1"/>
          <p:nvPr/>
        </p:nvSpPr>
        <p:spPr>
          <a:xfrm>
            <a:off x="428638" y="4658834"/>
            <a:ext cx="2376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- Лидер команды, </a:t>
            </a:r>
          </a:p>
          <a:p>
            <a:r>
              <a:rPr lang="ru-RU" sz="1200" dirty="0"/>
              <a:t>- Проектный менеджер</a:t>
            </a:r>
          </a:p>
          <a:p>
            <a:r>
              <a:rPr lang="ru-RU" sz="1200" dirty="0"/>
              <a:t>- Архитектор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DF5E34-07DC-9088-A54C-8EE49D05AC13}"/>
              </a:ext>
            </a:extLst>
          </p:cNvPr>
          <p:cNvSpPr txBox="1"/>
          <p:nvPr/>
        </p:nvSpPr>
        <p:spPr>
          <a:xfrm>
            <a:off x="2705395" y="4690912"/>
            <a:ext cx="2679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- Эко-аналитик</a:t>
            </a:r>
          </a:p>
          <a:p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- Специалист коммуникаций</a:t>
            </a:r>
          </a:p>
          <a:p>
            <a:r>
              <a:rPr lang="ru-RU" sz="1200" dirty="0">
                <a:solidFill>
                  <a:srgbClr val="292929"/>
                </a:solidFill>
                <a:latin typeface="+mj-lt"/>
              </a:rPr>
              <a:t>- Архитектор</a:t>
            </a:r>
            <a:endParaRPr lang="ru-RU" sz="1200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621586-EBC7-D521-1174-87013F3E73DF}"/>
              </a:ext>
            </a:extLst>
          </p:cNvPr>
          <p:cNvSpPr txBox="1"/>
          <p:nvPr/>
        </p:nvSpPr>
        <p:spPr>
          <a:xfrm>
            <a:off x="5184052" y="4709237"/>
            <a:ext cx="2224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- Дизайнер/инженер по экологическому проектированию</a:t>
            </a:r>
          </a:p>
          <a:p>
            <a:r>
              <a:rPr lang="ru-RU" sz="1200" dirty="0">
                <a:solidFill>
                  <a:srgbClr val="292929"/>
                </a:solidFill>
                <a:latin typeface="+mj-lt"/>
              </a:rPr>
              <a:t>- Архитектор</a:t>
            </a:r>
            <a:endParaRPr lang="ru-RU" sz="12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26FE2C-7CD3-B6D1-413D-72345AAAD31C}"/>
              </a:ext>
            </a:extLst>
          </p:cNvPr>
          <p:cNvSpPr txBox="1"/>
          <p:nvPr/>
        </p:nvSpPr>
        <p:spPr>
          <a:xfrm>
            <a:off x="7455445" y="4643339"/>
            <a:ext cx="23087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- Исследователь</a:t>
            </a:r>
          </a:p>
          <a:p>
            <a:r>
              <a:rPr lang="ru-RU" sz="1200" dirty="0">
                <a:latin typeface="+mj-lt"/>
              </a:rPr>
              <a:t>- </a:t>
            </a:r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Специалист по устойчивому развитию</a:t>
            </a:r>
            <a:endParaRPr lang="ru-RU" sz="1200" dirty="0">
              <a:latin typeface="+mj-lt"/>
            </a:endParaRPr>
          </a:p>
          <a:p>
            <a:r>
              <a:rPr lang="ru-RU" sz="1200" dirty="0">
                <a:latin typeface="+mj-lt"/>
              </a:rPr>
              <a:t>- Архитектор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B25493-C59D-E4E8-3D82-AE95BCDF7FBF}"/>
              </a:ext>
            </a:extLst>
          </p:cNvPr>
          <p:cNvSpPr txBox="1"/>
          <p:nvPr/>
        </p:nvSpPr>
        <p:spPr>
          <a:xfrm>
            <a:off x="9944046" y="4660357"/>
            <a:ext cx="1916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92929"/>
                </a:solidFill>
                <a:latin typeface="+mj-lt"/>
              </a:rPr>
              <a:t>- Т</a:t>
            </a:r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ехнический специалист по строительству</a:t>
            </a:r>
          </a:p>
          <a:p>
            <a:r>
              <a:rPr lang="ru-RU" sz="1200" b="0" i="0" dirty="0">
                <a:solidFill>
                  <a:srgbClr val="292929"/>
                </a:solidFill>
                <a:effectLst/>
                <a:latin typeface="+mj-lt"/>
              </a:rPr>
              <a:t>- Инженер</a:t>
            </a:r>
          </a:p>
          <a:p>
            <a:r>
              <a:rPr lang="ru-RU" sz="1200" dirty="0">
                <a:solidFill>
                  <a:srgbClr val="292929"/>
                </a:solidFill>
                <a:latin typeface="+mj-lt"/>
              </a:rPr>
              <a:t>- Архитектор</a:t>
            </a:r>
            <a:endParaRPr lang="ru-RU" sz="1200" dirty="0">
              <a:latin typeface="+mj-lt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F6ED28-9761-EC29-AC20-EE2C50198E74}"/>
              </a:ext>
            </a:extLst>
          </p:cNvPr>
          <p:cNvSpPr/>
          <p:nvPr/>
        </p:nvSpPr>
        <p:spPr>
          <a:xfrm>
            <a:off x="9788588" y="1730974"/>
            <a:ext cx="2224885" cy="2224885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 l="11165" t="9548" r="4696" b="-13104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A9060A5-3F33-E350-F5E2-8574F507E9B3}"/>
              </a:ext>
            </a:extLst>
          </p:cNvPr>
          <p:cNvSpPr/>
          <p:nvPr/>
        </p:nvSpPr>
        <p:spPr>
          <a:xfrm>
            <a:off x="2600619" y="1807027"/>
            <a:ext cx="2224885" cy="2224885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15212" t="2236" r="5503" b="-4236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4D5DB084-63BF-531F-F24E-E46F4503CCD9}"/>
              </a:ext>
            </a:extLst>
          </p:cNvPr>
          <p:cNvSpPr/>
          <p:nvPr/>
        </p:nvSpPr>
        <p:spPr>
          <a:xfrm>
            <a:off x="7392598" y="1748354"/>
            <a:ext cx="2232000" cy="2224885"/>
          </a:xfrm>
          <a:prstGeom prst="ellipse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14516" t="4694" r="8066" b="-1778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7DADB116-14C2-9F9E-5A19-478AC5203066}"/>
              </a:ext>
            </a:extLst>
          </p:cNvPr>
          <p:cNvSpPr/>
          <p:nvPr/>
        </p:nvSpPr>
        <p:spPr>
          <a:xfrm>
            <a:off x="204629" y="1763849"/>
            <a:ext cx="2224885" cy="2224885"/>
          </a:xfrm>
          <a:prstGeom prst="ellipse">
            <a:avLst/>
          </a:prstGeom>
          <a:blipFill dpi="0"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7432" t="-3396" r="8429" b="-3396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0C14A00-911B-8D70-9672-600C8CDAD0B0}"/>
              </a:ext>
            </a:extLst>
          </p:cNvPr>
          <p:cNvSpPr/>
          <p:nvPr/>
        </p:nvSpPr>
        <p:spPr>
          <a:xfrm>
            <a:off x="4996608" y="1766877"/>
            <a:ext cx="2224885" cy="2224885"/>
          </a:xfrm>
          <a:prstGeom prst="ellipse">
            <a:avLst/>
          </a:prstGeom>
          <a:blipFill dpi="0"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7000" t="7930" r="7000" b="-5014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19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2A9F7-771A-2597-E3D2-893A420453C6}"/>
              </a:ext>
            </a:extLst>
          </p:cNvPr>
          <p:cNvSpPr txBox="1"/>
          <p:nvPr/>
        </p:nvSpPr>
        <p:spPr>
          <a:xfrm>
            <a:off x="0" y="507718"/>
            <a:ext cx="4228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Вопросы к экспертам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CC563-2FE3-FD60-161C-CC1829D6727C}"/>
              </a:ext>
            </a:extLst>
          </p:cNvPr>
          <p:cNvSpPr txBox="1"/>
          <p:nvPr/>
        </p:nvSpPr>
        <p:spPr>
          <a:xfrm>
            <a:off x="316871" y="1230114"/>
            <a:ext cx="911684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latin typeface="+mj-lt"/>
              </a:rPr>
              <a:t>На что стоит обратить</a:t>
            </a:r>
            <a:r>
              <a:rPr lang="en-US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особое внимание в нашем проекте </a:t>
            </a:r>
            <a:r>
              <a:rPr lang="en-US" sz="2000" dirty="0">
                <a:latin typeface="+mj-lt"/>
              </a:rPr>
              <a:t>?</a:t>
            </a:r>
            <a:endParaRPr lang="ru-RU" sz="2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+mj-lt"/>
              </a:rPr>
              <a:t>Как организовать работу в команде </a:t>
            </a:r>
            <a:r>
              <a:rPr lang="ru-RU" dirty="0">
                <a:latin typeface="+mj-lt"/>
              </a:rPr>
              <a:t>(может использование агрегаторов</a:t>
            </a:r>
            <a:r>
              <a:rPr lang="en-US" dirty="0">
                <a:latin typeface="+mj-lt"/>
              </a:rPr>
              <a:t>) </a:t>
            </a:r>
            <a:r>
              <a:rPr lang="en-US" sz="2000" dirty="0">
                <a:latin typeface="+mj-lt"/>
              </a:rPr>
              <a:t>?</a:t>
            </a:r>
            <a:endParaRPr lang="ru-RU" sz="2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+mj-lt"/>
              </a:rPr>
              <a:t>Как продать идею покупки квартиры или дома в нашем районе</a:t>
            </a:r>
            <a:r>
              <a:rPr lang="en-US" sz="2000" dirty="0">
                <a:latin typeface="+mj-lt"/>
              </a:rPr>
              <a:t> ?</a:t>
            </a:r>
            <a:endParaRPr lang="ru-RU" sz="2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+mj-lt"/>
              </a:rPr>
              <a:t>Какие точки роста или ветки развития вы видите (вопрос про потенциал)</a:t>
            </a:r>
            <a:r>
              <a:rPr lang="en-US" sz="2000" dirty="0">
                <a:latin typeface="+mj-lt"/>
              </a:rPr>
              <a:t> ?</a:t>
            </a:r>
          </a:p>
          <a:p>
            <a:pPr marL="457200" indent="-457200">
              <a:buAutoNum type="arabicPeriod"/>
            </a:pPr>
            <a:endParaRPr lang="ru-RU" sz="2000" dirty="0">
              <a:latin typeface="+mj-lt"/>
            </a:endParaRPr>
          </a:p>
          <a:p>
            <a:pPr marL="457200" indent="-457200">
              <a:buAutoNum type="arabicPeriod"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3690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647BBA6-5439-4D3C-A637-34C0085DA649}">
  <we:reference id="wa200005566" version="3.0.0.2" store="ru-RU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570</Words>
  <Application>Microsoft Office PowerPoint</Application>
  <PresentationFormat>Широкоэкранный</PresentationFormat>
  <Paragraphs>83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fkGroteskNeue</vt:lpstr>
      <vt:lpstr>Impact</vt:lpstr>
      <vt:lpstr>Inter</vt:lpstr>
      <vt:lpstr>Тема Office</vt:lpstr>
      <vt:lpstr>Эко-жилье «Планировка жилого района и застройка микрорайона»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Глушков Михаил Андреевич</dc:creator>
  <cp:lastModifiedBy>Глушков Михаил Андреевич</cp:lastModifiedBy>
  <cp:revision>38</cp:revision>
  <dcterms:created xsi:type="dcterms:W3CDTF">2025-04-15T20:57:13Z</dcterms:created>
  <dcterms:modified xsi:type="dcterms:W3CDTF">2025-04-19T06:09:47Z</dcterms:modified>
</cp:coreProperties>
</file>