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7" r:id="rId5"/>
    <p:sldId id="262" r:id="rId6"/>
    <p:sldId id="258" r:id="rId7"/>
    <p:sldId id="273" r:id="rId8"/>
    <p:sldId id="284" r:id="rId9"/>
    <p:sldId id="261" r:id="rId10"/>
    <p:sldId id="268" r:id="rId11"/>
    <p:sldId id="278" r:id="rId12"/>
    <p:sldId id="277" r:id="rId13"/>
    <p:sldId id="279" r:id="rId14"/>
    <p:sldId id="280" r:id="rId15"/>
    <p:sldId id="272" r:id="rId16"/>
    <p:sldId id="285" r:id="rId17"/>
    <p:sldId id="286" r:id="rId18"/>
    <p:sldId id="283" r:id="rId19"/>
    <p:sldId id="282" r:id="rId20"/>
    <p:sldId id="276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B1EBB-5B4F-4DCB-A154-903A6CB5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33F8F9-0789-43A5-899D-6B03B2388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C4B3D-8F2C-492F-8125-F304B123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BD17F-110C-474B-8E2D-B25E11AC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3FEA0-B6BA-429E-AC5E-8C586EDE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4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BA193-3E4A-42A0-B833-1625C197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142C96-0711-473A-845D-C0AFA0947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5FE1B-5CC3-47A0-B027-834DBA8C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6B6BC-B96D-49B0-9744-4FA4347F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79DE0-51E3-434D-A1CF-D722B897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0573BA-1CB2-4EC5-A93A-2D5968D4B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75189-E0EF-4CE3-A9F3-7803255E6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0363F-A89E-4052-9916-D069C96F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B3CD2-E185-4DC5-A19C-E48E2D49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77776-B7B6-454B-A0B8-66DD9436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73EBDCEC-B144-45F5-91B7-A64DE3F2A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8AC596F6-9DFD-4102-9DF9-89880588CC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3D0BBAF-955B-4C9F-BA11-DA22CEBB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A1051-AE0F-4232-9A7D-CB7795B2F1D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2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94813BAC-D029-42D4-ADE5-AFC6B3CCE813}"/>
              </a:ext>
            </a:extLst>
          </p:cNvPr>
          <p:cNvSpPr/>
          <p:nvPr/>
        </p:nvSpPr>
        <p:spPr>
          <a:xfrm>
            <a:off x="60981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780FD87F-6328-4315-9580-7F70EAFB870A}"/>
              </a:ext>
            </a:extLst>
          </p:cNvPr>
          <p:cNvSpPr/>
          <p:nvPr/>
        </p:nvSpPr>
        <p:spPr>
          <a:xfrm>
            <a:off x="7317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7" name="bg object 18">
            <a:extLst>
              <a:ext uri="{FF2B5EF4-FFF2-40B4-BE49-F238E27FC236}">
                <a16:creationId xmlns:a16="http://schemas.microsoft.com/office/drawing/2014/main" id="{AFC1A0C5-293D-4264-9E58-05A039BCDBE8}"/>
              </a:ext>
            </a:extLst>
          </p:cNvPr>
          <p:cNvSpPr/>
          <p:nvPr/>
        </p:nvSpPr>
        <p:spPr>
          <a:xfrm>
            <a:off x="97557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15210DC9-EA36-4F40-9B0E-86801EEDCFE4}"/>
              </a:ext>
            </a:extLst>
          </p:cNvPr>
          <p:cNvSpPr/>
          <p:nvPr/>
        </p:nvSpPr>
        <p:spPr>
          <a:xfrm>
            <a:off x="10974917" y="6568440"/>
            <a:ext cx="1217083" cy="289560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9" name="bg object 20">
            <a:extLst>
              <a:ext uri="{FF2B5EF4-FFF2-40B4-BE49-F238E27FC236}">
                <a16:creationId xmlns:a16="http://schemas.microsoft.com/office/drawing/2014/main" id="{3A697D24-CBCB-40E7-8FF1-86562E159C6D}"/>
              </a:ext>
            </a:extLst>
          </p:cNvPr>
          <p:cNvSpPr/>
          <p:nvPr/>
        </p:nvSpPr>
        <p:spPr>
          <a:xfrm>
            <a:off x="3661833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0" name="bg object 21">
            <a:extLst>
              <a:ext uri="{FF2B5EF4-FFF2-40B4-BE49-F238E27FC236}">
                <a16:creationId xmlns:a16="http://schemas.microsoft.com/office/drawing/2014/main" id="{1AC9A573-CB3E-47E1-895F-E8D6C0E90097}"/>
              </a:ext>
            </a:extLst>
          </p:cNvPr>
          <p:cNvSpPr/>
          <p:nvPr/>
        </p:nvSpPr>
        <p:spPr>
          <a:xfrm>
            <a:off x="2440518" y="6568440"/>
            <a:ext cx="1221316" cy="289560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1" name="bg object 22">
            <a:extLst>
              <a:ext uri="{FF2B5EF4-FFF2-40B4-BE49-F238E27FC236}">
                <a16:creationId xmlns:a16="http://schemas.microsoft.com/office/drawing/2014/main" id="{CCA1213A-B95C-4BED-B815-7B70C59DC5A6}"/>
              </a:ext>
            </a:extLst>
          </p:cNvPr>
          <p:cNvSpPr/>
          <p:nvPr/>
        </p:nvSpPr>
        <p:spPr>
          <a:xfrm>
            <a:off x="1221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2" name="bg object 23">
            <a:extLst>
              <a:ext uri="{FF2B5EF4-FFF2-40B4-BE49-F238E27FC236}">
                <a16:creationId xmlns:a16="http://schemas.microsoft.com/office/drawing/2014/main" id="{6646507A-F578-489F-9E5F-1B980201C78B}"/>
              </a:ext>
            </a:extLst>
          </p:cNvPr>
          <p:cNvSpPr/>
          <p:nvPr/>
        </p:nvSpPr>
        <p:spPr>
          <a:xfrm>
            <a:off x="2117" y="6568440"/>
            <a:ext cx="6096000" cy="289560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3" name="bg object 24">
            <a:extLst>
              <a:ext uri="{FF2B5EF4-FFF2-40B4-BE49-F238E27FC236}">
                <a16:creationId xmlns:a16="http://schemas.microsoft.com/office/drawing/2014/main" id="{C7519501-27D9-4AB1-BFC1-CBCA045EFC52}"/>
              </a:ext>
            </a:extLst>
          </p:cNvPr>
          <p:cNvSpPr/>
          <p:nvPr/>
        </p:nvSpPr>
        <p:spPr>
          <a:xfrm>
            <a:off x="85365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4" name="bg object 25">
            <a:extLst>
              <a:ext uri="{FF2B5EF4-FFF2-40B4-BE49-F238E27FC236}">
                <a16:creationId xmlns:a16="http://schemas.microsoft.com/office/drawing/2014/main" id="{5F7D86DF-F943-4A10-A183-2745BB1C7F94}"/>
              </a:ext>
            </a:extLst>
          </p:cNvPr>
          <p:cNvSpPr/>
          <p:nvPr/>
        </p:nvSpPr>
        <p:spPr>
          <a:xfrm>
            <a:off x="0" y="582931"/>
            <a:ext cx="355600" cy="10287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5" name="bg object 26">
            <a:extLst>
              <a:ext uri="{FF2B5EF4-FFF2-40B4-BE49-F238E27FC236}">
                <a16:creationId xmlns:a16="http://schemas.microsoft.com/office/drawing/2014/main" id="{7BA1C928-3546-4F9F-AC42-0AB9AB7DBB44}"/>
              </a:ext>
            </a:extLst>
          </p:cNvPr>
          <p:cNvSpPr/>
          <p:nvPr/>
        </p:nvSpPr>
        <p:spPr>
          <a:xfrm>
            <a:off x="353485" y="582931"/>
            <a:ext cx="357716" cy="10287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6" name="bg object 27">
            <a:extLst>
              <a:ext uri="{FF2B5EF4-FFF2-40B4-BE49-F238E27FC236}">
                <a16:creationId xmlns:a16="http://schemas.microsoft.com/office/drawing/2014/main" id="{472860B0-AABB-4FDD-A5F6-2A9555D5CCFC}"/>
              </a:ext>
            </a:extLst>
          </p:cNvPr>
          <p:cNvSpPr/>
          <p:nvPr/>
        </p:nvSpPr>
        <p:spPr>
          <a:xfrm>
            <a:off x="711200" y="582931"/>
            <a:ext cx="338667" cy="10287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7" name="bg object 28">
            <a:extLst>
              <a:ext uri="{FF2B5EF4-FFF2-40B4-BE49-F238E27FC236}">
                <a16:creationId xmlns:a16="http://schemas.microsoft.com/office/drawing/2014/main" id="{BD76E7A6-C00C-479D-A2AE-6F102649A899}"/>
              </a:ext>
            </a:extLst>
          </p:cNvPr>
          <p:cNvSpPr/>
          <p:nvPr/>
        </p:nvSpPr>
        <p:spPr>
          <a:xfrm>
            <a:off x="1049867" y="582931"/>
            <a:ext cx="353484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8" name="bg object 29">
            <a:extLst>
              <a:ext uri="{FF2B5EF4-FFF2-40B4-BE49-F238E27FC236}">
                <a16:creationId xmlns:a16="http://schemas.microsoft.com/office/drawing/2014/main" id="{42EAA579-4EF7-40B8-848C-A76E09A87FBB}"/>
              </a:ext>
            </a:extLst>
          </p:cNvPr>
          <p:cNvSpPr/>
          <p:nvPr/>
        </p:nvSpPr>
        <p:spPr>
          <a:xfrm>
            <a:off x="1403351" y="582931"/>
            <a:ext cx="353483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706EE613-43B7-40FA-9D08-CD586225D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4ABCC6CF-54C0-4455-8438-6C7A71D7D7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21" name="Holder 7">
            <a:extLst>
              <a:ext uri="{FF2B5EF4-FFF2-40B4-BE49-F238E27FC236}">
                <a16:creationId xmlns:a16="http://schemas.microsoft.com/office/drawing/2014/main" id="{66953C7B-1585-45AB-B270-06A66A92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5F17F-2DAD-424B-8F9B-89FE6E46F1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2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AED77-E888-49D2-A623-6938AF9F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36BC1-F095-41FA-A0F1-739398DF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51B5B-F5BB-4C44-ABD5-9D667EE1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90EEC-1C88-4282-807B-BA0C4B35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F2116-2F2B-4392-99BA-9E38F89E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7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D95A-0214-45F3-9AFA-DAA42FC3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CCB98-ED67-48B5-9AD5-D12CD8D0C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02907-3ACA-494E-98D2-FE4D48B3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869F6-8E3E-43A6-ADB8-11BDCA5A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C5B4D-526F-4D73-A663-3C5561B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6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CFA12-AF4C-4B66-9A1F-E294F58E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5428A-7829-48A6-AAC3-94B15EDA1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4B9BEA-9142-4D1D-9820-F9F5FB81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7D431-838B-40D7-9390-EBBEE16A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5CE37-4950-46B1-BE43-07333A30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E9488D-DD61-4AA3-843B-A7DF2D92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EB8CF-83CE-4613-A132-DC399BF6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A2FFC-5DBF-4CBD-8044-A92580F1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781B5-C737-49A1-A3E1-1B474C78F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3F752-9CF6-40BB-9F3C-A32338245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97571-0B81-4711-AEAB-CA43C7356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22C216-2B31-44DA-9B1F-EAEAEEC9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BE83F8-87C4-4EF1-A4B6-36990DA5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184F2-DEE3-44B8-AB73-9AAD9D16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6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7894F-D194-4DF1-BBD3-13847722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2414E-C40F-4906-9701-A437068F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1809EA-AA1D-43B1-83E5-0FE8B816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2E27D3-716D-466A-A3B9-95EEA855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EC0C0C-674F-4857-86CF-583FFF9D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546BF8-DB84-42C9-8DD1-1DBDCA84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0B088-E8F9-462C-A481-42C3C462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2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472B5-2F08-48B2-A9C7-4B5A9BE1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086EB-E62B-4064-9761-8C94BDD9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3FA0F8-C461-4E16-9E79-731B30428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914B9-A0FE-4767-A91F-38CD57C7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FBFD9-5CE2-41D2-826B-E276D795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677F4-9ACA-4753-8068-F7867612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4EE16-C606-440E-BAD3-83C1CBCB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8FE7F5-D9AF-4376-A67C-C44D7A9AF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323B3-0F0F-492A-8ECD-268B5CCFB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701FE2-97A6-4DC0-B950-7A7788BC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9B0579-AF35-4507-B553-47E837A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B52D2-790B-47F8-A13F-AC7F141A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DDE8-2AD3-4BCA-B076-B5411C96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B0BD8-6360-4A75-9BC9-FD875409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57CB3-1C95-4A26-8CAE-6CBDD369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3CBE-F9D9-4702-B378-D92006F37075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07F23-D6B2-4C50-8FF7-D4432BFCE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863362-D44D-4144-B201-ECA8AC9FD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1D9B-CC33-4CBB-8F49-B0FF5B96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4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CEAAE225-CE55-4CE3-87BE-02049000F1C1}"/>
              </a:ext>
            </a:extLst>
          </p:cNvPr>
          <p:cNvGrpSpPr>
            <a:grpSpLocks/>
          </p:cNvGrpSpPr>
          <p:nvPr/>
        </p:nvGrpSpPr>
        <p:grpSpPr bwMode="auto">
          <a:xfrm>
            <a:off x="7221856" y="342900"/>
            <a:ext cx="4360544" cy="6172200"/>
            <a:chOff x="12114814" y="963"/>
            <a:chExt cx="7989570" cy="113068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C12D66B-8FBB-4E89-BACE-D263945ED4E8}"/>
                </a:ext>
              </a:extLst>
            </p:cNvPr>
            <p:cNvSpPr/>
            <p:nvPr/>
          </p:nvSpPr>
          <p:spPr>
            <a:xfrm>
              <a:off x="1211481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05FC67F-78DF-48B0-8DB8-910410A4DDB7}"/>
                </a:ext>
              </a:extLst>
            </p:cNvPr>
            <p:cNvSpPr/>
            <p:nvPr/>
          </p:nvSpPr>
          <p:spPr>
            <a:xfrm>
              <a:off x="1211481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D542DA3-A306-4127-9C51-44B78B97D4D3}"/>
                </a:ext>
              </a:extLst>
            </p:cNvPr>
            <p:cNvSpPr/>
            <p:nvPr/>
          </p:nvSpPr>
          <p:spPr>
            <a:xfrm>
              <a:off x="1211481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CEBD95A-1D33-48A3-A65F-B3F1025B9846}"/>
                </a:ext>
              </a:extLst>
            </p:cNvPr>
            <p:cNvSpPr/>
            <p:nvPr/>
          </p:nvSpPr>
          <p:spPr>
            <a:xfrm>
              <a:off x="1211481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3DDE13F-6ADE-441C-B8E3-1DBA92574376}"/>
                </a:ext>
              </a:extLst>
            </p:cNvPr>
            <p:cNvSpPr/>
            <p:nvPr/>
          </p:nvSpPr>
          <p:spPr>
            <a:xfrm>
              <a:off x="1411133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0C44C87-A933-48D5-AC99-DC13CD34938C}"/>
                </a:ext>
              </a:extLst>
            </p:cNvPr>
            <p:cNvSpPr/>
            <p:nvPr/>
          </p:nvSpPr>
          <p:spPr>
            <a:xfrm>
              <a:off x="1411133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CB7F8B6-D145-45FD-8261-A85D600DBBC1}"/>
                </a:ext>
              </a:extLst>
            </p:cNvPr>
            <p:cNvSpPr/>
            <p:nvPr/>
          </p:nvSpPr>
          <p:spPr>
            <a:xfrm>
              <a:off x="14111334" y="5654368"/>
              <a:ext cx="3996530" cy="565340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4B93C63-2BD7-45A6-A59D-BFC7306C5938}"/>
                </a:ext>
              </a:extLst>
            </p:cNvPr>
            <p:cNvSpPr/>
            <p:nvPr/>
          </p:nvSpPr>
          <p:spPr>
            <a:xfrm>
              <a:off x="14111334" y="8481070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DA5956C-493F-4249-8064-539378696696}"/>
                </a:ext>
              </a:extLst>
            </p:cNvPr>
            <p:cNvSpPr/>
            <p:nvPr/>
          </p:nvSpPr>
          <p:spPr>
            <a:xfrm>
              <a:off x="1610785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06F3E15-6906-4F0E-A18F-801B1B56413C}"/>
                </a:ext>
              </a:extLst>
            </p:cNvPr>
            <p:cNvSpPr/>
            <p:nvPr/>
          </p:nvSpPr>
          <p:spPr>
            <a:xfrm>
              <a:off x="1610785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B78900D-98A9-46A5-AC43-BF2A8978B7E3}"/>
                </a:ext>
              </a:extLst>
            </p:cNvPr>
            <p:cNvSpPr/>
            <p:nvPr/>
          </p:nvSpPr>
          <p:spPr>
            <a:xfrm>
              <a:off x="16107854" y="5654368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06ACB43-8B72-4C20-AF19-1EB7C34921AE}"/>
                </a:ext>
              </a:extLst>
            </p:cNvPr>
            <p:cNvSpPr/>
            <p:nvPr/>
          </p:nvSpPr>
          <p:spPr>
            <a:xfrm>
              <a:off x="1810786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2C17894-5D1C-47CF-9CF5-19AAC093EA03}"/>
                </a:ext>
              </a:extLst>
            </p:cNvPr>
            <p:cNvSpPr/>
            <p:nvPr/>
          </p:nvSpPr>
          <p:spPr>
            <a:xfrm>
              <a:off x="1810786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1E413B3-6934-4677-ABF1-C92D37EC16D2}"/>
                </a:ext>
              </a:extLst>
            </p:cNvPr>
            <p:cNvSpPr/>
            <p:nvPr/>
          </p:nvSpPr>
          <p:spPr>
            <a:xfrm>
              <a:off x="1810786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9B9A4D8-174B-4DDD-AE60-17E25ECE3F9B}"/>
                </a:ext>
              </a:extLst>
            </p:cNvPr>
            <p:cNvSpPr/>
            <p:nvPr/>
          </p:nvSpPr>
          <p:spPr>
            <a:xfrm>
              <a:off x="1810786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8590BA03-01B9-464F-BB7F-F3F90262F539}"/>
              </a:ext>
            </a:extLst>
          </p:cNvPr>
          <p:cNvSpPr txBox="1"/>
          <p:nvPr/>
        </p:nvSpPr>
        <p:spPr>
          <a:xfrm>
            <a:off x="713303" y="2815647"/>
            <a:ext cx="6231254" cy="1876407"/>
          </a:xfrm>
          <a:prstGeom prst="rect">
            <a:avLst/>
          </a:prstGeom>
        </p:spPr>
        <p:txBody>
          <a:bodyPr lIns="0" tIns="29460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556"/>
              </a:lnSpc>
              <a:spcBef>
                <a:spcPts val="226"/>
              </a:spcBef>
            </a:pPr>
            <a:r>
              <a:rPr lang="ru-RU" altLang="ru-RU" sz="3000" b="1" dirty="0">
                <a:solidFill>
                  <a:srgbClr val="8F00FF"/>
                </a:solidFill>
                <a:latin typeface="Trebuchet MS" panose="020B0603020202020204" pitchFamily="34" charset="0"/>
              </a:rPr>
              <a:t>Разработка технологии аддитивного производства лопастей для проходческого агрегата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F589E70-DDA6-41A2-BF45-53D19872723D}"/>
              </a:ext>
            </a:extLst>
          </p:cNvPr>
          <p:cNvSpPr txBox="1"/>
          <p:nvPr/>
        </p:nvSpPr>
        <p:spPr>
          <a:xfrm>
            <a:off x="899160" y="5509261"/>
            <a:ext cx="6322696" cy="919394"/>
          </a:xfrm>
          <a:prstGeom prst="rect">
            <a:avLst/>
          </a:prstGeom>
        </p:spPr>
        <p:txBody>
          <a:bodyPr lIns="0" tIns="727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"/>
              </a:spcBef>
            </a:pPr>
            <a:r>
              <a:rPr lang="ru-RU" altLang="ru-RU" sz="192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Бедян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Евгений, </a:t>
            </a:r>
          </a:p>
          <a:p>
            <a:pPr>
              <a:spcBef>
                <a:spcPts val="60"/>
              </a:spcBef>
            </a:pP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s2553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</a:t>
            </a: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@std.novsu.ru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"/>
              </a:spcBef>
            </a:pP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Новгородский государственный университет</a:t>
            </a:r>
          </a:p>
        </p:txBody>
      </p:sp>
      <p:pic>
        <p:nvPicPr>
          <p:cNvPr id="5125" name="object 20">
            <a:extLst>
              <a:ext uri="{FF2B5EF4-FFF2-40B4-BE49-F238E27FC236}">
                <a16:creationId xmlns:a16="http://schemas.microsoft.com/office/drawing/2014/main" id="{0121B2EA-F7F7-4207-84C5-C8AD1356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552450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object 21">
            <a:extLst>
              <a:ext uri="{FF2B5EF4-FFF2-40B4-BE49-F238E27FC236}">
                <a16:creationId xmlns:a16="http://schemas.microsoft.com/office/drawing/2014/main" id="{45A588FE-314C-4E8F-BC07-7F07B49FE49D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931546"/>
            <a:ext cx="920114" cy="80010"/>
            <a:chOff x="1993961" y="1077625"/>
            <a:chExt cx="1685925" cy="146685"/>
          </a:xfrm>
        </p:grpSpPr>
        <p:pic>
          <p:nvPicPr>
            <p:cNvPr id="5137" name="object 22">
              <a:extLst>
                <a:ext uri="{FF2B5EF4-FFF2-40B4-BE49-F238E27FC236}">
                  <a16:creationId xmlns:a16="http://schemas.microsoft.com/office/drawing/2014/main" id="{2C1CD1AD-6578-425F-A660-0978F540C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object 23">
              <a:extLst>
                <a:ext uri="{FF2B5EF4-FFF2-40B4-BE49-F238E27FC236}">
                  <a16:creationId xmlns:a16="http://schemas.microsoft.com/office/drawing/2014/main" id="{5B731C50-192B-4E8B-9FC9-069D0F49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CDD1B5E-FF77-4FBF-9328-F664CC25E7AD}"/>
                </a:ext>
              </a:extLst>
            </p:cNvPr>
            <p:cNvSpPr/>
            <p:nvPr/>
          </p:nvSpPr>
          <p:spPr>
            <a:xfrm>
              <a:off x="2332541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0" name="object 25">
              <a:extLst>
                <a:ext uri="{FF2B5EF4-FFF2-40B4-BE49-F238E27FC236}">
                  <a16:creationId xmlns:a16="http://schemas.microsoft.com/office/drawing/2014/main" id="{6E9DC6B0-6C1B-41EF-93B3-43EB81993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object 26">
              <a:extLst>
                <a:ext uri="{FF2B5EF4-FFF2-40B4-BE49-F238E27FC236}">
                  <a16:creationId xmlns:a16="http://schemas.microsoft.com/office/drawing/2014/main" id="{76E0C1F0-F228-4729-9686-B17FAAE20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object 27">
              <a:extLst>
                <a:ext uri="{FF2B5EF4-FFF2-40B4-BE49-F238E27FC236}">
                  <a16:creationId xmlns:a16="http://schemas.microsoft.com/office/drawing/2014/main" id="{DF50C55F-08F2-46A8-8F8D-820ED35A2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09A9FD9-BB44-42AF-AE5D-F3F8E8C83C0A}"/>
                </a:ext>
              </a:extLst>
            </p:cNvPr>
            <p:cNvSpPr/>
            <p:nvPr/>
          </p:nvSpPr>
          <p:spPr>
            <a:xfrm>
              <a:off x="2946875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4" name="object 29">
              <a:extLst>
                <a:ext uri="{FF2B5EF4-FFF2-40B4-BE49-F238E27FC236}">
                  <a16:creationId xmlns:a16="http://schemas.microsoft.com/office/drawing/2014/main" id="{41DEE699-D640-4E10-A982-2AA4968DE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object 30">
              <a:extLst>
                <a:ext uri="{FF2B5EF4-FFF2-40B4-BE49-F238E27FC236}">
                  <a16:creationId xmlns:a16="http://schemas.microsoft.com/office/drawing/2014/main" id="{E38CE9A4-7D6B-41A5-9E45-DD454AADE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object 31">
              <a:extLst>
                <a:ext uri="{FF2B5EF4-FFF2-40B4-BE49-F238E27FC236}">
                  <a16:creationId xmlns:a16="http://schemas.microsoft.com/office/drawing/2014/main" id="{4A96DED4-7DED-4010-BCF7-4665193F4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object 32">
            <a:extLst>
              <a:ext uri="{FF2B5EF4-FFF2-40B4-BE49-F238E27FC236}">
                <a16:creationId xmlns:a16="http://schemas.microsoft.com/office/drawing/2014/main" id="{59712DEE-8363-4A92-93C8-7162C7CB38EE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1062991"/>
            <a:ext cx="483870" cy="80010"/>
            <a:chOff x="1993961" y="1321274"/>
            <a:chExt cx="883919" cy="146685"/>
          </a:xfrm>
        </p:grpSpPr>
        <p:pic>
          <p:nvPicPr>
            <p:cNvPr id="5131" name="object 33">
              <a:extLst>
                <a:ext uri="{FF2B5EF4-FFF2-40B4-BE49-F238E27FC236}">
                  <a16:creationId xmlns:a16="http://schemas.microsoft.com/office/drawing/2014/main" id="{B4D02699-2911-4994-A96B-AD507794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object 34">
              <a:extLst>
                <a:ext uri="{FF2B5EF4-FFF2-40B4-BE49-F238E27FC236}">
                  <a16:creationId xmlns:a16="http://schemas.microsoft.com/office/drawing/2014/main" id="{78E3929A-6481-4796-8979-1D9820AF4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object 35">
              <a:extLst>
                <a:ext uri="{FF2B5EF4-FFF2-40B4-BE49-F238E27FC236}">
                  <a16:creationId xmlns:a16="http://schemas.microsoft.com/office/drawing/2014/main" id="{4E89726A-1DF5-43CD-9A42-04365C397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object 36">
              <a:extLst>
                <a:ext uri="{FF2B5EF4-FFF2-40B4-BE49-F238E27FC236}">
                  <a16:creationId xmlns:a16="http://schemas.microsoft.com/office/drawing/2014/main" id="{D3B9833C-B37A-4375-9DF5-21F743579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object 37">
              <a:extLst>
                <a:ext uri="{FF2B5EF4-FFF2-40B4-BE49-F238E27FC236}">
                  <a16:creationId xmlns:a16="http://schemas.microsoft.com/office/drawing/2014/main" id="{73C021C8-1829-4203-A7A7-D71DC7F56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object 38">
              <a:extLst>
                <a:ext uri="{FF2B5EF4-FFF2-40B4-BE49-F238E27FC236}">
                  <a16:creationId xmlns:a16="http://schemas.microsoft.com/office/drawing/2014/main" id="{788C1E09-8B4B-4746-BD7F-8CCA96B50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object 39">
            <a:extLst>
              <a:ext uri="{FF2B5EF4-FFF2-40B4-BE49-F238E27FC236}">
                <a16:creationId xmlns:a16="http://schemas.microsoft.com/office/drawing/2014/main" id="{7368A390-593C-44DF-B17B-5F7519EB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6" y="720090"/>
            <a:ext cx="569594" cy="6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40">
            <a:extLst>
              <a:ext uri="{FF2B5EF4-FFF2-40B4-BE49-F238E27FC236}">
                <a16:creationId xmlns:a16="http://schemas.microsoft.com/office/drawing/2014/main" id="{66FDC7AC-5004-4840-880B-890CC47E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590550"/>
            <a:ext cx="2284094" cy="8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BE06E0C9-D3E5-4070-AAC1-0B0079C6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90" y="1756410"/>
            <a:ext cx="147066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970BB-B554-773A-80A8-36FFF343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EC1A0-3DDC-50FA-B63F-549D7A3B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529" y="250296"/>
            <a:ext cx="5294503" cy="13282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Селективное лазерное плавление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SLM)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AF0BED-D18A-EB9C-BE7A-A2344450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47625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6DB23-F036-434C-B50D-051B4D99A132}"/>
              </a:ext>
            </a:extLst>
          </p:cNvPr>
          <p:cNvSpPr txBox="1"/>
          <p:nvPr/>
        </p:nvSpPr>
        <p:spPr>
          <a:xfrm>
            <a:off x="471529" y="2109861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84848"/>
                </a:solidFill>
                <a:effectLst/>
                <a:latin typeface="Roboto" panose="02000000000000000000" pitchFamily="2" charset="0"/>
              </a:rPr>
              <a:t>Селективное лазерное плавление металлов основана на сплавлении частиц металлического порошка при помощи лазера. В процессе 3D-печати на платформу построения наносится слой металлического порошка толщиной 20-75 мкм (в зависимости от оборудования и материала толщина слоя отличается) и лазером выборочно расплавляется. Далее платформа построения опускается  и наносится новый слой металлического порошка. Процесс проходит в закрытой камере в среде инертных газов (аргон или азот в зависимости от материала)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2A791E-C457-CF9D-2E5A-375D83AA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29" y="1578504"/>
            <a:ext cx="5359360" cy="40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6241-F5F4-5C59-1C31-B300607E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D64AD-5867-E700-C24F-611E9D54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7" y="191028"/>
            <a:ext cx="2726267" cy="12096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технологии 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E5F391-7CCF-2A4B-D201-5790A9A91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E74EA05-2C08-3A49-319A-F959DB9A5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86900"/>
              </p:ext>
            </p:extLst>
          </p:nvPr>
        </p:nvGraphicFramePr>
        <p:xfrm>
          <a:off x="776514" y="1571017"/>
          <a:ext cx="10638972" cy="509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324">
                  <a:extLst>
                    <a:ext uri="{9D8B030D-6E8A-4147-A177-3AD203B41FA5}">
                      <a16:colId xmlns:a16="http://schemas.microsoft.com/office/drawing/2014/main" val="3834691978"/>
                    </a:ext>
                  </a:extLst>
                </a:gridCol>
                <a:gridCol w="3546324">
                  <a:extLst>
                    <a:ext uri="{9D8B030D-6E8A-4147-A177-3AD203B41FA5}">
                      <a16:colId xmlns:a16="http://schemas.microsoft.com/office/drawing/2014/main" val="2803233146"/>
                    </a:ext>
                  </a:extLst>
                </a:gridCol>
                <a:gridCol w="3546324">
                  <a:extLst>
                    <a:ext uri="{9D8B030D-6E8A-4147-A177-3AD203B41FA5}">
                      <a16:colId xmlns:a16="http://schemas.microsoft.com/office/drawing/2014/main" val="292299278"/>
                    </a:ext>
                  </a:extLst>
                </a:gridCol>
              </a:tblGrid>
              <a:tr h="335425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63211"/>
                  </a:ext>
                </a:extLst>
              </a:tr>
              <a:tr h="7048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Селективное лазерное спекание (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SLS)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низкая стоимость, </a:t>
                      </a:r>
                    </a:p>
                    <a:p>
                      <a:r>
                        <a:rPr lang="ru-RU" sz="1600" dirty="0"/>
                        <a:t>доступность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необходимость в опорных структурах 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термическая усадка нити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99360"/>
                  </a:ext>
                </a:extLst>
              </a:tr>
              <a:tr h="91635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Непрямое лазерное спекание металлов (IMLS)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Разнообразие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возможности регулировать в широких пределах содержание тугоплавкой фазы (материала основы)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44894"/>
                  </a:ext>
                </a:extLst>
              </a:tr>
              <a:tr h="155074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Прямое лазерное спекание металлов (DMLS)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быстрое изготовление сложных деталей без механической обработки, минимальное количество отходов, возможность создавать несколько деталей одновременно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детали не обладают монолитностью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малая прочность изделий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85908"/>
                  </a:ext>
                </a:extLst>
              </a:tr>
              <a:tr h="155074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Селективное лазерное плавление (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SLM)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изделий без дорогой оснастки, возможность повторного использования порошка после этапа просеивания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приемлемы только однокомпонентные металлы и специальные материалы с хорошими характеристиками текучести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детали нуждаются в обширных опорных конструкциях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53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18207-8976-403A-B280-670BF47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7" y="191028"/>
            <a:ext cx="2726267" cy="12096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5E87F6-4491-787F-61A2-F58C1973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03413"/>
              </p:ext>
            </p:extLst>
          </p:nvPr>
        </p:nvGraphicFramePr>
        <p:xfrm>
          <a:off x="435429" y="1391706"/>
          <a:ext cx="11321142" cy="529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64">
                  <a:extLst>
                    <a:ext uri="{9D8B030D-6E8A-4147-A177-3AD203B41FA5}">
                      <a16:colId xmlns:a16="http://schemas.microsoft.com/office/drawing/2014/main" val="2577927687"/>
                    </a:ext>
                  </a:extLst>
                </a:gridCol>
                <a:gridCol w="5049157">
                  <a:extLst>
                    <a:ext uri="{9D8B030D-6E8A-4147-A177-3AD203B41FA5}">
                      <a16:colId xmlns:a16="http://schemas.microsoft.com/office/drawing/2014/main" val="70211592"/>
                    </a:ext>
                  </a:extLst>
                </a:gridCol>
                <a:gridCol w="4079421">
                  <a:extLst>
                    <a:ext uri="{9D8B030D-6E8A-4147-A177-3AD203B41FA5}">
                      <a16:colId xmlns:a16="http://schemas.microsoft.com/office/drawing/2014/main" val="551459887"/>
                    </a:ext>
                  </a:extLst>
                </a:gridCol>
              </a:tblGrid>
              <a:tr h="342678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Материалы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Механические свойства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Технологические свойства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26860"/>
                  </a:ext>
                </a:extLst>
              </a:tr>
              <a:tr h="1177932">
                <a:tc>
                  <a:txBody>
                    <a:bodyPr/>
                    <a:lstStyle/>
                    <a:p>
                      <a:r>
                        <a:rPr lang="ru-RU" sz="1400" dirty="0"/>
                        <a:t>09Г2С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Твердость - не менее </a:t>
                      </a:r>
                      <a:r>
                        <a:rPr lang="en-GB" sz="1400" dirty="0"/>
                        <a:t>248</a:t>
                      </a:r>
                      <a:r>
                        <a:rPr lang="en-US" sz="1400" dirty="0"/>
                        <a:t>HB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Предел прочности </a:t>
                      </a:r>
                      <a:r>
                        <a:rPr lang="el-G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1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400" b="1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dirty="0"/>
                        <a:t>- 490</a:t>
                      </a:r>
                      <a:r>
                        <a:rPr lang="ru-RU" sz="1400" dirty="0"/>
                        <a:t> Мпа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Температурные диапазоны</a:t>
                      </a:r>
                      <a:r>
                        <a:rPr lang="en-US" sz="1400" dirty="0"/>
                        <a:t> – </a:t>
                      </a:r>
                      <a:r>
                        <a:rPr lang="ru-RU" sz="1400" dirty="0"/>
                        <a:t>-70°C до +300°C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Сваривается без ограничений 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Обрабатываемость резанием в нормализованном, отпущенном состоянии при 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520 МПа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тв.спл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1,6,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б.ст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1,0.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18954"/>
                  </a:ext>
                </a:extLst>
              </a:tr>
              <a:tr h="1177932">
                <a:tc>
                  <a:txBody>
                    <a:bodyPr/>
                    <a:lstStyle/>
                    <a:p>
                      <a:r>
                        <a:rPr lang="en-US" sz="1400" dirty="0"/>
                        <a:t>H13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Предел прочности </a:t>
                      </a:r>
                      <a:r>
                        <a:rPr lang="el-G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1300-1590 Мпа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текучести </a:t>
                      </a:r>
                      <a:r>
                        <a:rPr lang="el-G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1000-1200Мпа,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/>
                        <a:t>Твердость – 50-55</a:t>
                      </a:r>
                      <a:r>
                        <a:rPr lang="en-US" sz="1400" dirty="0"/>
                        <a:t> HRC</a:t>
                      </a:r>
                      <a:endParaRPr lang="ru-RU" sz="1400" dirty="0"/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Температурные диапазоны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обычно от -70°C до +540°C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таль имеет высокую стойкость к термическому растрескиванию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Хорошая износостойкость и ударная вязкость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25275"/>
                  </a:ext>
                </a:extLst>
              </a:tr>
              <a:tr h="1177932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316L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Предел прочности </a:t>
                      </a:r>
                      <a:r>
                        <a:rPr lang="el-G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&gt;480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Мпа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текучести </a:t>
                      </a:r>
                      <a:r>
                        <a:rPr lang="el-G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&gt;177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Мпа,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/>
                        <a:t>Твердость - менее </a:t>
                      </a:r>
                      <a:r>
                        <a:rPr lang="en-GB" sz="1400" dirty="0"/>
                        <a:t>177</a:t>
                      </a:r>
                      <a:r>
                        <a:rPr lang="en-US" sz="1400" dirty="0"/>
                        <a:t>HB</a:t>
                      </a:r>
                      <a:endParaRPr lang="ru-RU" sz="1400" dirty="0"/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Температурные диапазоны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500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°C. </a:t>
                      </a:r>
                      <a:endParaRPr lang="ru-RU" sz="1400" b="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Микроструктура представляет собой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аустенитную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нержавеющую сталь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коррозийная стойкость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28279"/>
                  </a:ext>
                </a:extLst>
              </a:tr>
              <a:tr h="1398793">
                <a:tc>
                  <a:txBody>
                    <a:bodyPr/>
                    <a:lstStyle/>
                    <a:p>
                      <a:r>
                        <a:rPr lang="en-US" sz="1400" dirty="0"/>
                        <a:t>18X2H4MA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Предел прочности </a:t>
                      </a:r>
                      <a:r>
                        <a:rPr lang="el-G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880 Мпа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Твердость - </a:t>
                      </a:r>
                      <a:r>
                        <a:rPr lang="en-US" sz="1400" dirty="0"/>
                        <a:t>62..65 HRC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Температурные диапазоны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обычно от -70°C до +540°C</a:t>
                      </a:r>
                      <a:endParaRPr lang="ru-RU" sz="1400" b="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Трудносвареваемая</a:t>
                      </a:r>
                      <a:r>
                        <a:rPr lang="ru-RU" sz="1400" dirty="0"/>
                        <a:t> </a:t>
                      </a:r>
                    </a:p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тв.спл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0.72 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б.ст</a:t>
                      </a:r>
                      <a:r>
                        <a:rPr lang="ru-RU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0.63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износостойкость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8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2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18207-8976-403A-B280-670BF47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7" y="191028"/>
            <a:ext cx="2726267" cy="12096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35FCC-4577-2FD0-3966-E2D53D13A637}"/>
              </a:ext>
            </a:extLst>
          </p:cNvPr>
          <p:cNvSpPr txBox="1"/>
          <p:nvPr/>
        </p:nvSpPr>
        <p:spPr>
          <a:xfrm>
            <a:off x="329068" y="1962150"/>
            <a:ext cx="1164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Исходя из вышеперечисленных свойств мы выбрали металл </a:t>
            </a:r>
            <a:r>
              <a:rPr lang="en-US" dirty="0"/>
              <a:t>H13</a:t>
            </a:r>
            <a:endParaRPr lang="ru-RU" dirty="0"/>
          </a:p>
          <a:p>
            <a:r>
              <a:rPr lang="ru-RU" dirty="0"/>
              <a:t>Проанализировав все металлы мы пришли к такому выводу что данный металл обладает наилучшими свойствами, </a:t>
            </a:r>
          </a:p>
          <a:p>
            <a:r>
              <a:rPr lang="ru-RU" dirty="0"/>
              <a:t>как механическими, так и экономическими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25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18207-8976-403A-B280-670BF47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7" y="191028"/>
            <a:ext cx="2726267" cy="12096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35FCC-4577-2FD0-3966-E2D53D13A637}"/>
              </a:ext>
            </a:extLst>
          </p:cNvPr>
          <p:cNvSpPr txBox="1"/>
          <p:nvPr/>
        </p:nvSpPr>
        <p:spPr>
          <a:xfrm>
            <a:off x="662354" y="2290273"/>
            <a:ext cx="6234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SLM 900 имеет расширенную ось z для крупномасштабного производства деталей. Возможность подключения нескольких машин через SLM HUB открывает новые возможности для крупномасштабного промышленного аддитивного производства металлов.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объемный конверт размером 500 x 280 x 900 мм: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постоянный фильтр;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многомашинная настройка.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67ED1-43BD-BEAD-2F9D-2F3D2A055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45" y="1828799"/>
            <a:ext cx="5142494" cy="35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56E21-721F-53EE-CAF9-3B61D115F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1D293-7D3E-0EDC-2830-A60609C3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737" y="191028"/>
            <a:ext cx="6702030" cy="12096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себестоимости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0D1551-BC72-A9D2-2692-EBCD16E6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53438A-7472-8D16-C325-4A02112A3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9" y="1625752"/>
            <a:ext cx="3710820" cy="312117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663F23D-1181-725D-E798-36F806A63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35515"/>
              </p:ext>
            </p:extLst>
          </p:nvPr>
        </p:nvGraphicFramePr>
        <p:xfrm>
          <a:off x="4586458" y="1828800"/>
          <a:ext cx="6911626" cy="212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5813">
                  <a:extLst>
                    <a:ext uri="{9D8B030D-6E8A-4147-A177-3AD203B41FA5}">
                      <a16:colId xmlns:a16="http://schemas.microsoft.com/office/drawing/2014/main" val="1194648083"/>
                    </a:ext>
                  </a:extLst>
                </a:gridCol>
                <a:gridCol w="3455813">
                  <a:extLst>
                    <a:ext uri="{9D8B030D-6E8A-4147-A177-3AD203B41FA5}">
                      <a16:colId xmlns:a16="http://schemas.microsoft.com/office/drawing/2014/main" val="4019552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Объем прототипа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400 см</a:t>
                      </a:r>
                      <a:r>
                        <a:rPr lang="en-US" dirty="0"/>
                        <a:t>^2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72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Объем вспомогательного материала для печати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230 см</a:t>
                      </a:r>
                      <a:r>
                        <a:rPr lang="en-US" dirty="0"/>
                        <a:t>^2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16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Вес модели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3.1 кг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9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Размеры прототипа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34.39</a:t>
                      </a:r>
                      <a:r>
                        <a:rPr lang="en-US" dirty="0"/>
                        <a:t>x14.49x20 </a:t>
                      </a:r>
                      <a:r>
                        <a:rPr lang="ru-RU" dirty="0"/>
                        <a:t>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9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Время печати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7:06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718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E026C6F-A6B2-06D3-A32A-BBEC489C6655}"/>
              </a:ext>
            </a:extLst>
          </p:cNvPr>
          <p:cNvSpPr txBox="1"/>
          <p:nvPr/>
        </p:nvSpPr>
        <p:spPr>
          <a:xfrm>
            <a:off x="5627154" y="4011005"/>
            <a:ext cx="6043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Итоговая стоимость для печати: 589000 рублей</a:t>
            </a:r>
          </a:p>
          <a:p>
            <a:r>
              <a:rPr lang="ru-RU" dirty="0"/>
              <a:t>(данный прототип меньше реальной модели для простоты </a:t>
            </a:r>
          </a:p>
          <a:p>
            <a:r>
              <a:rPr lang="ru-RU" dirty="0"/>
              <a:t>расчетов)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818CF9-8181-46E3-DE9A-46A6E63C00C1}"/>
              </a:ext>
            </a:extLst>
          </p:cNvPr>
          <p:cNvSpPr txBox="1"/>
          <p:nvPr/>
        </p:nvSpPr>
        <p:spPr>
          <a:xfrm>
            <a:off x="271744" y="4750906"/>
            <a:ext cx="3876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Приемлемое расположение во время 3д печати</a:t>
            </a:r>
          </a:p>
        </p:txBody>
      </p:sp>
    </p:spTree>
    <p:extLst>
      <p:ext uri="{BB962C8B-B14F-4D97-AF65-F5344CB8AC3E}">
        <p14:creationId xmlns:p14="http://schemas.microsoft.com/office/powerpoint/2010/main" val="358356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58CD-F011-6D90-916E-DB435E32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310903-AC03-D24B-955B-48C369EB1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FF85A1-4669-4965-6091-B9DD30FD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5233"/>
            <a:ext cx="10515600" cy="80433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/>
              <a:t>Выводы</a:t>
            </a:r>
            <a:r>
              <a:rPr lang="en-US" sz="3600" b="1" dirty="0"/>
              <a:t>: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1. Анализ чертежа и подбор материалов, станков и методов аддитивной технологии создания </a:t>
            </a:r>
            <a:r>
              <a:rPr lang="en-US" sz="3600" dirty="0"/>
              <a:t>“</a:t>
            </a:r>
            <a:r>
              <a:rPr lang="ru-RU" sz="3600" dirty="0"/>
              <a:t>ножа</a:t>
            </a:r>
            <a:r>
              <a:rPr lang="en-US" sz="3600" dirty="0"/>
              <a:t>”</a:t>
            </a:r>
            <a:br>
              <a:rPr lang="ru-RU" sz="3600" dirty="0"/>
            </a:br>
            <a:r>
              <a:rPr lang="ru-RU" sz="3600" dirty="0"/>
              <a:t>2. Анализ технологий</a:t>
            </a:r>
            <a:r>
              <a:rPr lang="en-US" sz="3600" dirty="0"/>
              <a:t>: SLS</a:t>
            </a:r>
            <a:r>
              <a:rPr lang="ru-RU" sz="3600" dirty="0"/>
              <a:t>, </a:t>
            </a:r>
            <a:r>
              <a:rPr lang="en-US" sz="3600" dirty="0"/>
              <a:t>IMLS, DMLS, SLM.</a:t>
            </a:r>
            <a:br>
              <a:rPr lang="ru-RU" sz="3600" dirty="0"/>
            </a:br>
            <a:r>
              <a:rPr lang="ru-RU" sz="3600" dirty="0"/>
              <a:t>3. Выбор лучшего материала из предложенных по максимально наилучшим критериям</a:t>
            </a:r>
            <a:r>
              <a:rPr lang="en-US" sz="3600" dirty="0"/>
              <a:t>:</a:t>
            </a:r>
            <a:r>
              <a:rPr lang="ru-RU" sz="3600" dirty="0"/>
              <a:t>экономичность закупки, твердость, предел прочности, температурные диапазоны.</a:t>
            </a:r>
            <a:br>
              <a:rPr lang="ru-RU" sz="3600" dirty="0"/>
            </a:br>
            <a:r>
              <a:rPr lang="ru-RU" sz="3600" dirty="0"/>
              <a:t>4. Расчёт 3д-печати с помощью программы 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603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389" cy="1828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968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1360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object 2">
            <a:extLst>
              <a:ext uri="{FF2B5EF4-FFF2-40B4-BE49-F238E27FC236}">
                <a16:creationId xmlns:a16="http://schemas.microsoft.com/office/drawing/2014/main" id="{838E4B80-1F56-4703-88F2-93F22FED9EB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866776"/>
            <a:ext cx="3175636" cy="93344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48A9427-7F3E-4795-BB52-E8063B8B03E4}"/>
                </a:ext>
              </a:extLst>
            </p:cNvPr>
            <p:cNvSpPr/>
            <p:nvPr/>
          </p:nvSpPr>
          <p:spPr>
            <a:xfrm>
              <a:off x="0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E142FB-110A-4116-8DB1-93B17FA46C64}"/>
                </a:ext>
              </a:extLst>
            </p:cNvPr>
            <p:cNvSpPr/>
            <p:nvPr/>
          </p:nvSpPr>
          <p:spPr>
            <a:xfrm>
              <a:off x="586516" y="961426"/>
              <a:ext cx="590008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306F977-00A5-49F5-B552-82171B5E1965}"/>
                </a:ext>
              </a:extLst>
            </p:cNvPr>
            <p:cNvSpPr/>
            <p:nvPr/>
          </p:nvSpPr>
          <p:spPr>
            <a:xfrm>
              <a:off x="1176524" y="961426"/>
              <a:ext cx="558587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60258B4-5640-41F1-89A6-96905668D83B}"/>
                </a:ext>
              </a:extLst>
            </p:cNvPr>
            <p:cNvSpPr/>
            <p:nvPr/>
          </p:nvSpPr>
          <p:spPr>
            <a:xfrm>
              <a:off x="1731618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EFA396F-223C-4625-AFC6-B016E691671E}"/>
                </a:ext>
              </a:extLst>
            </p:cNvPr>
            <p:cNvSpPr/>
            <p:nvPr/>
          </p:nvSpPr>
          <p:spPr>
            <a:xfrm>
              <a:off x="2314644" y="961426"/>
              <a:ext cx="3505131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606957AB-51B1-4E5C-AC49-51DE70AB9C98}"/>
              </a:ext>
            </a:extLst>
          </p:cNvPr>
          <p:cNvSpPr txBox="1"/>
          <p:nvPr/>
        </p:nvSpPr>
        <p:spPr>
          <a:xfrm>
            <a:off x="1083946" y="1160146"/>
            <a:ext cx="10252710" cy="489581"/>
          </a:xfrm>
          <a:prstGeom prst="rect">
            <a:avLst/>
          </a:prstGeom>
        </p:spPr>
        <p:txBody>
          <a:bodyPr lIns="0" tIns="935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6"/>
              </a:spcBef>
            </a:pPr>
            <a:r>
              <a:rPr lang="ru-RU" altLang="ru-RU" sz="3120" b="1">
                <a:solidFill>
                  <a:srgbClr val="8F00FF"/>
                </a:solidFill>
                <a:latin typeface="Trebuchet MS" panose="020B0603020202020204" pitchFamily="34" charset="0"/>
              </a:rPr>
              <a:t>ЭКСПЕРТНОЕ ЗАКЛЮЧЕНИЕ</a:t>
            </a:r>
          </a:p>
        </p:txBody>
      </p:sp>
      <p:grpSp>
        <p:nvGrpSpPr>
          <p:cNvPr id="14340" name="object 11">
            <a:extLst>
              <a:ext uri="{FF2B5EF4-FFF2-40B4-BE49-F238E27FC236}">
                <a16:creationId xmlns:a16="http://schemas.microsoft.com/office/drawing/2014/main" id="{A5FF3FD7-A0B3-404F-9167-855D05F1B92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4806"/>
            <a:ext cx="10972800" cy="617029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01B6A8D8-CE01-48D8-A1EF-EBC66872C9AA}"/>
                </a:ext>
              </a:extLst>
            </p:cNvPr>
            <p:cNvSpPr/>
            <p:nvPr/>
          </p:nvSpPr>
          <p:spPr>
            <a:xfrm>
              <a:off x="12118502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F26D8879-6BC6-41C0-8D39-5CE266C14A27}"/>
                </a:ext>
              </a:extLst>
            </p:cNvPr>
            <p:cNvSpPr/>
            <p:nvPr/>
          </p:nvSpPr>
          <p:spPr>
            <a:xfrm>
              <a:off x="12118502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F05C91CB-A5DF-4FA0-AD8D-F6ECE7E32731}"/>
                </a:ext>
              </a:extLst>
            </p:cNvPr>
            <p:cNvSpPr/>
            <p:nvPr/>
          </p:nvSpPr>
          <p:spPr>
            <a:xfrm>
              <a:off x="12118502" y="565279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6041E241-C8E2-4FD0-B50C-15AC414E5777}"/>
                </a:ext>
              </a:extLst>
            </p:cNvPr>
            <p:cNvSpPr/>
            <p:nvPr/>
          </p:nvSpPr>
          <p:spPr>
            <a:xfrm>
              <a:off x="12118502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4ECF4C69-6247-4AD5-AF6F-3587C2DD9E9A}"/>
                </a:ext>
              </a:extLst>
            </p:cNvPr>
            <p:cNvSpPr/>
            <p:nvPr/>
          </p:nvSpPr>
          <p:spPr>
            <a:xfrm>
              <a:off x="14114983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DE204B7A-6F2C-4A36-86B1-1AEABA689D98}"/>
                </a:ext>
              </a:extLst>
            </p:cNvPr>
            <p:cNvSpPr/>
            <p:nvPr/>
          </p:nvSpPr>
          <p:spPr>
            <a:xfrm>
              <a:off x="14114983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C383F497-C48A-486B-9F5D-5FDE2136666E}"/>
                </a:ext>
              </a:extLst>
            </p:cNvPr>
            <p:cNvSpPr/>
            <p:nvPr/>
          </p:nvSpPr>
          <p:spPr>
            <a:xfrm>
              <a:off x="14114983" y="5652793"/>
              <a:ext cx="3996454" cy="5654683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CB93C85D-C5DA-4A66-B07F-66487AF4D7BE}"/>
                </a:ext>
              </a:extLst>
            </p:cNvPr>
            <p:cNvSpPr/>
            <p:nvPr/>
          </p:nvSpPr>
          <p:spPr>
            <a:xfrm>
              <a:off x="14114983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2901AC60-A957-473A-9461-407799AA4B0A}"/>
                </a:ext>
              </a:extLst>
            </p:cNvPr>
            <p:cNvSpPr/>
            <p:nvPr/>
          </p:nvSpPr>
          <p:spPr>
            <a:xfrm>
              <a:off x="16114956" y="1602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3B5845F-D48C-43C4-AD59-1372C4DC6F5D}"/>
                </a:ext>
              </a:extLst>
            </p:cNvPr>
            <p:cNvSpPr/>
            <p:nvPr/>
          </p:nvSpPr>
          <p:spPr>
            <a:xfrm>
              <a:off x="16114956" y="282894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D261DF28-66EB-40FC-9158-1A0BE96B30D1}"/>
                </a:ext>
              </a:extLst>
            </p:cNvPr>
            <p:cNvSpPr/>
            <p:nvPr/>
          </p:nvSpPr>
          <p:spPr>
            <a:xfrm>
              <a:off x="16114956" y="565279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9DFCBE28-13EC-4810-BB71-F976F8134EAF}"/>
                </a:ext>
              </a:extLst>
            </p:cNvPr>
            <p:cNvSpPr/>
            <p:nvPr/>
          </p:nvSpPr>
          <p:spPr>
            <a:xfrm>
              <a:off x="18111437" y="1602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201B2699-5587-4E6F-9407-54AEF6824DBE}"/>
                </a:ext>
              </a:extLst>
            </p:cNvPr>
            <p:cNvSpPr/>
            <p:nvPr/>
          </p:nvSpPr>
          <p:spPr>
            <a:xfrm>
              <a:off x="18111437" y="282894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986B7BD1-45A9-4175-AFF4-24BEFC42C4CE}"/>
                </a:ext>
              </a:extLst>
            </p:cNvPr>
            <p:cNvSpPr/>
            <p:nvPr/>
          </p:nvSpPr>
          <p:spPr>
            <a:xfrm>
              <a:off x="18111437" y="565279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02F43940-F6F1-447B-8AFE-9BB74FF84512}"/>
                </a:ext>
              </a:extLst>
            </p:cNvPr>
            <p:cNvSpPr/>
            <p:nvPr/>
          </p:nvSpPr>
          <p:spPr>
            <a:xfrm>
              <a:off x="18111437" y="8480135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56" name="object 27">
              <a:extLst>
                <a:ext uri="{FF2B5EF4-FFF2-40B4-BE49-F238E27FC236}">
                  <a16:creationId xmlns:a16="http://schemas.microsoft.com/office/drawing/2014/main" id="{C3299890-B5A5-49E5-A6BA-5BB4231D1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object 28">
              <a:extLst>
                <a:ext uri="{FF2B5EF4-FFF2-40B4-BE49-F238E27FC236}">
                  <a16:creationId xmlns:a16="http://schemas.microsoft.com/office/drawing/2014/main" id="{068F682C-640D-4043-B0AF-9B107206E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object 29">
              <a:extLst>
                <a:ext uri="{FF2B5EF4-FFF2-40B4-BE49-F238E27FC236}">
                  <a16:creationId xmlns:a16="http://schemas.microsoft.com/office/drawing/2014/main" id="{1035D8CC-2B04-435D-B189-1344B9B1A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object 30">
              <a:extLst>
                <a:ext uri="{FF2B5EF4-FFF2-40B4-BE49-F238E27FC236}">
                  <a16:creationId xmlns:a16="http://schemas.microsoft.com/office/drawing/2014/main" id="{66F4C0F3-A9EF-4D4E-BDD3-5001580F8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CBF1645E-EBEB-4764-9D7A-B5FBE03BD019}"/>
                </a:ext>
              </a:extLst>
            </p:cNvPr>
            <p:cNvSpPr/>
            <p:nvPr/>
          </p:nvSpPr>
          <p:spPr>
            <a:xfrm>
              <a:off x="12666488" y="3827239"/>
              <a:ext cx="6931839" cy="6450527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1" name="object 32">
              <a:extLst>
                <a:ext uri="{FF2B5EF4-FFF2-40B4-BE49-F238E27FC236}">
                  <a16:creationId xmlns:a16="http://schemas.microsoft.com/office/drawing/2014/main" id="{194B3FCA-7708-4AA0-8B34-7D15B0F2A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object 33">
              <a:extLst>
                <a:ext uri="{FF2B5EF4-FFF2-40B4-BE49-F238E27FC236}">
                  <a16:creationId xmlns:a16="http://schemas.microsoft.com/office/drawing/2014/main" id="{9879EAAD-84CB-49D0-9FB0-6D91D52C5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object 34">
              <a:extLst>
                <a:ext uri="{FF2B5EF4-FFF2-40B4-BE49-F238E27FC236}">
                  <a16:creationId xmlns:a16="http://schemas.microsoft.com/office/drawing/2014/main" id="{4B114F2F-1B06-44A8-BBCC-A2D0BAD48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6236E807-9D2E-4191-8B40-DD46E6603C6F}"/>
                </a:ext>
              </a:extLst>
            </p:cNvPr>
            <p:cNvSpPr/>
            <p:nvPr/>
          </p:nvSpPr>
          <p:spPr>
            <a:xfrm>
              <a:off x="12708372" y="3911012"/>
              <a:ext cx="6848070" cy="3497526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5" name="object 36">
              <a:extLst>
                <a:ext uri="{FF2B5EF4-FFF2-40B4-BE49-F238E27FC236}">
                  <a16:creationId xmlns:a16="http://schemas.microsoft.com/office/drawing/2014/main" id="{742A9B54-E55B-475D-B35D-CD551C3BF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object 37">
              <a:extLst>
                <a:ext uri="{FF2B5EF4-FFF2-40B4-BE49-F238E27FC236}">
                  <a16:creationId xmlns:a16="http://schemas.microsoft.com/office/drawing/2014/main" id="{68663B06-89FC-484D-8276-075C6DA8F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object 38">
              <a:extLst>
                <a:ext uri="{FF2B5EF4-FFF2-40B4-BE49-F238E27FC236}">
                  <a16:creationId xmlns:a16="http://schemas.microsoft.com/office/drawing/2014/main" id="{FF2597A9-3795-43B5-B082-E66C88BD7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object 39">
              <a:extLst>
                <a:ext uri="{FF2B5EF4-FFF2-40B4-BE49-F238E27FC236}">
                  <a16:creationId xmlns:a16="http://schemas.microsoft.com/office/drawing/2014/main" id="{3B05A4F2-715B-4A63-9FFF-0894A44B2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05A4C9F-EB5C-46EC-85A1-804C02A0A481}"/>
                </a:ext>
              </a:extLst>
            </p:cNvPr>
            <p:cNvSpPr/>
            <p:nvPr/>
          </p:nvSpPr>
          <p:spPr>
            <a:xfrm>
              <a:off x="12666488" y="4116953"/>
              <a:ext cx="907491" cy="575941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0" name="object 41">
              <a:extLst>
                <a:ext uri="{FF2B5EF4-FFF2-40B4-BE49-F238E27FC236}">
                  <a16:creationId xmlns:a16="http://schemas.microsoft.com/office/drawing/2014/main" id="{8E1664A3-1480-4A70-AA5C-76DED9A27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D02BE073-B895-43B1-BDF0-255F749F148E}"/>
                </a:ext>
              </a:extLst>
            </p:cNvPr>
            <p:cNvSpPr/>
            <p:nvPr/>
          </p:nvSpPr>
          <p:spPr>
            <a:xfrm>
              <a:off x="14659478" y="1073198"/>
              <a:ext cx="2903973" cy="6457508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2" name="object 43">
              <a:extLst>
                <a:ext uri="{FF2B5EF4-FFF2-40B4-BE49-F238E27FC236}">
                  <a16:creationId xmlns:a16="http://schemas.microsoft.com/office/drawing/2014/main" id="{7A9394F9-DD34-4024-A3D4-34376CE6D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object 44">
              <a:extLst>
                <a:ext uri="{FF2B5EF4-FFF2-40B4-BE49-F238E27FC236}">
                  <a16:creationId xmlns:a16="http://schemas.microsoft.com/office/drawing/2014/main" id="{8E1CFD40-B0B7-4612-85CE-AE3B72C63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object 45">
              <a:extLst>
                <a:ext uri="{FF2B5EF4-FFF2-40B4-BE49-F238E27FC236}">
                  <a16:creationId xmlns:a16="http://schemas.microsoft.com/office/drawing/2014/main" id="{70101155-A78E-4A83-9FC4-714511D25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object 46">
              <a:extLst>
                <a:ext uri="{FF2B5EF4-FFF2-40B4-BE49-F238E27FC236}">
                  <a16:creationId xmlns:a16="http://schemas.microsoft.com/office/drawing/2014/main" id="{F168B227-F45A-4D98-B9D5-D6CEA6153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object 47">
              <a:extLst>
                <a:ext uri="{FF2B5EF4-FFF2-40B4-BE49-F238E27FC236}">
                  <a16:creationId xmlns:a16="http://schemas.microsoft.com/office/drawing/2014/main" id="{A08D251E-5947-40BA-861C-A2D3C1FC7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3CC0F716-6E0D-4131-A749-99169CD31F68}"/>
                </a:ext>
              </a:extLst>
            </p:cNvPr>
            <p:cNvSpPr/>
            <p:nvPr/>
          </p:nvSpPr>
          <p:spPr>
            <a:xfrm>
              <a:off x="14659478" y="6623165"/>
              <a:ext cx="4896965" cy="3696488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CA369E0A-FBF9-47B1-B257-C6513F43E462}"/>
                </a:ext>
              </a:extLst>
            </p:cNvPr>
            <p:cNvSpPr/>
            <p:nvPr/>
          </p:nvSpPr>
          <p:spPr>
            <a:xfrm>
              <a:off x="6059251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B9CA8DD3-B32A-4303-8AAC-52A2E78091DF}"/>
                </a:ext>
              </a:extLst>
            </p:cNvPr>
            <p:cNvSpPr/>
            <p:nvPr/>
          </p:nvSpPr>
          <p:spPr>
            <a:xfrm>
              <a:off x="7574064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AF292E2C-26D6-49B4-9876-14E2C0DE4A88}"/>
                </a:ext>
              </a:extLst>
            </p:cNvPr>
            <p:cNvSpPr/>
            <p:nvPr/>
          </p:nvSpPr>
          <p:spPr>
            <a:xfrm>
              <a:off x="0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1AE9DD43-4457-4190-845F-F4DCDF090A1E}"/>
                </a:ext>
              </a:extLst>
            </p:cNvPr>
            <p:cNvSpPr/>
            <p:nvPr/>
          </p:nvSpPr>
          <p:spPr>
            <a:xfrm>
              <a:off x="1511323" y="8480135"/>
              <a:ext cx="4547927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04585749-1B3E-4099-8B5F-71ED73C5A481}"/>
                </a:ext>
              </a:extLst>
            </p:cNvPr>
            <p:cNvSpPr/>
            <p:nvPr/>
          </p:nvSpPr>
          <p:spPr>
            <a:xfrm>
              <a:off x="12624604" y="1073198"/>
              <a:ext cx="6938820" cy="9263906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83" name="object 54">
              <a:extLst>
                <a:ext uri="{FF2B5EF4-FFF2-40B4-BE49-F238E27FC236}">
                  <a16:creationId xmlns:a16="http://schemas.microsoft.com/office/drawing/2014/main" id="{903C254E-EBC5-4CE4-B406-47E997274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object 55">
              <a:extLst>
                <a:ext uri="{FF2B5EF4-FFF2-40B4-BE49-F238E27FC236}">
                  <a16:creationId xmlns:a16="http://schemas.microsoft.com/office/drawing/2014/main" id="{842F6179-F22E-43ED-BB37-42F267E62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object 56">
              <a:extLst>
                <a:ext uri="{FF2B5EF4-FFF2-40B4-BE49-F238E27FC236}">
                  <a16:creationId xmlns:a16="http://schemas.microsoft.com/office/drawing/2014/main" id="{F9EA277A-E755-4EF5-9B21-9F983B387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object 57">
              <a:extLst>
                <a:ext uri="{FF2B5EF4-FFF2-40B4-BE49-F238E27FC236}">
                  <a16:creationId xmlns:a16="http://schemas.microsoft.com/office/drawing/2014/main" id="{8FAEE847-4F37-4153-94A0-EA0BB2313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object 58">
              <a:extLst>
                <a:ext uri="{FF2B5EF4-FFF2-40B4-BE49-F238E27FC236}">
                  <a16:creationId xmlns:a16="http://schemas.microsoft.com/office/drawing/2014/main" id="{AD33B8CA-EC09-4DEB-A90F-F5171079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object 59">
              <a:extLst>
                <a:ext uri="{FF2B5EF4-FFF2-40B4-BE49-F238E27FC236}">
                  <a16:creationId xmlns:a16="http://schemas.microsoft.com/office/drawing/2014/main" id="{C092F271-50BD-4E78-A107-E1DAB89BD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object 60">
              <a:extLst>
                <a:ext uri="{FF2B5EF4-FFF2-40B4-BE49-F238E27FC236}">
                  <a16:creationId xmlns:a16="http://schemas.microsoft.com/office/drawing/2014/main" id="{A5701636-9A68-4EF4-8262-1A3558DED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object 61">
              <a:extLst>
                <a:ext uri="{FF2B5EF4-FFF2-40B4-BE49-F238E27FC236}">
                  <a16:creationId xmlns:a16="http://schemas.microsoft.com/office/drawing/2014/main" id="{C2EE30A0-D233-4629-A306-920F92FEC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object 62">
              <a:extLst>
                <a:ext uri="{FF2B5EF4-FFF2-40B4-BE49-F238E27FC236}">
                  <a16:creationId xmlns:a16="http://schemas.microsoft.com/office/drawing/2014/main" id="{8F34F3E1-A0CE-4991-B183-6811D132D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3DF0B2B1-519E-42B7-96E6-09D7BD7C85AE}"/>
                </a:ext>
              </a:extLst>
            </p:cNvPr>
            <p:cNvSpPr/>
            <p:nvPr/>
          </p:nvSpPr>
          <p:spPr>
            <a:xfrm>
              <a:off x="429314" y="9604090"/>
              <a:ext cx="6684023" cy="64226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3" name="object 64">
              <a:extLst>
                <a:ext uri="{FF2B5EF4-FFF2-40B4-BE49-F238E27FC236}">
                  <a16:creationId xmlns:a16="http://schemas.microsoft.com/office/drawing/2014/main" id="{302AEF79-6985-4A9C-B5C6-062D656AB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7847F23F-5F2B-41B1-B51B-688CF578A28F}"/>
                </a:ext>
              </a:extLst>
            </p:cNvPr>
            <p:cNvSpPr/>
            <p:nvPr/>
          </p:nvSpPr>
          <p:spPr>
            <a:xfrm>
              <a:off x="1937146" y="9597109"/>
              <a:ext cx="9678745" cy="659714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5" name="object 66">
              <a:extLst>
                <a:ext uri="{FF2B5EF4-FFF2-40B4-BE49-F238E27FC236}">
                  <a16:creationId xmlns:a16="http://schemas.microsoft.com/office/drawing/2014/main" id="{5B6BBC22-C6FA-4565-9CA3-A7FBC767A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6" name="object 67">
              <a:extLst>
                <a:ext uri="{FF2B5EF4-FFF2-40B4-BE49-F238E27FC236}">
                  <a16:creationId xmlns:a16="http://schemas.microsoft.com/office/drawing/2014/main" id="{BDA060A7-2BE2-48BC-BFF4-72A3BA4B8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F016F970-4327-490B-8BB0-A406913C2876}"/>
                </a:ext>
              </a:extLst>
            </p:cNvPr>
            <p:cNvSpPr/>
            <p:nvPr/>
          </p:nvSpPr>
          <p:spPr>
            <a:xfrm>
              <a:off x="8010359" y="9635506"/>
              <a:ext cx="582888" cy="582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8" name="object 69">
              <a:extLst>
                <a:ext uri="{FF2B5EF4-FFF2-40B4-BE49-F238E27FC236}">
                  <a16:creationId xmlns:a16="http://schemas.microsoft.com/office/drawing/2014/main" id="{FCC8FDCF-B2BF-4258-B235-864336C27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A2C04F59-B625-4150-BE03-597B724353EB}"/>
                </a:ext>
              </a:extLst>
            </p:cNvPr>
            <p:cNvSpPr/>
            <p:nvPr/>
          </p:nvSpPr>
          <p:spPr>
            <a:xfrm>
              <a:off x="8069694" y="9837958"/>
              <a:ext cx="523553" cy="380468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F6BF8-4215-4908-802A-71A4C1BAD71B}"/>
              </a:ext>
            </a:extLst>
          </p:cNvPr>
          <p:cNvSpPr txBox="1"/>
          <p:nvPr/>
        </p:nvSpPr>
        <p:spPr>
          <a:xfrm>
            <a:off x="4615887" y="521985"/>
            <a:ext cx="92773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КОМАНДЫ</a:t>
            </a:r>
            <a:br>
              <a:rPr lang="ru-RU" sz="4000" dirty="0"/>
            </a:br>
            <a:endParaRPr lang="ru-RU" sz="900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5F4FEBB-E090-4241-9B20-9E0AA46E2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51891"/>
              </p:ext>
            </p:extLst>
          </p:nvPr>
        </p:nvGraphicFramePr>
        <p:xfrm>
          <a:off x="1771650" y="1634111"/>
          <a:ext cx="9926865" cy="46360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298673">
                  <a:extLst>
                    <a:ext uri="{9D8B030D-6E8A-4147-A177-3AD203B41FA5}">
                      <a16:colId xmlns:a16="http://schemas.microsoft.com/office/drawing/2014/main" val="1447363380"/>
                    </a:ext>
                  </a:extLst>
                </a:gridCol>
                <a:gridCol w="3314096">
                  <a:extLst>
                    <a:ext uri="{9D8B030D-6E8A-4147-A177-3AD203B41FA5}">
                      <a16:colId xmlns:a16="http://schemas.microsoft.com/office/drawing/2014/main" val="2585567705"/>
                    </a:ext>
                  </a:extLst>
                </a:gridCol>
                <a:gridCol w="3314096">
                  <a:extLst>
                    <a:ext uri="{9D8B030D-6E8A-4147-A177-3AD203B41FA5}">
                      <a16:colId xmlns:a16="http://schemas.microsoft.com/office/drawing/2014/main" val="1742590880"/>
                    </a:ext>
                  </a:extLst>
                </a:gridCol>
              </a:tblGrid>
              <a:tr h="445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Роль в команде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Роль в проекте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521025"/>
                  </a:ext>
                </a:extLst>
              </a:tr>
              <a:tr h="471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Ястребов Александр Дмитриевич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 идей, аналитик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идеи и цели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311305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Макбул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Ахмед Мохаммед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Эльсайед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Аналитик, разработчик, планировщик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32365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 Владимир Олегович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Разработчик, координатор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презентации, доработка ТЗ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47662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Матвеев Максим Николаевич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Оформитель</a:t>
                      </a: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презентации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51643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Никитин Иван Александрович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Спикер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выступлению</a:t>
                      </a: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43283"/>
                  </a:ext>
                </a:extLst>
              </a:tr>
              <a:tr h="5435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Матеуш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Лукени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Умберто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Калупе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 идей, разработчик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рисков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132249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Артамонов Александр Сергеевич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Планировщик, аналитик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доходов и расходов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289378"/>
                  </a:ext>
                </a:extLst>
              </a:tr>
              <a:tr h="4455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Синитёнков Сергей Борисович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Лидер, генератор идей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информации, анализ рисков и ограничений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25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02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5DF68-E4E0-42B1-B8E2-B82C0DE4908A}"/>
              </a:ext>
            </a:extLst>
          </p:cNvPr>
          <p:cNvSpPr txBox="1"/>
          <p:nvPr/>
        </p:nvSpPr>
        <p:spPr>
          <a:xfrm>
            <a:off x="3363807" y="1024467"/>
            <a:ext cx="972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И АКТУАЛЬНОСТЬ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8209D-4C56-46D2-8A25-0CA050526377}"/>
              </a:ext>
            </a:extLst>
          </p:cNvPr>
          <p:cNvSpPr txBox="1"/>
          <p:nvPr/>
        </p:nvSpPr>
        <p:spPr>
          <a:xfrm>
            <a:off x="258958" y="2093291"/>
            <a:ext cx="6215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при изготовлении опытного образца или при единичном производстве ножевых исполнительных органов подземного агрегата целесообразно применить методы аддитивных технологий, но отсутствие определенной методики по режимам печати, выбора оборудования, материал для изготовления и т.д., усложняет данный процесс и увеличивает время простоя. Это приведет к снижению производительности производства и увеличению себестоимости выпускаемой продукции.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10547E-563C-A157-39B4-C53DC7C17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126" y="4094933"/>
            <a:ext cx="2709606" cy="2434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020E0-343C-CE7D-6D00-828357FB3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53" y="1828800"/>
            <a:ext cx="2902552" cy="19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47"/>
            <a:ext cx="4762500" cy="18288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7F2262-D82F-A2B3-A1BB-9FC8C28D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292" y="450890"/>
            <a:ext cx="70893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Нож исполнительного органа проходческого подземного агрегата (</a:t>
            </a:r>
            <a:r>
              <a:rPr lang="ru-RU" dirty="0" err="1"/>
              <a:t>геохода</a:t>
            </a:r>
            <a:r>
              <a:rPr lang="ru-RU" dirty="0"/>
              <a:t>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476870-E7E3-EC6F-BA58-E9823CE4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9" y="2137093"/>
            <a:ext cx="5077937" cy="44487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6021B46-A42E-FA98-599B-5B800A54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85" y="2087789"/>
            <a:ext cx="5972329" cy="44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2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47"/>
            <a:ext cx="4762500" cy="18288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7F2262-D82F-A2B3-A1BB-9FC8C28D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450890"/>
            <a:ext cx="708939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Требования к характеристикам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3551A-C0F6-59FC-354D-D9AD9FB4C647}"/>
              </a:ext>
            </a:extLst>
          </p:cNvPr>
          <p:cNvSpPr txBox="1"/>
          <p:nvPr/>
        </p:nvSpPr>
        <p:spPr>
          <a:xfrm>
            <a:off x="453080" y="2279690"/>
            <a:ext cx="112858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1.Формы ножей должны быть с учетом специфики работы проходческого агрегата и его рабочих условий, чтобы обеспечить наилучшее качество резания и обработки горной породы;</a:t>
            </a:r>
          </a:p>
          <a:p>
            <a:r>
              <a:rPr lang="ru-RU" sz="2000" dirty="0"/>
              <a:t>2.Ножи не должны подвергаться разрушению от заданных внешних нагрузок;</a:t>
            </a:r>
          </a:p>
          <a:p>
            <a:r>
              <a:rPr lang="ru-RU" sz="2000" dirty="0"/>
              <a:t>3.Ножи не должны иметь остаточных деформаций (в 1,25 раза меньше расчетных);</a:t>
            </a:r>
          </a:p>
          <a:p>
            <a:r>
              <a:rPr lang="ru-RU" sz="2000" dirty="0"/>
              <a:t>4.Максимальные линейные перемещения не должны превышать 1 мм;</a:t>
            </a:r>
          </a:p>
          <a:p>
            <a:r>
              <a:rPr lang="ru-RU" sz="2000" dirty="0"/>
              <a:t>5.Необходимо сохранить целостность конструкции тела ножа исполнительного органа без формирования сквозных отверстий;</a:t>
            </a:r>
          </a:p>
          <a:p>
            <a:r>
              <a:rPr lang="ru-RU" sz="2000" dirty="0"/>
              <a:t>6.Необходимо сохранить достаточный слой материал передней и задней поверхности для дальнейшей механической обработки режущей кромки ножа;</a:t>
            </a:r>
          </a:p>
          <a:p>
            <a:r>
              <a:rPr lang="ru-RU" sz="2000" dirty="0"/>
              <a:t>7.Необходимо сохранить геометрии плоскостей для правильной базировании ножа при механической обработке</a:t>
            </a:r>
          </a:p>
        </p:txBody>
      </p:sp>
    </p:spTree>
    <p:extLst>
      <p:ext uri="{BB962C8B-B14F-4D97-AF65-F5344CB8AC3E}">
        <p14:creationId xmlns:p14="http://schemas.microsoft.com/office/powerpoint/2010/main" val="144839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17345-7967-45B1-B951-94BF2D1D28A8}"/>
              </a:ext>
            </a:extLst>
          </p:cNvPr>
          <p:cNvSpPr txBox="1"/>
          <p:nvPr/>
        </p:nvSpPr>
        <p:spPr>
          <a:xfrm>
            <a:off x="6195105" y="591234"/>
            <a:ext cx="844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E3D4E-151E-4D86-B67A-669F1666B8B2}"/>
              </a:ext>
            </a:extLst>
          </p:cNvPr>
          <p:cNvSpPr txBox="1"/>
          <p:nvPr/>
        </p:nvSpPr>
        <p:spPr>
          <a:xfrm>
            <a:off x="203313" y="1988910"/>
            <a:ext cx="11983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Цель: Разработка технологических решений по внедрению аддитивных технологий в технологическом процессе изготовления детали «нож» исполнительного органа проходческого подземного агрегата.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Задачи: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- провести анализ существующих методов аддитивных технологий и обосновать выбор определенного метода для изготовления;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- подобрать режимы для аддитивной технологии формирования тела ножа исполнительного органа;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- выполнить расчет технологической себестоимости и обосновать технологические решения по внедрению аддитивных технологий</a:t>
            </a:r>
            <a:br>
              <a:rPr lang="ru-RU" sz="2400" dirty="0"/>
            </a:b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17044-A135-4807-8B34-A7782B12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9" y="250296"/>
            <a:ext cx="5135112" cy="13282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Селективное лазерное спекание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SLS)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B1DB44-1520-4F39-8FE7-564BC0E8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AEFBD-9A4E-0B47-0BFD-8BBEC8DF4DC6}"/>
              </a:ext>
            </a:extLst>
          </p:cNvPr>
          <p:cNvSpPr txBox="1"/>
          <p:nvPr/>
        </p:nvSpPr>
        <p:spPr>
          <a:xfrm>
            <a:off x="930443" y="2470483"/>
            <a:ext cx="5165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Технология предполагает наличие некой платформы, на которой сначала формируют слой, а затем в этом слое выборочно </a:t>
            </a:r>
            <a:r>
              <a:rPr lang="ru-RU" sz="2000" dirty="0" err="1"/>
              <a:t>отверждают</a:t>
            </a:r>
            <a:r>
              <a:rPr lang="ru-RU" sz="2000" dirty="0"/>
              <a:t> строительный материал. Положение плоскости построения неизменно. При этом часть строительного материала (в данном случае – порошка) остается в созданном слое нетронутой.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AC9C1-3705-BEA2-EB24-FA9AEFD9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49" y="1578504"/>
            <a:ext cx="5955957" cy="38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B6CE-65CE-DBE2-946D-D2FD8DEF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2BB05-3E57-90E1-D87F-1B3631E7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9" y="250296"/>
            <a:ext cx="4916572" cy="132820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Непрямое лазерное спекание металлов (IMLS)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0815073-52EC-990D-1334-F0D1ED13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671DB-81D8-55F6-1390-63FF94AEF9EE}"/>
              </a:ext>
            </a:extLst>
          </p:cNvPr>
          <p:cNvSpPr txBox="1"/>
          <p:nvPr/>
        </p:nvSpPr>
        <p:spPr>
          <a:xfrm>
            <a:off x="647699" y="2828835"/>
            <a:ext cx="5287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IMLS процессе используют смесь порошка и полимера или порошок покрытый полимером, где полимер выступает в роли связки и обеспечивает необходимую прочность для проведения дальнейшей термической обработки.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A62254-A0B3-6D08-6F6D-E068FBC2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42" y="3686628"/>
            <a:ext cx="4363883" cy="23475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77C530-D77A-6015-789C-2D650375F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699" y="1660182"/>
            <a:ext cx="4332826" cy="19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7C83B-6728-12E3-AFB8-2CA29E8B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8E8CB-248D-B60A-352E-AC65F49D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9" y="250296"/>
            <a:ext cx="5252558" cy="132820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лазерное спекание металлов (DMLS)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BD5344-8D73-6920-5136-B59DA8483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2634D-D011-E9AF-B737-A60FB92F702D}"/>
              </a:ext>
            </a:extLst>
          </p:cNvPr>
          <p:cNvSpPr txBox="1"/>
          <p:nvPr/>
        </p:nvSpPr>
        <p:spPr>
          <a:xfrm>
            <a:off x="647699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Процесс прямого лазерного спекания металлов подобен IMLS, однако отличается тем, что вместо полимера используются сплавы или соединения с низкой температурой плавления, а также отсутствует такая технологическая операция, как пропитка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A239A4-EE6A-CC19-1B3E-34C6D04C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927" y="1987826"/>
            <a:ext cx="4852643" cy="36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3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5574D9DB245345B5A381DF181ED806" ma:contentTypeVersion="2" ma:contentTypeDescription="Создание документа." ma:contentTypeScope="" ma:versionID="689fb1e3679ef4c36da1fee07731c9b8">
  <xsd:schema xmlns:xsd="http://www.w3.org/2001/XMLSchema" xmlns:xs="http://www.w3.org/2001/XMLSchema" xmlns:p="http://schemas.microsoft.com/office/2006/metadata/properties" xmlns:ns3="889a153e-66c3-4b11-b544-50a4f47d0f35" targetNamespace="http://schemas.microsoft.com/office/2006/metadata/properties" ma:root="true" ma:fieldsID="915033312aa410597856c2c7c4905f62" ns3:_="">
    <xsd:import namespace="889a153e-66c3-4b11-b544-50a4f47d0f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a153e-66c3-4b11-b544-50a4f47d0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B719F-D4E7-4B82-B8D4-C74F21B5D38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889a153e-66c3-4b11-b544-50a4f47d0f35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334B6A9-54ED-47DE-B4CE-AAD50BF81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a153e-66c3-4b11-b544-50a4f47d0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85D1D5-D60A-4A05-8DC1-626D7B7DF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1093</Words>
  <Application>Microsoft Office PowerPoint</Application>
  <PresentationFormat>Широкоэкранный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Roboto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Нож исполнительного органа проходческого подземного агрегата (геохода) </vt:lpstr>
      <vt:lpstr>Требования к характеристикам</vt:lpstr>
      <vt:lpstr>Презентация PowerPoint</vt:lpstr>
      <vt:lpstr>Селективное лазерное спекание (SLS)</vt:lpstr>
      <vt:lpstr>Непрямое лазерное спекание металлов (IMLS)</vt:lpstr>
      <vt:lpstr>Прямое лазерное спекание металлов (DMLS)</vt:lpstr>
      <vt:lpstr>Селективное лазерное плавление (SLM)</vt:lpstr>
      <vt:lpstr>Анализ технологии </vt:lpstr>
      <vt:lpstr>Материал</vt:lpstr>
      <vt:lpstr>Материал</vt:lpstr>
      <vt:lpstr>Установка</vt:lpstr>
      <vt:lpstr>Расчёт себестоимости</vt:lpstr>
      <vt:lpstr>       Выводы:  1. Анализ чертежа и подбор материалов, станков и методов аддитивной технологии создания “ножа” 2. Анализ технологий: SLS, IMLS, DMLS, SLM. 3. Выбор лучшего материала из предложенных по максимально наилучшим критериям:экономичность закупки, твердость, предел прочности, температурные диапазоны. 4. Расчёт 3д-печати с помощью программы 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Никитин</dc:creator>
  <cp:lastModifiedBy>dnk_novsu@novsu.ru</cp:lastModifiedBy>
  <cp:revision>57</cp:revision>
  <dcterms:created xsi:type="dcterms:W3CDTF">2021-03-24T17:40:54Z</dcterms:created>
  <dcterms:modified xsi:type="dcterms:W3CDTF">2026-03-19T16:57:22Z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0x010100A55574D9DB245345B5A381DF181ED806</vt:lpwstr>
  </property>
</Properties>
</file>