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  <p:sldMasterId id="2147483685" r:id="rId2"/>
    <p:sldMasterId id="2147483686" r:id="rId3"/>
  </p:sldMasterIdLst>
  <p:notesMasterIdLst>
    <p:notesMasterId r:id="rId21"/>
  </p:notesMasterIdLst>
  <p:sldIdLst>
    <p:sldId id="256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0080625" cy="5670550"/>
  <p:notesSz cx="7559675" cy="10691813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Poppins" panose="00000500000000000000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1E09B69-A738-4E05-ABDF-6F6A8EBE2297}">
  <a:tblStyle styleId="{F1E09B69-A738-4E05-ABDF-6F6A8EBE2297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283" y="86"/>
      </p:cViewPr>
      <p:guideLst>
        <p:guide orient="horz" pos="1786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3991431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4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5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6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6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7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8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9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9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9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9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9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1" name="Google Shape;111;p2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topavtor.ru/company/studentli-studently" TargetMode="External"/><Relationship Id="rId3" Type="http://schemas.openxmlformats.org/officeDocument/2006/relationships/image" Target="../media/image2.jpg"/><Relationship Id="rId7" Type="http://schemas.openxmlformats.org/officeDocument/2006/relationships/hyperlink" Target="https://topavtor.ru/company/diplomconsult-diplomkonsal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topavtor.ru/company/author24-ru" TargetMode="External"/><Relationship Id="rId5" Type="http://schemas.openxmlformats.org/officeDocument/2006/relationships/hyperlink" Target="https://topavtor.ru/company/fastfine-ru" TargetMode="External"/><Relationship Id="rId4" Type="http://schemas.openxmlformats.org/officeDocument/2006/relationships/hyperlink" Target="https://topavtor.ru/company/studygood-ru" TargetMode="External"/><Relationship Id="rId9" Type="http://schemas.openxmlformats.org/officeDocument/2006/relationships/hyperlink" Target="https://topavtor.ru/company/studavtor-ru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0"/>
          <p:cNvSpPr/>
          <p:nvPr/>
        </p:nvSpPr>
        <p:spPr>
          <a:xfrm>
            <a:off x="1090255" y="1846895"/>
            <a:ext cx="6731400" cy="13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1"/>
                </a:solidFill>
              </a:rPr>
              <a:t>Шаблон альбома рисунков по биологии</a:t>
            </a:r>
            <a:endParaRPr dirty="0"/>
          </a:p>
        </p:txBody>
      </p:sp>
      <p:sp>
        <p:nvSpPr>
          <p:cNvPr id="165" name="Google Shape;165;p40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40"/>
          <p:cNvSpPr txBox="1"/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1"/>
          <p:cNvSpPr/>
          <p:nvPr/>
        </p:nvSpPr>
        <p:spPr>
          <a:xfrm>
            <a:off x="1104650" y="1363525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700" cy="9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41"/>
          <p:cNvSpPr txBox="1"/>
          <p:nvPr/>
        </p:nvSpPr>
        <p:spPr>
          <a:xfrm>
            <a:off x="813718" y="3593448"/>
            <a:ext cx="2883000" cy="16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i="1" dirty="0">
                <a:solidFill>
                  <a:srgbClr val="7F7F7F"/>
                </a:solidFill>
              </a:rPr>
              <a:t>Любовь Михайлова</a:t>
            </a: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i="1" dirty="0">
                <a:solidFill>
                  <a:srgbClr val="7F7F7F"/>
                </a:solidFill>
              </a:rPr>
              <a:t>Креативная, ответственная</a:t>
            </a:r>
            <a:endParaRPr dirty="0"/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Менеджер</a:t>
            </a: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</a:pP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i="1" dirty="0">
              <a:solidFill>
                <a:srgbClr val="7F7F7F"/>
              </a:solidFill>
            </a:endParaRPr>
          </a:p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41"/>
          <p:cNvSpPr txBox="1"/>
          <p:nvPr/>
        </p:nvSpPr>
        <p:spPr>
          <a:xfrm>
            <a:off x="4128858" y="3563321"/>
            <a:ext cx="28830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i="1" dirty="0">
                <a:solidFill>
                  <a:srgbClr val="7F7F7F"/>
                </a:solidFill>
              </a:rPr>
              <a:t>Катерина Новоселова</a:t>
            </a: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i="1" dirty="0">
                <a:solidFill>
                  <a:srgbClr val="7F7F7F"/>
                </a:solidFill>
              </a:rPr>
              <a:t>Сообразительная, креативная</a:t>
            </a:r>
            <a:endParaRPr dirty="0"/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i="1" dirty="0">
                <a:solidFill>
                  <a:srgbClr val="7F7F7F"/>
                </a:solidFill>
              </a:rPr>
              <a:t>Исполнитель</a:t>
            </a:r>
            <a:endParaRPr dirty="0"/>
          </a:p>
          <a:p>
            <a:pPr marL="342900" marR="0" lvl="0" indent="-26066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41"/>
          <p:cNvSpPr txBox="1"/>
          <p:nvPr/>
        </p:nvSpPr>
        <p:spPr>
          <a:xfrm>
            <a:off x="7023094" y="3538318"/>
            <a:ext cx="28830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i="1" dirty="0" err="1">
                <a:solidFill>
                  <a:srgbClr val="7F7F7F"/>
                </a:solidFill>
              </a:rPr>
              <a:t>Эльвина</a:t>
            </a:r>
            <a:r>
              <a:rPr lang="ru-RU" i="1" dirty="0">
                <a:solidFill>
                  <a:srgbClr val="7F7F7F"/>
                </a:solidFill>
              </a:rPr>
              <a:t> Мансурова</a:t>
            </a: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i="1" dirty="0">
                <a:solidFill>
                  <a:srgbClr val="7F7F7F"/>
                </a:solidFill>
              </a:rPr>
              <a:t>Творческая</a:t>
            </a: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i="1" dirty="0">
                <a:solidFill>
                  <a:srgbClr val="7F7F7F"/>
                </a:solidFill>
              </a:rPr>
              <a:t>Исполнитель</a:t>
            </a:r>
            <a:endParaRPr dirty="0"/>
          </a:p>
        </p:txBody>
      </p:sp>
      <p:pic>
        <p:nvPicPr>
          <p:cNvPr id="176" name="Google Shape;176;p41"/>
          <p:cNvPicPr preferRelativeResize="0"/>
          <p:nvPr/>
        </p:nvPicPr>
        <p:blipFill rotWithShape="1">
          <a:blip r:embed="rId4">
            <a:alphaModFix/>
          </a:blip>
          <a:srcRect l="4136" t="4719" r="6704" b="5899"/>
          <a:stretch/>
        </p:blipFill>
        <p:spPr>
          <a:xfrm>
            <a:off x="902350" y="1363525"/>
            <a:ext cx="2046325" cy="200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41"/>
          <p:cNvPicPr preferRelativeResize="0"/>
          <p:nvPr/>
        </p:nvPicPr>
        <p:blipFill rotWithShape="1">
          <a:blip r:embed="rId5">
            <a:alphaModFix/>
          </a:blip>
          <a:srcRect l="3710" r="7527"/>
          <a:stretch/>
        </p:blipFill>
        <p:spPr>
          <a:xfrm>
            <a:off x="7293575" y="1337750"/>
            <a:ext cx="1910725" cy="205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41"/>
          <p:cNvPicPr preferRelativeResize="0"/>
          <p:nvPr/>
        </p:nvPicPr>
        <p:blipFill rotWithShape="1">
          <a:blip r:embed="rId6">
            <a:alphaModFix/>
          </a:blip>
          <a:srcRect t="15426" r="2343"/>
          <a:stretch/>
        </p:blipFill>
        <p:spPr>
          <a:xfrm>
            <a:off x="4184238" y="1363525"/>
            <a:ext cx="2046325" cy="200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2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7F7F7F"/>
                </a:solidFill>
              </a:rPr>
              <a:t>Какую проблему Вашей целевой аудитории вы решаете?</a:t>
            </a:r>
            <a:endParaRPr sz="1400"/>
          </a:p>
        </p:txBody>
      </p:sp>
      <p:sp>
        <p:nvSpPr>
          <p:cNvPr id="184" name="Google Shape;184;p42"/>
          <p:cNvSpPr txBox="1"/>
          <p:nvPr/>
        </p:nvSpPr>
        <p:spPr>
          <a:xfrm>
            <a:off x="14254" y="3220627"/>
            <a:ext cx="1006636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проблемы</a:t>
            </a:r>
            <a:endParaRPr/>
          </a:p>
        </p:txBody>
      </p:sp>
      <p:sp>
        <p:nvSpPr>
          <p:cNvPr id="185" name="Google Shape;185;p42"/>
          <p:cNvSpPr txBox="1"/>
          <p:nvPr/>
        </p:nvSpPr>
        <p:spPr>
          <a:xfrm>
            <a:off x="318395" y="4203427"/>
            <a:ext cx="8890243" cy="988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-RU" sz="6507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Предоставление посреднических услуг между студентами и людьми. Это дает дополнительное свободное время, упрощает и ускоряет процесс обучения студентов, а люди, работающие на нас, могут усовершенствовать свои навыки и, конечно, получить заслуженную оплату.</a:t>
            </a:r>
            <a:endParaRPr sz="6507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None/>
            </a:pPr>
            <a:endParaRPr i="1" dirty="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42"/>
          <p:cNvSpPr txBox="1"/>
          <p:nvPr/>
        </p:nvSpPr>
        <p:spPr>
          <a:xfrm>
            <a:off x="-1" y="-12629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grpSp>
        <p:nvGrpSpPr>
          <p:cNvPr id="187" name="Google Shape;187;p42"/>
          <p:cNvGrpSpPr/>
          <p:nvPr/>
        </p:nvGrpSpPr>
        <p:grpSpPr>
          <a:xfrm>
            <a:off x="71760" y="1366240"/>
            <a:ext cx="9649072" cy="1667119"/>
            <a:chOff x="0" y="0"/>
            <a:chExt cx="9649072" cy="1667119"/>
          </a:xfrm>
        </p:grpSpPr>
        <p:sp>
          <p:nvSpPr>
            <p:cNvPr id="188" name="Google Shape;188;p42"/>
            <p:cNvSpPr/>
            <p:nvPr/>
          </p:nvSpPr>
          <p:spPr>
            <a:xfrm rot="5400000">
              <a:off x="5894521" y="-2254143"/>
              <a:ext cx="1333695" cy="617540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A4D4E2"/>
            </a:solidFill>
            <a:ln w="25400" cap="flat" cmpd="sng">
              <a:solidFill>
                <a:srgbClr val="A4D4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42"/>
            <p:cNvSpPr txBox="1"/>
            <p:nvPr/>
          </p:nvSpPr>
          <p:spPr>
            <a:xfrm>
              <a:off x="3473666" y="231818"/>
              <a:ext cx="6110300" cy="1203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91440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В институтах на естественно-научном направлении студенты обязаны вести альбомы с биологическими рисунками. На эту работу тратится большое количество времени и на повторение других дисциплин его уже не остаётся.</a:t>
              </a:r>
              <a:endParaRPr sz="1800"/>
            </a:p>
          </p:txBody>
        </p:sp>
        <p:sp>
          <p:nvSpPr>
            <p:cNvPr id="190" name="Google Shape;190;p42"/>
            <p:cNvSpPr/>
            <p:nvPr/>
          </p:nvSpPr>
          <p:spPr>
            <a:xfrm>
              <a:off x="0" y="0"/>
              <a:ext cx="3473665" cy="1667119"/>
            </a:xfrm>
            <a:prstGeom prst="roundRect">
              <a:avLst>
                <a:gd name="adj" fmla="val 16667"/>
              </a:avLst>
            </a:prstGeom>
            <a:solidFill>
              <a:srgbClr val="008C9D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42"/>
            <p:cNvSpPr txBox="1"/>
            <p:nvPr/>
          </p:nvSpPr>
          <p:spPr>
            <a:xfrm>
              <a:off x="81382" y="81382"/>
              <a:ext cx="3310901" cy="15043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76200" rIns="1524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300">
                  <a:solidFill>
                    <a:schemeClr val="lt1"/>
                  </a:solidFill>
                </a:rPr>
                <a:t>Студенты естественно-научных направлений</a:t>
              </a:r>
              <a:endParaRPr sz="230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4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/>
              <a:t>Роль проекта в обеспечении </a:t>
            </a:r>
            <a:br>
              <a:rPr lang="ru-RU" sz="2800"/>
            </a:br>
            <a:r>
              <a:rPr lang="ru-RU" sz="2800"/>
              <a:t>технологического суверенитета страны</a:t>
            </a:r>
            <a:endParaRPr sz="2800"/>
          </a:p>
        </p:txBody>
      </p:sp>
      <p:graphicFrame>
        <p:nvGraphicFramePr>
          <p:cNvPr id="204" name="Google Shape;204;p44"/>
          <p:cNvGraphicFramePr/>
          <p:nvPr/>
        </p:nvGraphicFramePr>
        <p:xfrm>
          <a:off x="503808" y="1251099"/>
          <a:ext cx="9217000" cy="3755695"/>
        </p:xfrm>
        <a:graphic>
          <a:graphicData uri="http://schemas.openxmlformats.org/drawingml/2006/table">
            <a:tbl>
              <a:tblPr firstRow="1" bandRow="1">
                <a:noFill/>
                <a:tableStyleId>{F1E09B69-A738-4E05-ABDF-6F6A8EBE2297}</a:tableStyleId>
              </a:tblPr>
              <a:tblGrid>
                <a:gridCol w="273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Роль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Оценка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Инновационность 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(отметьте нужное)</a:t>
                      </a:r>
                      <a:endParaRPr sz="180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Инновация мирового уровня</a:t>
                      </a:r>
                      <a:endParaRPr sz="180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Россия</a:t>
                      </a:r>
                      <a:endParaRPr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Регион</a:t>
                      </a:r>
                      <a:endParaRPr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Импортозамещение</a:t>
                      </a:r>
                      <a:endParaRPr sz="180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✓"/>
                      </a:pPr>
                      <a:r>
                        <a:rPr lang="ru-RU" sz="1800"/>
                        <a:t>Нет </a:t>
                      </a:r>
                      <a:endParaRPr sz="180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Рынок НТИ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(отметьте нужное)</a:t>
                      </a:r>
                      <a:endParaRPr sz="1800"/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TechNet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SafeNet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NeuroNet 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HomeNet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HealthNet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SportNet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WearNet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✓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EduNet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Сквозные технологии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           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                   не использует </a:t>
                      </a:r>
                      <a:endParaRPr sz="180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5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45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1" name="Google Shape;211;p45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5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13" name="Google Shape;213;p4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45"/>
          <p:cNvSpPr txBox="1"/>
          <p:nvPr/>
        </p:nvSpPr>
        <p:spPr>
          <a:xfrm>
            <a:off x="-4862" y="2421008"/>
            <a:ext cx="10080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Нашей целевой аудиторией являются студенты естественно-научных направлений  от 16 до 45 лет очной, очно-заочной, заочной форм обучения и  ушедшими в академический отпуск</a:t>
            </a:r>
            <a:endParaRPr sz="2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6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46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Потенциальный объем рынка</a:t>
            </a:r>
            <a:endParaRPr sz="4400"/>
          </a:p>
        </p:txBody>
      </p:sp>
      <p:grpSp>
        <p:nvGrpSpPr>
          <p:cNvPr id="221" name="Google Shape;221;p46"/>
          <p:cNvGrpSpPr/>
          <p:nvPr/>
        </p:nvGrpSpPr>
        <p:grpSpPr>
          <a:xfrm>
            <a:off x="56124" y="1083417"/>
            <a:ext cx="4424007" cy="4424007"/>
            <a:chOff x="488420" y="0"/>
            <a:chExt cx="4424007" cy="4424007"/>
          </a:xfrm>
        </p:grpSpPr>
        <p:sp>
          <p:nvSpPr>
            <p:cNvPr id="222" name="Google Shape;222;p46"/>
            <p:cNvSpPr/>
            <p:nvPr/>
          </p:nvSpPr>
          <p:spPr>
            <a:xfrm>
              <a:off x="488420" y="0"/>
              <a:ext cx="4424007" cy="4424007"/>
            </a:xfrm>
            <a:prstGeom prst="ellipse">
              <a:avLst/>
            </a:prstGeom>
            <a:solidFill>
              <a:srgbClr val="018C9A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46"/>
            <p:cNvSpPr txBox="1"/>
            <p:nvPr/>
          </p:nvSpPr>
          <p:spPr>
            <a:xfrm>
              <a:off x="2081947" y="221200"/>
              <a:ext cx="1236952" cy="663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 dirty="0">
                  <a:solidFill>
                    <a:schemeClr val="lt1"/>
                  </a:solidFill>
                </a:rPr>
                <a:t>121 вуз</a:t>
              </a:r>
              <a:endParaRPr dirty="0"/>
            </a:p>
          </p:txBody>
        </p:sp>
        <p:sp>
          <p:nvSpPr>
            <p:cNvPr id="224" name="Google Shape;224;p46"/>
            <p:cNvSpPr/>
            <p:nvPr/>
          </p:nvSpPr>
          <p:spPr>
            <a:xfrm>
              <a:off x="930820" y="884801"/>
              <a:ext cx="3539205" cy="3539205"/>
            </a:xfrm>
            <a:prstGeom prst="ellipse">
              <a:avLst/>
            </a:prstGeom>
            <a:solidFill>
              <a:srgbClr val="00B7D0">
                <a:alpha val="26666"/>
              </a:srgb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46"/>
            <p:cNvSpPr txBox="1"/>
            <p:nvPr/>
          </p:nvSpPr>
          <p:spPr>
            <a:xfrm>
              <a:off x="2081947" y="1097153"/>
              <a:ext cx="1236952" cy="6370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 dirty="0">
                  <a:solidFill>
                    <a:schemeClr val="lt1"/>
                  </a:solidFill>
                </a:rPr>
                <a:t>5 вузов</a:t>
              </a:r>
              <a:endParaRPr dirty="0"/>
            </a:p>
          </p:txBody>
        </p:sp>
        <p:sp>
          <p:nvSpPr>
            <p:cNvPr id="226" name="Google Shape;226;p46"/>
            <p:cNvSpPr/>
            <p:nvPr/>
          </p:nvSpPr>
          <p:spPr>
            <a:xfrm>
              <a:off x="1373221" y="1769602"/>
              <a:ext cx="2654404" cy="2654404"/>
            </a:xfrm>
            <a:prstGeom prst="ellipse">
              <a:avLst/>
            </a:prstGeom>
            <a:solidFill>
              <a:srgbClr val="00B7D0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46"/>
            <p:cNvSpPr txBox="1"/>
            <p:nvPr/>
          </p:nvSpPr>
          <p:spPr>
            <a:xfrm>
              <a:off x="2048790" y="1954769"/>
              <a:ext cx="1236952" cy="597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lt1"/>
                  </a:solidFill>
                </a:rPr>
                <a:t>3 вуза</a:t>
              </a:r>
              <a:endParaRPr dirty="0"/>
            </a:p>
          </p:txBody>
        </p:sp>
        <p:sp>
          <p:nvSpPr>
            <p:cNvPr id="228" name="Google Shape;228;p46"/>
            <p:cNvSpPr/>
            <p:nvPr/>
          </p:nvSpPr>
          <p:spPr>
            <a:xfrm>
              <a:off x="1815622" y="2654404"/>
              <a:ext cx="1769602" cy="1769602"/>
            </a:xfrm>
            <a:prstGeom prst="ellipse">
              <a:avLst/>
            </a:prstGeom>
            <a:solidFill>
              <a:srgbClr val="A4D4E2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46"/>
            <p:cNvSpPr txBox="1"/>
            <p:nvPr/>
          </p:nvSpPr>
          <p:spPr>
            <a:xfrm>
              <a:off x="2074774" y="3096804"/>
              <a:ext cx="1251298" cy="884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 dirty="0">
                  <a:solidFill>
                    <a:schemeClr val="lt1"/>
                  </a:solidFill>
                </a:rPr>
                <a:t>1 вуз</a:t>
              </a:r>
              <a:endParaRPr dirty="0"/>
            </a:p>
          </p:txBody>
        </p:sp>
      </p:grpSp>
      <p:sp>
        <p:nvSpPr>
          <p:cNvPr id="230" name="Google Shape;230;p46"/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PAM– 121 вуз в России</a:t>
            </a:r>
            <a:r>
              <a:rPr lang="ru-RU" sz="1800" kern="1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 специальностью 06.03.01. направление «Биология»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TAM– 5 вузов в Приволжском федеральном округе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 –3  вуза в Удмуртии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 -  1 вуз (УдГУ) (ожидаемый объем продаж)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7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47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Анализ конкурентов</a:t>
            </a:r>
            <a:endParaRPr sz="4400"/>
          </a:p>
        </p:txBody>
      </p:sp>
      <p:grpSp>
        <p:nvGrpSpPr>
          <p:cNvPr id="237" name="Google Shape;237;p47"/>
          <p:cNvGrpSpPr/>
          <p:nvPr/>
        </p:nvGrpSpPr>
        <p:grpSpPr>
          <a:xfrm>
            <a:off x="20138" y="1948357"/>
            <a:ext cx="10040349" cy="2046545"/>
            <a:chOff x="0" y="1353222"/>
            <a:chExt cx="10040349" cy="2046545"/>
          </a:xfrm>
        </p:grpSpPr>
        <p:sp>
          <p:nvSpPr>
            <p:cNvPr id="238" name="Google Shape;238;p47"/>
            <p:cNvSpPr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47"/>
            <p:cNvSpPr txBox="1"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 Продукты/Услуги</a:t>
              </a:r>
              <a:endParaRPr/>
            </a:p>
          </p:txBody>
        </p:sp>
        <p:sp>
          <p:nvSpPr>
            <p:cNvPr id="240" name="Google Shape;240;p47"/>
            <p:cNvSpPr/>
            <p:nvPr/>
          </p:nvSpPr>
          <p:spPr>
            <a:xfrm>
              <a:off x="0" y="2240136"/>
              <a:ext cx="3059169" cy="1141920"/>
            </a:xfrm>
            <a:prstGeom prst="rect">
              <a:avLst/>
            </a:prstGeom>
            <a:solidFill>
              <a:srgbClr val="A4D4E2"/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47"/>
            <p:cNvSpPr txBox="1"/>
            <p:nvPr/>
          </p:nvSpPr>
          <p:spPr>
            <a:xfrm>
              <a:off x="0" y="2240136"/>
              <a:ext cx="3059169" cy="1141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</a:rPr>
                <a:t>услуги по написанию конспектов, рефератов, курсовых работ </a:t>
              </a:r>
              <a:endParaRPr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47"/>
            <p:cNvSpPr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47"/>
            <p:cNvSpPr txBox="1"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/>
            </a:p>
          </p:txBody>
        </p:sp>
        <p:sp>
          <p:nvSpPr>
            <p:cNvPr id="244" name="Google Shape;244;p47"/>
            <p:cNvSpPr/>
            <p:nvPr/>
          </p:nvSpPr>
          <p:spPr>
            <a:xfrm>
              <a:off x="3490590" y="2257847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47"/>
            <p:cNvSpPr txBox="1"/>
            <p:nvPr/>
          </p:nvSpPr>
          <p:spPr>
            <a:xfrm>
              <a:off x="3490590" y="2257847"/>
              <a:ext cx="3059169" cy="1141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100" u="sng" dirty="0" err="1">
                  <a:solidFill>
                    <a:schemeClr val="hlink"/>
                  </a:solidFill>
                  <a:hlinkClick r:id="rId4"/>
                </a:rPr>
                <a:t>StudyGood</a:t>
              </a:r>
              <a:endParaRPr sz="1100" dirty="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100" u="sng" dirty="0" err="1">
                  <a:solidFill>
                    <a:schemeClr val="hlink"/>
                  </a:solidFill>
                  <a:hlinkClick r:id="rId5"/>
                </a:rPr>
                <a:t>FastFine</a:t>
              </a:r>
              <a:endParaRPr sz="1100" dirty="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100" u="sng" dirty="0">
                  <a:solidFill>
                    <a:schemeClr val="hlink"/>
                  </a:solidFill>
                  <a:hlinkClick r:id="rId6"/>
                </a:rPr>
                <a:t>Автор24</a:t>
              </a:r>
              <a:endParaRPr sz="1100" u="sng" dirty="0">
                <a:solidFill>
                  <a:schemeClr val="hlink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100" u="sng" dirty="0" err="1">
                  <a:solidFill>
                    <a:schemeClr val="hlink"/>
                  </a:solidFill>
                  <a:hlinkClick r:id="rId7"/>
                </a:rPr>
                <a:t>Diplomconsult</a:t>
              </a:r>
              <a:r>
                <a:rPr lang="ru-RU" sz="1100" u="sng" dirty="0">
                  <a:solidFill>
                    <a:schemeClr val="hlink"/>
                  </a:solidFill>
                  <a:hlinkClick r:id="rId7"/>
                </a:rPr>
                <a:t> (</a:t>
              </a:r>
              <a:r>
                <a:rPr lang="ru-RU" sz="1100" u="sng" dirty="0" err="1">
                  <a:solidFill>
                    <a:schemeClr val="hlink"/>
                  </a:solidFill>
                  <a:hlinkClick r:id="rId7"/>
                </a:rPr>
                <a:t>дипломконсалт</a:t>
              </a:r>
              <a:r>
                <a:rPr lang="ru-RU" sz="1100" u="sng" dirty="0">
                  <a:solidFill>
                    <a:schemeClr val="hlink"/>
                  </a:solidFill>
                  <a:hlinkClick r:id="rId7"/>
                </a:rPr>
                <a:t>)</a:t>
              </a:r>
              <a:endParaRPr sz="1100" u="sng" dirty="0">
                <a:solidFill>
                  <a:schemeClr val="hlink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100" u="sng" dirty="0" err="1">
                  <a:solidFill>
                    <a:schemeClr val="hlink"/>
                  </a:solidFill>
                  <a:hlinkClick r:id="rId8"/>
                </a:rPr>
                <a:t>Студентли</a:t>
              </a:r>
              <a:r>
                <a:rPr lang="ru-RU" sz="1100" u="sng" dirty="0">
                  <a:solidFill>
                    <a:schemeClr val="hlink"/>
                  </a:solidFill>
                  <a:hlinkClick r:id="rId8"/>
                </a:rPr>
                <a:t> (</a:t>
              </a:r>
              <a:r>
                <a:rPr lang="ru-RU" sz="1100" u="sng" dirty="0" err="1">
                  <a:solidFill>
                    <a:schemeClr val="hlink"/>
                  </a:solidFill>
                  <a:hlinkClick r:id="rId8"/>
                </a:rPr>
                <a:t>Studently</a:t>
              </a:r>
              <a:r>
                <a:rPr lang="ru-RU" sz="1100" u="sng" dirty="0">
                  <a:solidFill>
                    <a:schemeClr val="hlink"/>
                  </a:solidFill>
                  <a:hlinkClick r:id="rId8"/>
                </a:rPr>
                <a:t>)</a:t>
              </a:r>
              <a:endParaRPr sz="1100" dirty="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100" u="sng" dirty="0" err="1">
                  <a:solidFill>
                    <a:schemeClr val="hlink"/>
                  </a:solidFill>
                  <a:hlinkClick r:id="rId9"/>
                </a:rPr>
                <a:t>StudAvtor</a:t>
              </a:r>
              <a:endParaRPr sz="1100" u="sng" dirty="0">
                <a:solidFill>
                  <a:schemeClr val="hlink"/>
                </a:solidFill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600" dirty="0">
                <a:solidFill>
                  <a:schemeClr val="dk1"/>
                </a:solidFill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47"/>
            <p:cNvSpPr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47"/>
            <p:cNvSpPr txBox="1"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/>
            </a:p>
          </p:txBody>
        </p:sp>
        <p:sp>
          <p:nvSpPr>
            <p:cNvPr id="248" name="Google Shape;248;p47"/>
            <p:cNvSpPr/>
            <p:nvPr/>
          </p:nvSpPr>
          <p:spPr>
            <a:xfrm>
              <a:off x="6978043" y="2257847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47"/>
            <p:cNvSpPr txBox="1"/>
            <p:nvPr/>
          </p:nvSpPr>
          <p:spPr>
            <a:xfrm>
              <a:off x="6978043" y="2257847"/>
              <a:ext cx="3059169" cy="1141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dirty="0">
                  <a:solidFill>
                    <a:schemeClr val="dk1"/>
                  </a:solidFill>
                </a:rPr>
                <a:t>мы специализируемся на рисовании альбомов, а не на написании курсовых и дипломных работ</a:t>
              </a:r>
              <a:endParaRPr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3" name="Google Shape;253;p47"/>
          <p:cNvSpPr txBox="1"/>
          <p:nvPr/>
        </p:nvSpPr>
        <p:spPr>
          <a:xfrm>
            <a:off x="-2478975" y="14002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u="sng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48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Бизнес-модель</a:t>
            </a:r>
            <a:endParaRPr sz="4400"/>
          </a:p>
        </p:txBody>
      </p:sp>
      <p:sp>
        <p:nvSpPr>
          <p:cNvPr id="260" name="Google Shape;260;p48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1" name="Google Shape;261;p48"/>
          <p:cNvGraphicFramePr/>
          <p:nvPr/>
        </p:nvGraphicFramePr>
        <p:xfrm>
          <a:off x="0" y="931307"/>
          <a:ext cx="10080650" cy="4640250"/>
        </p:xfrm>
        <a:graphic>
          <a:graphicData uri="http://schemas.openxmlformats.org/drawingml/2006/table">
            <a:tbl>
              <a:tblPr firstRow="1" bandRow="1">
                <a:noFill/>
                <a:tableStyleId>{F1E09B69-A738-4E05-ABDF-6F6A8EBE2297}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46750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</a:rPr>
                        <a:t>Ключевые партнёры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Взаимоотношения с клиентами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6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6750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 sz="1400" b="1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2" name="Google Shape;262;p48"/>
          <p:cNvSpPr txBox="1"/>
          <p:nvPr/>
        </p:nvSpPr>
        <p:spPr>
          <a:xfrm>
            <a:off x="8098283" y="1526726"/>
            <a:ext cx="18720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2"/>
              </a:solidFill>
            </a:endParaRPr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Нишевой рынок</a:t>
            </a:r>
            <a:endParaRPr>
              <a:solidFill>
                <a:schemeClr val="lt2"/>
              </a:solidFill>
            </a:endParaRPr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Многопрофильные платформы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263" name="Google Shape;263;p48"/>
          <p:cNvSpPr txBox="1"/>
          <p:nvPr/>
        </p:nvSpPr>
        <p:spPr>
          <a:xfrm>
            <a:off x="4068203" y="1488520"/>
            <a:ext cx="19443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2"/>
              </a:solidFill>
            </a:endParaRPr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Изготовление на заказ</a:t>
            </a:r>
            <a:endParaRPr>
              <a:solidFill>
                <a:schemeClr val="lt2"/>
              </a:solidFill>
            </a:endParaRPr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Цена</a:t>
            </a:r>
            <a:endParaRPr>
              <a:solidFill>
                <a:schemeClr val="lt2"/>
              </a:solidFill>
            </a:endParaRPr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Сокращение </a:t>
            </a:r>
            <a:r>
              <a:rPr lang="ru-RU" sz="1200" i="1">
                <a:solidFill>
                  <a:schemeClr val="lt2"/>
                </a:solidFill>
              </a:rPr>
              <a:t>упущенной выгоды</a:t>
            </a:r>
            <a:endParaRPr>
              <a:solidFill>
                <a:schemeClr val="lt2"/>
              </a:solidFill>
            </a:endParaRPr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Снижение рисков</a:t>
            </a:r>
            <a:endParaRPr>
              <a:solidFill>
                <a:schemeClr val="lt2"/>
              </a:solidFill>
            </a:endParaRPr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Доступность</a:t>
            </a:r>
            <a:endParaRPr>
              <a:solidFill>
                <a:schemeClr val="lt2"/>
              </a:solidFill>
            </a:endParaRPr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Удобство при использовании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264" name="Google Shape;264;p48"/>
          <p:cNvSpPr txBox="1"/>
          <p:nvPr/>
        </p:nvSpPr>
        <p:spPr>
          <a:xfrm>
            <a:off x="6065430" y="2692539"/>
            <a:ext cx="187196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Социальные сети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 dirty="0">
                <a:solidFill>
                  <a:srgbClr val="7F7F7F"/>
                </a:solidFill>
              </a:rPr>
              <a:t>Прямые контакты</a:t>
            </a:r>
            <a:endParaRPr sz="12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48"/>
          <p:cNvSpPr txBox="1"/>
          <p:nvPr/>
        </p:nvSpPr>
        <p:spPr>
          <a:xfrm>
            <a:off x="6119371" y="1382542"/>
            <a:ext cx="1978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937" marR="0" lvl="0" indent="-7937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Персональная поддержка</a:t>
            </a:r>
            <a:endParaRPr>
              <a:solidFill>
                <a:schemeClr val="lt2"/>
              </a:solidFill>
            </a:endParaRPr>
          </a:p>
          <a:p>
            <a:pPr marL="7937" marR="0" lvl="0" indent="-7937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Автоматизированное обслуживание</a:t>
            </a:r>
            <a:endParaRPr/>
          </a:p>
        </p:txBody>
      </p:sp>
      <p:sp>
        <p:nvSpPr>
          <p:cNvPr id="266" name="Google Shape;266;p48"/>
          <p:cNvSpPr txBox="1"/>
          <p:nvPr/>
        </p:nvSpPr>
        <p:spPr>
          <a:xfrm>
            <a:off x="5040311" y="4215662"/>
            <a:ext cx="50403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 dirty="0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rgbClr val="7F7F7F"/>
                </a:solidFill>
              </a:rPr>
              <a:t>Доходы от заказов</a:t>
            </a:r>
            <a:endParaRPr dirty="0"/>
          </a:p>
        </p:txBody>
      </p:sp>
      <p:sp>
        <p:nvSpPr>
          <p:cNvPr id="267" name="Google Shape;267;p48"/>
          <p:cNvSpPr txBox="1"/>
          <p:nvPr/>
        </p:nvSpPr>
        <p:spPr>
          <a:xfrm>
            <a:off x="2085860" y="2694807"/>
            <a:ext cx="1872000" cy="1138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 dirty="0">
                <a:solidFill>
                  <a:srgbClr val="7F7F7F"/>
                </a:solidFill>
              </a:rPr>
              <a:t>Альбомы для рисования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 dirty="0">
                <a:solidFill>
                  <a:srgbClr val="7F7F7F"/>
                </a:solidFill>
              </a:rPr>
              <a:t>Школы художников</a:t>
            </a:r>
            <a:endParaRPr dirty="0"/>
          </a:p>
          <a:p>
            <a:pPr marL="7938" marR="0" lvl="0" indent="-7938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i="1" dirty="0">
                <a:solidFill>
                  <a:srgbClr val="7F7F7F"/>
                </a:solidFill>
              </a:rPr>
              <a:t>Студенты старших курсов</a:t>
            </a:r>
            <a:endParaRPr dirty="0"/>
          </a:p>
          <a:p>
            <a:pPr marL="7938" marR="0" lvl="0" indent="-7938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 i="1" dirty="0">
                <a:solidFill>
                  <a:srgbClr val="7F7F7F"/>
                </a:solidFill>
              </a:rPr>
              <a:t>Собственные средства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48"/>
          <p:cNvSpPr txBox="1"/>
          <p:nvPr/>
        </p:nvSpPr>
        <p:spPr>
          <a:xfrm>
            <a:off x="2089291" y="1596723"/>
            <a:ext cx="19788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938" marR="0" lvl="0" indent="-7938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</a:pPr>
            <a:r>
              <a:rPr lang="ru-RU" dirty="0">
                <a:solidFill>
                  <a:schemeClr val="lt2"/>
                </a:solidFill>
              </a:rPr>
              <a:t>образование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269" name="Google Shape;269;p48"/>
          <p:cNvSpPr txBox="1"/>
          <p:nvPr/>
        </p:nvSpPr>
        <p:spPr>
          <a:xfrm>
            <a:off x="53007" y="1526726"/>
            <a:ext cx="1872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400"/>
              <a:buFont typeface="Arial"/>
              <a:buChar char="•"/>
            </a:pPr>
            <a:r>
              <a:rPr lang="ru-RU" i="1">
                <a:solidFill>
                  <a:srgbClr val="D9D9D9"/>
                </a:solidFill>
              </a:rPr>
              <a:t>Группы помощи студентам  во вконтакте 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270" name="Google Shape;270;p48"/>
          <p:cNvSpPr txBox="1"/>
          <p:nvPr/>
        </p:nvSpPr>
        <p:spPr>
          <a:xfrm>
            <a:off x="89506" y="4269905"/>
            <a:ext cx="50403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Фиксированные (постоянные) издержки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rgbClr val="7F7F7F"/>
                </a:solidFill>
              </a:rPr>
              <a:t>хостинг для сайта </a:t>
            </a:r>
            <a:endParaRPr i="1" dirty="0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 dirty="0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Переменные издержки</a:t>
            </a:r>
            <a:endParaRPr sz="14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rgbClr val="7F7F7F"/>
                </a:solidFill>
              </a:rPr>
              <a:t>налоги, расходные материалы, зарплаты художнику</a:t>
            </a:r>
            <a:endParaRPr i="1" dirty="0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9"/>
          <p:cNvSpPr/>
          <p:nvPr/>
        </p:nvSpPr>
        <p:spPr>
          <a:xfrm>
            <a:off x="1035450" y="129165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rPr lang="ru-RU" sz="2800" b="0" strike="noStrik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 первом этапе выясняются по каким дисциплинам студенты институтов естественных наук испытывают затруднения с оформлением рисунков. Далее делается шаблон рисунков и формируется альбом с этими шаблонами. </a:t>
            </a:r>
            <a:endParaRPr sz="2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49"/>
          <p:cNvSpPr txBox="1">
            <a:spLocks noGrp="1"/>
          </p:cNvSpPr>
          <p:nvPr>
            <p:ph type="title"/>
          </p:nvPr>
        </p:nvSpPr>
        <p:spPr>
          <a:xfrm>
            <a:off x="16757" y="97194"/>
            <a:ext cx="100470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Процесс оказания услуги </a:t>
            </a:r>
            <a:endParaRPr sz="4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0"/>
          <p:cNvSpPr/>
          <p:nvPr/>
        </p:nvSpPr>
        <p:spPr>
          <a:xfrm>
            <a:off x="1080000" y="139195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26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50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Цель проекта по SMART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4820B9-39AE-147A-1239-F3AA5126E4CF}"/>
              </a:ext>
            </a:extLst>
          </p:cNvPr>
          <p:cNvSpPr txBox="1"/>
          <p:nvPr/>
        </p:nvSpPr>
        <p:spPr>
          <a:xfrm>
            <a:off x="1392072" y="2465990"/>
            <a:ext cx="751309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К началу учебного  2023 года разработать шаблон  альбомов с рисунками  по биологии по изучаемым дисциплинам для студентов институтов </a:t>
            </a:r>
            <a:r>
              <a:rPr lang="ru-RU" sz="2800" dirty="0">
                <a:latin typeface="Times New Roman" panose="02020603050405020304" pitchFamily="18" charset="0"/>
                <a:ea typeface="Courier New" panose="02070309020205020404" pitchFamily="49" charset="0"/>
              </a:rPr>
              <a:t>е</a:t>
            </a:r>
            <a:r>
              <a:rPr lang="ru-RU" sz="2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стественных наук</a:t>
            </a:r>
            <a:endParaRPr lang="ru-RU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1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5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Стартовые инвестиции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9" name="Google Shape;289;p51"/>
          <p:cNvGraphicFramePr/>
          <p:nvPr>
            <p:extLst>
              <p:ext uri="{D42A27DB-BD31-4B8C-83A1-F6EECF244321}">
                <p14:modId xmlns:p14="http://schemas.microsoft.com/office/powerpoint/2010/main" val="1334467142"/>
              </p:ext>
            </p:extLst>
          </p:nvPr>
        </p:nvGraphicFramePr>
        <p:xfrm>
          <a:off x="143768" y="1467123"/>
          <a:ext cx="9793125" cy="3897130"/>
        </p:xfrm>
        <a:graphic>
          <a:graphicData uri="http://schemas.openxmlformats.org/drawingml/2006/table">
            <a:tbl>
              <a:tblPr firstRow="1" bandRow="1">
                <a:noFill/>
                <a:tableStyleId>{F1E09B69-A738-4E05-ABDF-6F6A8EBE2297}</a:tableStyleId>
              </a:tblPr>
              <a:tblGrid>
                <a:gridCol w="326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Статья затрат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Сумма, руб.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Источник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Создание сайта, затраты на хостинг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/>
                        <a:t>1250 </a:t>
                      </a:r>
                      <a:r>
                        <a:rPr lang="ru-RU" sz="2300" dirty="0" err="1"/>
                        <a:t>руб</a:t>
                      </a:r>
                      <a:endParaRPr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/>
                        <a:t>Затраты на рекламу</a:t>
                      </a:r>
                      <a:endParaRPr dirty="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/>
                        <a:t>6000</a:t>
                      </a:r>
                      <a:endParaRPr dirty="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/>
                        <a:t>Собственные средства</a:t>
                      </a:r>
                      <a:endParaRPr dirty="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Материалы (карандаши, альбомы, точилки и т.д)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/>
                        <a:t>2750 </a:t>
                      </a:r>
                      <a:r>
                        <a:rPr lang="ru-RU" sz="2300" dirty="0" err="1"/>
                        <a:t>руб</a:t>
                      </a:r>
                      <a:endParaRPr sz="2300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ИТОГО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/>
                        <a:t>10000</a:t>
                      </a:r>
                      <a:endParaRPr sz="2300" dirty="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 dirty="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52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5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организационно-правовая форма</a:t>
            </a:r>
            <a:r>
              <a:rPr lang="ru-RU" sz="3200">
                <a:solidFill>
                  <a:schemeClr val="dk1"/>
                </a:solidFill>
              </a:rPr>
              <a:t> ИП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система налогообложени</a:t>
            </a:r>
            <a:r>
              <a:rPr lang="ru-RU" sz="3200">
                <a:solidFill>
                  <a:schemeClr val="dk1"/>
                </a:solidFill>
              </a:rPr>
              <a:t>я УСН (ДОХОДЫ) ДЛЯ ИП(Упрощенная система налогообложения для индивидуальных предпринимателей)</a:t>
            </a:r>
            <a:endParaRPr sz="32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3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3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2" name="Google Shape;302;p53"/>
          <p:cNvGraphicFramePr/>
          <p:nvPr>
            <p:extLst>
              <p:ext uri="{D42A27DB-BD31-4B8C-83A1-F6EECF244321}">
                <p14:modId xmlns:p14="http://schemas.microsoft.com/office/powerpoint/2010/main" val="144499077"/>
              </p:ext>
            </p:extLst>
          </p:nvPr>
        </p:nvGraphicFramePr>
        <p:xfrm>
          <a:off x="179349" y="982800"/>
          <a:ext cx="9721950" cy="5041641"/>
        </p:xfrm>
        <a:graphic>
          <a:graphicData uri="http://schemas.openxmlformats.org/drawingml/2006/table">
            <a:tbl>
              <a:tblPr firstRow="1" bandRow="1">
                <a:noFill/>
                <a:tableStyleId>{F1E09B69-A738-4E05-ABDF-6F6A8EBE2297}</a:tableStyleId>
              </a:tblPr>
              <a:tblGrid>
                <a:gridCol w="54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5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3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3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31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562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66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74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670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704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409350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Статья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 изм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Месяц (за 1 год/либо до срока окупаемости)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800"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375">
                <a:tc gridSpan="1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ОПЕРАЦИОННОЙ ДЕЯТЕЛЬНОСТИ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dirty="0"/>
                        <a:t>3600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 4800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 7200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 7200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 7200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 7200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 9600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 9600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 9600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 66000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1095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1275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1275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1275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1275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1465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1465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1465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11</a:t>
                      </a:r>
                      <a:r>
                        <a:rPr lang="ru-RU"/>
                        <a:t>590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i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Постоянные расходы</a:t>
                      </a:r>
                      <a:endParaRPr sz="1400" b="1" i="1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6525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2.1.1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Создание сайта, затраты на хостинг</a:t>
                      </a:r>
                      <a:endParaRPr sz="1400" i="1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руб.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125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125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125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125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125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125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125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125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125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1125</a:t>
                      </a:r>
                      <a:endParaRPr sz="14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2.1.2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Расходы</a:t>
                      </a:r>
                      <a:r>
                        <a:rPr lang="ru-RU" baseline="0" dirty="0"/>
                        <a:t> на</a:t>
                      </a:r>
                      <a:r>
                        <a:rPr lang="ru-RU" dirty="0"/>
                        <a:t> рекламу</a:t>
                      </a:r>
                      <a:endParaRPr dirty="0"/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руб.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600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600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600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600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600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600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600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600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600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 5400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i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Переменные расходы</a:t>
                      </a:r>
                      <a:endParaRPr sz="1400" b="1" i="1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2.2.1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</a:t>
                      </a:r>
                      <a:r>
                        <a:rPr lang="ru-RU" sz="1400" u="none" strike="noStrike" baseline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на м</a:t>
                      </a: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атериалы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275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370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550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550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550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550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740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740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740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5065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2.2.2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9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ДО НАЛОГООБЛОЖЕНИЯ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3500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4690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7072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7072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 7072</a:t>
                      </a: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7072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9453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9453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9453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 </a:t>
                      </a:r>
                      <a:r>
                        <a:rPr lang="ru-RU" sz="1400" u="none" strike="noStrike" dirty="0">
                          <a:latin typeface="Arial"/>
                          <a:cs typeface="Arial"/>
                          <a:sym typeface="Arial"/>
                        </a:rPr>
                        <a:t>544</a:t>
                      </a:r>
                      <a:r>
                        <a:rPr lang="ru-RU" dirty="0"/>
                        <a:t>10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214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НАЛОГИ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210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281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424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424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 424</a:t>
                      </a: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  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 424</a:t>
                      </a: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dirty="0"/>
                        <a:t>567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 567</a:t>
                      </a: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567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5670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ЧИСТАЯ ПРИБЫЛЬ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руб.</a:t>
                      </a: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3290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4409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6648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6648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6648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6648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8886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8886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8886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60952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450">
                <a:tc gridSpan="1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ИНВЕСТИЦИОННОЙ ДЕЯТЕЛЬНОСТИ</a:t>
                      </a:r>
                      <a:endParaRPr sz="1400" b="1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1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ру</a:t>
                      </a:r>
                      <a:r>
                        <a:rPr lang="ru-RU"/>
                        <a:t>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1000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4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54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Экономика проекта</a:t>
            </a:r>
            <a:br>
              <a:rPr lang="ru-RU" sz="4000"/>
            </a:br>
            <a:br>
              <a:rPr lang="ru-RU" sz="4000"/>
            </a:br>
            <a:r>
              <a:rPr lang="ru-RU" sz="1400" i="1">
                <a:solidFill>
                  <a:srgbClr val="7F7F7F"/>
                </a:solidFill>
              </a:rPr>
              <a:t>Показатели окупаемости стартовых инвестиций за 1 год</a:t>
            </a:r>
            <a:endParaRPr sz="1400" i="1">
              <a:solidFill>
                <a:srgbClr val="7F7F7F"/>
              </a:solidFill>
            </a:endParaRPr>
          </a:p>
        </p:txBody>
      </p:sp>
      <p:sp>
        <p:nvSpPr>
          <p:cNvPr id="309" name="Google Shape;309;p54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0" name="Google Shape;310;p54"/>
          <p:cNvGraphicFramePr/>
          <p:nvPr>
            <p:extLst>
              <p:ext uri="{D42A27DB-BD31-4B8C-83A1-F6EECF244321}">
                <p14:modId xmlns:p14="http://schemas.microsoft.com/office/powerpoint/2010/main" val="2127296054"/>
              </p:ext>
            </p:extLst>
          </p:nvPr>
        </p:nvGraphicFramePr>
        <p:xfrm>
          <a:off x="269280" y="1410432"/>
          <a:ext cx="9721075" cy="3922065"/>
        </p:xfrm>
        <a:graphic>
          <a:graphicData uri="http://schemas.openxmlformats.org/drawingml/2006/table">
            <a:tbl>
              <a:tblPr>
                <a:noFill/>
                <a:tableStyleId>{F1E09B69-A738-4E05-ABDF-6F6A8EBE2297}</a:tableStyleId>
              </a:tblPr>
              <a:tblGrid>
                <a:gridCol w="43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7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Объем продаж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</a:t>
                      </a: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rgbClr val="000000"/>
                          </a:solidFill>
                        </a:rPr>
                        <a:t>275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66 000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11 590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60 952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шт.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50 400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мес.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10000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стартовых инвестиций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6,1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затрат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5,25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5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План реализации проекта</a:t>
            </a:r>
            <a:endParaRPr sz="4000"/>
          </a:p>
        </p:txBody>
      </p:sp>
      <p:sp>
        <p:nvSpPr>
          <p:cNvPr id="316" name="Google Shape;316;p55"/>
          <p:cNvSpPr txBox="1"/>
          <p:nvPr/>
        </p:nvSpPr>
        <p:spPr>
          <a:xfrm>
            <a:off x="727590" y="841990"/>
            <a:ext cx="1313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График Ганта</a:t>
            </a: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7" name="Google Shape;317;p55"/>
          <p:cNvPicPr preferRelativeResize="0"/>
          <p:nvPr/>
        </p:nvPicPr>
        <p:blipFill rotWithShape="1">
          <a:blip r:embed="rId4">
            <a:alphaModFix/>
          </a:blip>
          <a:srcRect l="17719" t="14806" r="1881" b="61996"/>
          <a:stretch/>
        </p:blipFill>
        <p:spPr>
          <a:xfrm>
            <a:off x="107825" y="1263300"/>
            <a:ext cx="9864998" cy="2495526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55"/>
          <p:cNvSpPr txBox="1"/>
          <p:nvPr/>
        </p:nvSpPr>
        <p:spPr>
          <a:xfrm>
            <a:off x="436700" y="4237850"/>
            <a:ext cx="87789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/>
              <a:t>Организация работы и биржи 29.05.2023 - 28.06.2023</a:t>
            </a:r>
            <a:endParaRPr sz="1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/>
              <a:t>Создание сайта, затраты на хостинг 29.06.2023 - 28.07.2023</a:t>
            </a:r>
            <a:endParaRPr sz="1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/>
              <a:t>Разработка и создание рекламы 29.07.2023 - 30.08.2023</a:t>
            </a:r>
            <a:endParaRPr sz="15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6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Координаты команды проекта</a:t>
            </a:r>
            <a:endParaRPr sz="4000"/>
          </a:p>
        </p:txBody>
      </p:sp>
      <p:sp>
        <p:nvSpPr>
          <p:cNvPr id="324" name="Google Shape;324;p56"/>
          <p:cNvSpPr txBox="1"/>
          <p:nvPr/>
        </p:nvSpPr>
        <p:spPr>
          <a:xfrm>
            <a:off x="789075" y="4003926"/>
            <a:ext cx="205920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chemeClr val="dk1"/>
                </a:solidFill>
              </a:rPr>
              <a:t>Михайлова Любовь,</a:t>
            </a:r>
            <a:endParaRPr b="1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chemeClr val="dk1"/>
                </a:solidFill>
              </a:rPr>
              <a:t>тел.: 89127450654,</a:t>
            </a:r>
            <a:endParaRPr b="1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chemeClr val="dk1"/>
                </a:solidFill>
              </a:rPr>
              <a:t>email: 20love04@gmail.com</a:t>
            </a:r>
            <a:endParaRPr b="1">
              <a:solidFill>
                <a:schemeClr val="dk1"/>
              </a:solidFill>
            </a:endParaRPr>
          </a:p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5" name="Google Shape;325;p56" descr="с праздником | Смешные смайлики, Эмодзи, Смешные открытки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5030" y="1523437"/>
            <a:ext cx="1773128" cy="1731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56" descr="Emoticon с сотовым телефоном Иллюстрация вектора - иллюстрации  насчитывающей передвижно, человек: 267744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68821" y="1464369"/>
            <a:ext cx="1788485" cy="1488519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56"/>
          <p:cNvSpPr txBox="1"/>
          <p:nvPr/>
        </p:nvSpPr>
        <p:spPr>
          <a:xfrm>
            <a:off x="7054200" y="3944700"/>
            <a:ext cx="271830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729" b="1">
                <a:solidFill>
                  <a:schemeClr val="dk1"/>
                </a:solidFill>
              </a:rPr>
              <a:t>Мансурова Эльвина,</a:t>
            </a:r>
            <a:endParaRPr sz="1729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729" b="1">
                <a:solidFill>
                  <a:schemeClr val="dk1"/>
                </a:solidFill>
              </a:rPr>
              <a:t>тел.: 89097183191,</a:t>
            </a:r>
            <a:endParaRPr sz="1729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729" b="1">
                <a:solidFill>
                  <a:schemeClr val="dk1"/>
                </a:solidFill>
              </a:rPr>
              <a:t>email: elvinamansur@gmail.com</a:t>
            </a:r>
            <a:endParaRPr sz="1729" b="1">
              <a:solidFill>
                <a:schemeClr val="dk1"/>
              </a:solidFill>
            </a:endParaRPr>
          </a:p>
          <a:p>
            <a:pPr marL="34290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b="1">
              <a:solidFill>
                <a:srgbClr val="7F7F7F"/>
              </a:solidFill>
            </a:endParaRPr>
          </a:p>
          <a:p>
            <a:pPr marL="342900" marR="0" lvl="0" indent="-254000" algn="ctr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b="1">
              <a:solidFill>
                <a:srgbClr val="7F7F7F"/>
              </a:solidFill>
            </a:endParaRPr>
          </a:p>
        </p:txBody>
      </p:sp>
      <p:sp>
        <p:nvSpPr>
          <p:cNvPr id="328" name="Google Shape;328;p56"/>
          <p:cNvSpPr txBox="1"/>
          <p:nvPr/>
        </p:nvSpPr>
        <p:spPr>
          <a:xfrm>
            <a:off x="4032200" y="3944703"/>
            <a:ext cx="221580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800" b="1">
                <a:solidFill>
                  <a:schemeClr val="dk1"/>
                </a:solidFill>
              </a:rPr>
              <a:t>Новоселова Екатерина,</a:t>
            </a:r>
            <a:endParaRPr sz="18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</a:rPr>
              <a:t>тел.: 89225008662,</a:t>
            </a:r>
            <a:endParaRPr sz="18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ru-RU" sz="1800" b="1">
                <a:solidFill>
                  <a:schemeClr val="dk1"/>
                </a:solidFill>
              </a:rPr>
              <a:t>email: kbrakly@yandex.ru</a:t>
            </a:r>
            <a:endParaRPr sz="1800" b="1">
              <a:solidFill>
                <a:schemeClr val="dk1"/>
              </a:solidFill>
            </a:endParaRPr>
          </a:p>
          <a:p>
            <a:pPr marL="34290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b="1">
              <a:solidFill>
                <a:srgbClr val="7F7F7F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7F7F7F"/>
              </a:solidFill>
            </a:endParaRPr>
          </a:p>
          <a:p>
            <a:pPr marL="342900" marR="0" lvl="0" indent="-254000" algn="ctr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9" name="Google Shape;329;p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25594" y="1523436"/>
            <a:ext cx="1452010" cy="1491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56"/>
          <p:cNvPicPr preferRelativeResize="0"/>
          <p:nvPr/>
        </p:nvPicPr>
        <p:blipFill rotWithShape="1">
          <a:blip r:embed="rId7">
            <a:alphaModFix/>
          </a:blip>
          <a:srcRect l="4136" t="4719" r="6704" b="5899"/>
          <a:stretch/>
        </p:blipFill>
        <p:spPr>
          <a:xfrm>
            <a:off x="742875" y="1412766"/>
            <a:ext cx="2098950" cy="2057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56"/>
          <p:cNvPicPr preferRelativeResize="0"/>
          <p:nvPr/>
        </p:nvPicPr>
        <p:blipFill rotWithShape="1">
          <a:blip r:embed="rId8">
            <a:alphaModFix/>
          </a:blip>
          <a:srcRect t="15426" r="2343"/>
          <a:stretch/>
        </p:blipFill>
        <p:spPr>
          <a:xfrm>
            <a:off x="4079559" y="1409250"/>
            <a:ext cx="2098941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56"/>
          <p:cNvPicPr preferRelativeResize="0"/>
          <p:nvPr/>
        </p:nvPicPr>
        <p:blipFill rotWithShape="1">
          <a:blip r:embed="rId9">
            <a:alphaModFix/>
          </a:blip>
          <a:srcRect l="3710" r="7527"/>
          <a:stretch/>
        </p:blipFill>
        <p:spPr>
          <a:xfrm>
            <a:off x="7301800" y="1435062"/>
            <a:ext cx="1910725" cy="205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7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35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940</Words>
  <Application>Microsoft Office PowerPoint</Application>
  <PresentationFormat>Произвольный</PresentationFormat>
  <Paragraphs>350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Times New Roman</vt:lpstr>
      <vt:lpstr>Noto Sans Symbols</vt:lpstr>
      <vt:lpstr>Calibri</vt:lpstr>
      <vt:lpstr>Arial</vt:lpstr>
      <vt:lpstr>Poppins</vt:lpstr>
      <vt:lpstr>Office Theme</vt:lpstr>
      <vt:lpstr>Office Theme</vt:lpstr>
      <vt:lpstr>Office Theme</vt:lpstr>
      <vt:lpstr>Презентация PowerPoint</vt:lpstr>
      <vt:lpstr>Команда проекта</vt:lpstr>
      <vt:lpstr>Какую проблему Вашей целевой аудитории вы решаете?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оказания услуги 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Показатели окупаемости стартовых инвестиций за 1 год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Nikita</cp:lastModifiedBy>
  <cp:revision>7</cp:revision>
  <dcterms:modified xsi:type="dcterms:W3CDTF">2023-07-16T06:19:07Z</dcterms:modified>
</cp:coreProperties>
</file>