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298" r:id="rId4"/>
    <p:sldId id="292" r:id="rId5"/>
    <p:sldId id="297" r:id="rId6"/>
    <p:sldId id="286" r:id="rId7"/>
    <p:sldId id="299" r:id="rId8"/>
    <p:sldId id="279" r:id="rId9"/>
    <p:sldId id="280" r:id="rId10"/>
    <p:sldId id="281" r:id="rId11"/>
    <p:sldId id="271" r:id="rId12"/>
    <p:sldId id="295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ga Kubanova" initials="OK" lastIdx="1" clrIdx="0">
    <p:extLst>
      <p:ext uri="{19B8F6BF-5375-455C-9EA6-DF929625EA0E}">
        <p15:presenceInfo xmlns:p15="http://schemas.microsoft.com/office/powerpoint/2012/main" xmlns="" userId="2e56ed2ad715a4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9DD31"/>
    <a:srgbClr val="6699FF"/>
    <a:srgbClr val="C42B6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F95BA-5CBD-914D-AE00-D25094FFDE04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84844-7AD0-4B47-95C7-A6EEA0785F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837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06504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97EBEA-FA88-21DC-B006-3F6D0FB2E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7576C70-0D2F-4F6C-995D-C33D0D2C8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AAA0CE-CFE5-01B1-E263-47C32CD03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C53FFB-E760-64CF-D0D0-C428A09D2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C296F4-BB07-C2C9-8FF1-5550D77A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291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E0F139-219F-BACF-DC7B-09BC4C78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053CF-3EE3-DFFC-0424-7F425261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44BCAC-4847-0FE1-7969-92497EBD5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3BC86E-E485-0C03-C6A0-B24B3B92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2949E7-E6D0-8C6C-DE80-6B008A210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95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C68265-2628-7A24-081E-73D9E46F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711B643-69F3-FC39-6406-88285BA23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32929FD-25AD-D732-2980-2AF49C27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C556AAD-17C6-810F-DB70-EBF8A9380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0F55EF-4148-2222-3C61-09E5F1B0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925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6B6B7E-850D-CE05-F6A0-C6779F8A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132E8B-193C-E1E0-5F07-3B375ED4B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B97425E-17BD-0966-49BB-7054013FF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311BB5B-263B-9C69-0674-39DA1CD0F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552ED9-C5E4-DBC7-C4E1-43AE6FAA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A24417C-9AF6-E181-12C4-A5BFD025F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36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B686EE-223E-3CD5-5B49-BB5B49CBB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4C612E-1EC3-7C87-56D4-3C33F51AD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AE9C8CC-7A5C-4D7E-CEA0-992D3A6A8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6AFE2C9-512E-1D17-4C9C-AAD9C9312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9E30EE7-554D-9AAE-FFD7-11A423E070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01C67AF-D948-D054-4A6C-7EFF39620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1D31CA3-E2CF-EC76-D26B-E19DBE2E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5A0E8DF-789F-27D5-A399-5F960BB0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649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87F5FF-F57F-2839-FB78-5C1B5BA7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BD5B831-3907-EC0C-FDE5-2DCB7FC9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842D5A3-20B7-B980-F39A-54D61E7E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AEF013C-197B-C1F6-6BA6-40EAF59A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77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8C6E3C1-DD25-CEC4-A3E1-0A38E206E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7195E3-1E0B-895C-BFA6-ABADF4273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119B1C-C8E8-F787-87D3-3418BECA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919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73F2FB-45CB-24D7-63B9-5F16340D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4C845B-9EDA-B08C-489E-090AD4E17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65CAD49-70CA-59C7-ABE1-7432579B9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F2E4D52-8546-3CFA-8297-8050089C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9FA15A-32BB-1C80-7B43-52787AC9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6BD202-98F4-5368-CAE2-31E3E69E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473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8B9C25-6F59-657C-C54E-5E280C272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BC5C3BE-46EA-BDE1-8243-E48407E42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653CA8A-D380-9026-1FD3-1B3D09FC2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BC7A422-59E7-4E48-7419-FE3BA1F6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4E1E723-FEB1-C8B0-4A63-C9249D7B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74CE9D3-148D-901F-ACD2-46C79893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820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B6F438-674A-0E1A-1F8C-4BE2B106B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E8AF493-D047-94B6-B406-DC0B4348C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38EFD3-9643-C49A-251E-317A2CCD8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7D664B-554A-930E-08E8-52F03EACC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57B8550-98CD-C917-E035-9CCC19286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52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142F5BE-800E-71AD-34E2-92604C3DC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33C547F-1A96-1597-427E-F359FCCAE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CA01CA-0F44-12BE-1A98-8EF52BDDE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47D6983-2E20-EDF4-C245-58B4B2B6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D05D32-2C4D-4F06-39E2-C279F1CB4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659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FB9EE3-2DAD-CC4B-1B64-936896B83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B6F88F0-245F-DB02-DCDB-B8576697E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F7D4DB-8B3D-18EC-C79C-126CED673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86CF0-D686-B547-B6CB-E73035B9A551}" type="datetimeFigureOut">
              <a:rPr lang="ru-RU" smtClean="0"/>
              <a:pPr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1580D57-BF41-0235-14EE-41FC655ADE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DD3D28F-13C9-6B67-C8EE-1A45C5F498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84FDA-C644-984F-88A9-CCE274684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004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9.jpe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image" Target="../media/image23.png"/><Relationship Id="rId4" Type="http://schemas.openxmlformats.org/officeDocument/2006/relationships/image" Target="../media/image20.jpeg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42CC79A-0444-ED0A-0923-C6D8BE76B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06" y="4233202"/>
            <a:ext cx="5559394" cy="393384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D9B2BC7-FA1F-14AC-BFE7-512811C7D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3191" y="3429000"/>
            <a:ext cx="9144000" cy="444801"/>
          </a:xfrm>
        </p:spPr>
        <p:txBody>
          <a:bodyPr/>
          <a:lstStyle/>
          <a:p>
            <a:pPr algn="r"/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новое слово в профилактике и лечении тромбозов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2EE3D18-0A8C-BDC0-65AA-5AB6B2767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0254" y="657878"/>
            <a:ext cx="1631085" cy="3090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426B8E4-9167-1B9B-76AA-6F1F9D058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57297" y="623739"/>
            <a:ext cx="1462134" cy="377324"/>
          </a:xfrm>
          <a:prstGeom prst="rect">
            <a:avLst/>
          </a:prstGeom>
        </p:spPr>
      </p:pic>
      <p:pic>
        <p:nvPicPr>
          <p:cNvPr id="11" name="Google Shape;282;p9">
            <a:extLst>
              <a:ext uri="{FF2B5EF4-FFF2-40B4-BE49-F238E27FC236}">
                <a16:creationId xmlns:a16="http://schemas.microsoft.com/office/drawing/2014/main" xmlns="" id="{735298BD-9A6C-95E8-2E06-EBEE656AC57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5156" t="50635" r="6738" b="8062"/>
          <a:stretch/>
        </p:blipFill>
        <p:spPr>
          <a:xfrm>
            <a:off x="6562665" y="480877"/>
            <a:ext cx="1631085" cy="52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112A615-6F30-D5CA-B1D7-9D83F007A1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109"/>
          <a:stretch/>
        </p:blipFill>
        <p:spPr>
          <a:xfrm>
            <a:off x="5060776" y="519328"/>
            <a:ext cx="533543" cy="527033"/>
          </a:xfrm>
          <a:prstGeom prst="rect">
            <a:avLst/>
          </a:prstGeom>
        </p:spPr>
      </p:pic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xmlns="" id="{C4B62FEB-AB42-3A7D-8EE6-BC835701B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6388891"/>
              </p:ext>
            </p:extLst>
          </p:nvPr>
        </p:nvGraphicFramePr>
        <p:xfrm>
          <a:off x="5530891" y="492831"/>
          <a:ext cx="828431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431">
                  <a:extLst>
                    <a:ext uri="{9D8B030D-6E8A-4147-A177-3AD203B41FA5}">
                      <a16:colId xmlns:a16="http://schemas.microsoft.com/office/drawing/2014/main" xmlns="" val="209055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FAST</a:t>
                      </a: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TRACK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986538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E9CA4CA-3EA6-E13D-6D06-79F7FF3E09DB}"/>
              </a:ext>
            </a:extLst>
          </p:cNvPr>
          <p:cNvSpPr/>
          <p:nvPr/>
        </p:nvSpPr>
        <p:spPr>
          <a:xfrm>
            <a:off x="0" y="1430215"/>
            <a:ext cx="12192000" cy="1910862"/>
          </a:xfrm>
          <a:prstGeom prst="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9600" dirty="0">
                <a:solidFill>
                  <a:srgbClr val="6699FF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АСУРОДЕКСИАН</a:t>
            </a:r>
          </a:p>
        </p:txBody>
      </p:sp>
      <p:sp>
        <p:nvSpPr>
          <p:cNvPr id="9" name="Параллелограмм 8">
            <a:extLst>
              <a:ext uri="{FF2B5EF4-FFF2-40B4-BE49-F238E27FC236}">
                <a16:creationId xmlns:a16="http://schemas.microsoft.com/office/drawing/2014/main" xmlns="" id="{9D0CC041-A449-39D6-6EAF-62D0B01FF22B}"/>
              </a:ext>
            </a:extLst>
          </p:cNvPr>
          <p:cNvSpPr/>
          <p:nvPr/>
        </p:nvSpPr>
        <p:spPr>
          <a:xfrm rot="1296454">
            <a:off x="1128409" y="1118671"/>
            <a:ext cx="416373" cy="2443586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>
            <a:extLst>
              <a:ext uri="{FF2B5EF4-FFF2-40B4-BE49-F238E27FC236}">
                <a16:creationId xmlns:a16="http://schemas.microsoft.com/office/drawing/2014/main" xmlns="" id="{973BB081-D66F-2095-CF3E-908AF0E6A3CD}"/>
              </a:ext>
            </a:extLst>
          </p:cNvPr>
          <p:cNvSpPr/>
          <p:nvPr/>
        </p:nvSpPr>
        <p:spPr>
          <a:xfrm rot="1296454">
            <a:off x="632106" y="1118670"/>
            <a:ext cx="416373" cy="2443586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араллелограмм 14">
            <a:extLst>
              <a:ext uri="{FF2B5EF4-FFF2-40B4-BE49-F238E27FC236}">
                <a16:creationId xmlns:a16="http://schemas.microsoft.com/office/drawing/2014/main" xmlns="" id="{B442C426-0A2E-D4F7-50F7-99BD5A01D6DA}"/>
              </a:ext>
            </a:extLst>
          </p:cNvPr>
          <p:cNvSpPr/>
          <p:nvPr/>
        </p:nvSpPr>
        <p:spPr>
          <a:xfrm rot="1296454">
            <a:off x="189278" y="1047750"/>
            <a:ext cx="416373" cy="2443586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E575CDF-7F00-6CB9-D887-B9A2285EEB2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007"/>
          <a:stretch/>
        </p:blipFill>
        <p:spPr>
          <a:xfrm>
            <a:off x="4265479" y="419967"/>
            <a:ext cx="693626" cy="61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410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  Проблема</a:t>
            </a:r>
            <a:b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ru-RU" dirty="0">
              <a:cs typeface="Aharoni" pitchFamily="2" charset="-79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39151" y="1825625"/>
            <a:ext cx="11114649" cy="4351338"/>
          </a:xfrm>
        </p:spPr>
        <p:txBody>
          <a:bodyPr/>
          <a:lstStyle/>
          <a:p>
            <a:pPr lvl="0">
              <a:buNone/>
            </a:pPr>
            <a:endParaRPr lang="ru-RU" sz="2400" dirty="0">
              <a:solidFill>
                <a:srgbClr val="00B0F0"/>
              </a:solidFill>
              <a:latin typeface="Raleway SemiBold" pitchFamily="2" charset="-52"/>
              <a:ea typeface="Century Gothic"/>
              <a:cs typeface="Century Gothic"/>
              <a:sym typeface="Century Gothic"/>
            </a:endParaRPr>
          </a:p>
          <a:p>
            <a:pPr lvl="0">
              <a:buNone/>
            </a:pPr>
            <a:r>
              <a:rPr lang="ru-RU" sz="2400" dirty="0">
                <a:solidFill>
                  <a:srgbClr val="00B0F0"/>
                </a:solidFill>
                <a:latin typeface="Raleway SemiBold" pitchFamily="2" charset="-52"/>
                <a:ea typeface="Century Gothic"/>
                <a:cs typeface="Century Gothic"/>
                <a:sym typeface="Century Gothic"/>
              </a:rPr>
              <a:t>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702123"/>
            <a:ext cx="12192000" cy="633046"/>
          </a:xfrm>
          <a:prstGeom prst="rect">
            <a:avLst/>
          </a:prstGeom>
          <a:solidFill>
            <a:srgbClr val="6699F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lnSpc>
                <a:spcPct val="90000"/>
              </a:lnSpc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42B67"/>
                </a:solidFill>
                <a:latin typeface="Raleway Medium" pitchFamily="2" charset="-52"/>
                <a:ea typeface="Century Gothic"/>
                <a:cs typeface="Century Gothic"/>
                <a:sym typeface="Century Gothic"/>
              </a:rPr>
              <a:t>смертность от ССЗ в 2023 году – </a:t>
            </a:r>
            <a:r>
              <a:rPr lang="ru-RU" sz="2400" b="1" dirty="0">
                <a:solidFill>
                  <a:srgbClr val="C42B67"/>
                </a:solidFill>
                <a:latin typeface="Raleway Medium" pitchFamily="2" charset="-52"/>
                <a:ea typeface="Century Gothic"/>
                <a:cs typeface="Century Gothic"/>
                <a:sym typeface="Century Gothic"/>
              </a:rPr>
              <a:t>18,56 </a:t>
            </a:r>
            <a:r>
              <a:rPr lang="ru-RU" sz="2400" b="1" dirty="0">
                <a:solidFill>
                  <a:srgbClr val="C42B67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млн</a:t>
            </a:r>
            <a:r>
              <a:rPr lang="ru-RU" sz="2000" dirty="0">
                <a:solidFill>
                  <a:srgbClr val="C42B67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</a:t>
            </a:r>
            <a:r>
              <a:rPr lang="ru-RU" sz="2400" b="1" dirty="0">
                <a:solidFill>
                  <a:srgbClr val="C42B67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Times New Roman" panose="02020603050405020304" pitchFamily="18" charset="0"/>
                <a:sym typeface="Century Gothic"/>
              </a:rPr>
              <a:t>чел.</a:t>
            </a:r>
            <a:endParaRPr lang="ru-RU" sz="2400" b="1" dirty="0">
              <a:solidFill>
                <a:srgbClr val="C42B67"/>
              </a:solidFill>
              <a:latin typeface="Baskerville" panose="02020502070401020303" pitchFamily="18" charset="0"/>
              <a:ea typeface="Baskerville" panose="02020502070401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140;p2" descr="Premium PSD | Doodle world map hand drawn illustration"/>
          <p:cNvPicPr preferRelativeResize="0"/>
          <p:nvPr/>
        </p:nvPicPr>
        <p:blipFill rotWithShape="1">
          <a:blip r:embed="rId2">
            <a:alphaModFix/>
          </a:blip>
          <a:srcRect l="32905" t="16786" r="5532" b="9644"/>
          <a:stretch/>
        </p:blipFill>
        <p:spPr>
          <a:xfrm>
            <a:off x="9023228" y="4522098"/>
            <a:ext cx="2929621" cy="2054349"/>
          </a:xfrm>
          <a:prstGeom prst="rect">
            <a:avLst/>
          </a:prstGeom>
          <a:solidFill>
            <a:schemeClr val="lt1"/>
          </a:solidFill>
          <a:ln>
            <a:solidFill>
              <a:schemeClr val="bg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94557" y="5091559"/>
            <a:ext cx="6541478" cy="196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chemeClr val="accent1"/>
              </a:buClr>
              <a:buSzPts val="1400"/>
            </a:pPr>
            <a:r>
              <a:rPr lang="en-US" sz="900" dirty="0">
                <a:solidFill>
                  <a:schemeClr val="tx1"/>
                </a:solidFill>
                <a:latin typeface="Raleway SemiBold" pitchFamily="2" charset="-52"/>
                <a:ea typeface="Century Gothic"/>
                <a:cs typeface="Century Gothic"/>
                <a:sym typeface="Century Gothic"/>
              </a:rPr>
              <a:t>*IHME, </a:t>
            </a:r>
            <a:r>
              <a:rPr lang="en-US" sz="900" dirty="0" err="1">
                <a:solidFill>
                  <a:schemeClr val="tx1"/>
                </a:solidFill>
                <a:latin typeface="Raleway SemiBold" pitchFamily="2" charset="-52"/>
                <a:ea typeface="Century Gothic"/>
                <a:cs typeface="Century Gothic"/>
                <a:sym typeface="Century Gothic"/>
              </a:rPr>
              <a:t>Glo</a:t>
            </a:r>
            <a:r>
              <a:rPr lang="en-US" sz="900" dirty="0">
                <a:solidFill>
                  <a:schemeClr val="tx1"/>
                </a:solidFill>
                <a:latin typeface="Raleway SemiBold" pitchFamily="2" charset="-52"/>
                <a:ea typeface="Century Gothic"/>
                <a:cs typeface="Century Gothic"/>
                <a:sym typeface="Century Gothic"/>
              </a:rPr>
              <a:t>*IHME, Global Burden of Disease (2022)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054" y="1769007"/>
            <a:ext cx="11667795" cy="21397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	Лекарственные препараты, которые сегодня используются для лечения и предотвращения заболеваний сердечно-сосудистой системы, могут вызывать серьезные побочные эффекты. В связи с этим пациенту требуется регулярное медицинское наблюдение и мониторинг анализов крови, что позволит вовремя корректировать дозировку препаратов и снизить риск развития осложнений.</a:t>
            </a:r>
            <a:endParaRPr lang="ru-RU" sz="2400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04269" y="4301412"/>
            <a:ext cx="5612147" cy="186952"/>
          </a:xfrm>
          <a:prstGeom prst="rect">
            <a:avLst/>
          </a:prstGeom>
          <a:solidFill>
            <a:srgbClr val="C42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04D5C76-6A7D-1EA9-9135-BCD4EABAFDA4}"/>
              </a:ext>
            </a:extLst>
          </p:cNvPr>
          <p:cNvSpPr/>
          <p:nvPr/>
        </p:nvSpPr>
        <p:spPr>
          <a:xfrm>
            <a:off x="2195159" y="4301412"/>
            <a:ext cx="5612147" cy="186952"/>
          </a:xfrm>
          <a:prstGeom prst="rect">
            <a:avLst/>
          </a:prstGeom>
          <a:solidFill>
            <a:srgbClr val="C42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Google Shape;131;p2">
            <a:extLst>
              <a:ext uri="{FF2B5EF4-FFF2-40B4-BE49-F238E27FC236}">
                <a16:creationId xmlns:a16="http://schemas.microsoft.com/office/drawing/2014/main" xmlns="" id="{8AE933AF-ACE6-80E5-D227-E73EDFC2D38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5916" b="87737"/>
          <a:stretch/>
        </p:blipFill>
        <p:spPr>
          <a:xfrm>
            <a:off x="349424" y="3996013"/>
            <a:ext cx="8965856" cy="89329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D493961-5F42-88D8-C260-0C48EC4EB7E8}"/>
              </a:ext>
            </a:extLst>
          </p:cNvPr>
          <p:cNvSpPr/>
          <p:nvPr/>
        </p:nvSpPr>
        <p:spPr>
          <a:xfrm>
            <a:off x="2403793" y="4284545"/>
            <a:ext cx="5612147" cy="186952"/>
          </a:xfrm>
          <a:prstGeom prst="rect">
            <a:avLst/>
          </a:prstGeom>
          <a:solidFill>
            <a:srgbClr val="C42B67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/>
          <p:nvPr/>
        </p:nvSpPr>
        <p:spPr>
          <a:xfrm>
            <a:off x="956846" y="1611952"/>
            <a:ext cx="10688699" cy="382911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r>
              <a:rPr lang="ru-RU" sz="2000" b="1" dirty="0">
                <a:solidFill>
                  <a:srgbClr val="6699FF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Лидеры продаж </a:t>
            </a:r>
            <a:r>
              <a:rPr lang="ru-RU" sz="2000" b="1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по стоимостному объему (май 2024, DSM Group)</a:t>
            </a:r>
            <a:endParaRPr sz="2000" b="1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graphicFrame>
        <p:nvGraphicFramePr>
          <p:cNvPr id="193" name="Google Shape;193;p5"/>
          <p:cNvGraphicFramePr/>
          <p:nvPr/>
        </p:nvGraphicFramePr>
        <p:xfrm>
          <a:off x="703627" y="2160188"/>
          <a:ext cx="10688700" cy="416998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562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62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2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1079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Бренд</a:t>
                      </a:r>
                      <a:endParaRPr sz="2000" b="1" u="none" strike="noStrike" cap="none" dirty="0">
                        <a:solidFill>
                          <a:schemeClr val="bg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C42B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Стоимостный объем продаж, млн. </a:t>
                      </a:r>
                      <a:endParaRPr sz="2000" b="1" u="none" strike="noStrike" cap="none" dirty="0">
                        <a:solidFill>
                          <a:schemeClr val="bg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C42B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bg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Доля на рынке</a:t>
                      </a:r>
                      <a:endParaRPr sz="2000" b="1" u="none" strike="noStrike" cap="none" dirty="0">
                        <a:solidFill>
                          <a:schemeClr val="bg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C42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183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err="1">
                          <a:solidFill>
                            <a:schemeClr val="dk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Ксарелто</a:t>
                      </a:r>
                      <a:endParaRPr sz="2000" b="1" u="none" strike="noStrike" cap="none" dirty="0">
                        <a:solidFill>
                          <a:schemeClr val="dk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1357,7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1,1%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183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err="1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Эликвис</a:t>
                      </a:r>
                      <a:endParaRPr sz="2000" b="1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1227,1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1,0%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183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err="1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Детралекс</a:t>
                      </a:r>
                      <a:endParaRPr sz="2000" b="1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869,6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0,7%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183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err="1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Нурофен</a:t>
                      </a:r>
                      <a:endParaRPr sz="2000" b="1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831,2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0,7%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183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err="1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Эдарби</a:t>
                      </a:r>
                      <a:endParaRPr sz="2000" b="1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  <a:cs typeface="Times New Roman"/>
                          <a:sym typeface="Times New Roman"/>
                        </a:rPr>
                        <a:t>782,4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0,</a:t>
                      </a:r>
                      <a:r>
                        <a:rPr lang="en-US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6</a:t>
                      </a:r>
                      <a:r>
                        <a:rPr lang="ru-RU" sz="2800" u="none" strike="noStrike" cap="none" dirty="0"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%</a:t>
                      </a:r>
                      <a:endParaRPr sz="2800" u="none" strike="noStrike" cap="none" dirty="0">
                        <a:latin typeface="Baskerville" panose="02020502070401020303" pitchFamily="18" charset="0"/>
                        <a:ea typeface="Baskerville" panose="02020502070401020303" pitchFamily="18" charset="0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94" name="Google Shape;194;p5"/>
          <p:cNvSpPr txBox="1"/>
          <p:nvPr/>
        </p:nvSpPr>
        <p:spPr>
          <a:xfrm>
            <a:off x="764425" y="6358303"/>
            <a:ext cx="576775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495E83"/>
                </a:solidFill>
                <a:latin typeface="Raleway Medium" pitchFamily="2" charset="-52"/>
                <a:ea typeface="Century Gothic"/>
                <a:cs typeface="Century Gothic"/>
                <a:sym typeface="Century Gothic"/>
              </a:rPr>
              <a:t>*</a:t>
            </a:r>
            <a:r>
              <a:rPr lang="ru-RU" sz="1200" dirty="0">
                <a:solidFill>
                  <a:schemeClr val="dk1"/>
                </a:solidFill>
                <a:latin typeface="Raleway Medium" pitchFamily="2" charset="-52"/>
                <a:ea typeface="Century Gothic"/>
                <a:cs typeface="Century Gothic"/>
                <a:sym typeface="Century Gothic"/>
              </a:rPr>
              <a:t>http://www.dsm.ru/marketing/freeinformation/analytic-reports</a:t>
            </a:r>
            <a:endParaRPr sz="1200" dirty="0">
              <a:solidFill>
                <a:schemeClr val="dk1"/>
              </a:solidFill>
              <a:latin typeface="Raleway Medium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F84E89C-4323-A690-2A36-2E716276B850}"/>
              </a:ext>
            </a:extLst>
          </p:cNvPr>
          <p:cNvSpPr/>
          <p:nvPr/>
        </p:nvSpPr>
        <p:spPr>
          <a:xfrm>
            <a:off x="0" y="222738"/>
            <a:ext cx="12192000" cy="11957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59AC5687-17E5-CC64-043F-C9052A5C2D50}"/>
              </a:ext>
            </a:extLst>
          </p:cNvPr>
          <p:cNvGraphicFramePr>
            <a:graphicFrameLocks noGrp="1"/>
          </p:cNvGraphicFramePr>
          <p:nvPr/>
        </p:nvGraphicFramePr>
        <p:xfrm>
          <a:off x="557722" y="500575"/>
          <a:ext cx="277163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631">
                  <a:extLst>
                    <a:ext uri="{9D8B030D-6E8A-4147-A177-3AD203B41FA5}">
                      <a16:colId xmlns:a16="http://schemas.microsoft.com/office/drawing/2014/main" xmlns="" val="262722503"/>
                    </a:ext>
                  </a:extLst>
                </a:gridCol>
              </a:tblGrid>
              <a:tr h="567508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chemeClr val="bg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Рынок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4083907"/>
                  </a:ext>
                </a:extLst>
              </a:tr>
            </a:tbl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0" y="219983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 Рынок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27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380343"/>
            <a:ext cx="10515600" cy="3796620"/>
          </a:xfrm>
        </p:spPr>
        <p:txBody>
          <a:bodyPr/>
          <a:lstStyle/>
          <a:p>
            <a:endParaRPr lang="ru-RU" dirty="0">
              <a:latin typeface="Helvetica" panose="00000500000000000000" pitchFamily="50" charset="0"/>
              <a:ea typeface="Helvetica" panose="00000500000000000000" pitchFamily="50" charset="0"/>
            </a:endParaRPr>
          </a:p>
          <a:p>
            <a:endParaRPr lang="ru-RU" dirty="0"/>
          </a:p>
        </p:txBody>
      </p:sp>
      <p:pic>
        <p:nvPicPr>
          <p:cNvPr id="4" name="Содержимое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>
                        <a14:backgroundMark x1="51101" y1="49844" x2="51101" y2="49844"/>
                        <a14:backgroundMark x1="51132" y1="51299" x2="50786" y2="50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59" t="21164" r="36811" b="9630"/>
          <a:stretch/>
        </p:blipFill>
        <p:spPr>
          <a:xfrm rot="2667594">
            <a:off x="8204178" y="2449853"/>
            <a:ext cx="3619550" cy="405920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46745" y="3891170"/>
            <a:ext cx="7053942" cy="818943"/>
          </a:xfrm>
          <a:prstGeom prst="roundRect">
            <a:avLst/>
          </a:prstGeom>
          <a:solidFill>
            <a:srgbClr val="C42B67">
              <a:alpha val="14000"/>
            </a:srgbClr>
          </a:solidFill>
          <a:ln w="57150">
            <a:solidFill>
              <a:srgbClr val="C42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высокий потенциал импортозамещения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8083" y="2229618"/>
            <a:ext cx="7052603" cy="818943"/>
          </a:xfrm>
          <a:prstGeom prst="roundRect">
            <a:avLst/>
          </a:prstGeom>
          <a:solidFill>
            <a:srgbClr val="C42B67">
              <a:alpha val="14000"/>
            </a:srgbClr>
          </a:solidFill>
          <a:ln w="57150">
            <a:solidFill>
              <a:srgbClr val="C42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простой и доступный синтез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C42B67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7159" y="5581858"/>
            <a:ext cx="7013527" cy="818943"/>
          </a:xfrm>
          <a:prstGeom prst="roundRect">
            <a:avLst/>
          </a:prstGeom>
          <a:solidFill>
            <a:srgbClr val="C42B67">
              <a:alpha val="14000"/>
            </a:srgbClr>
          </a:solidFill>
          <a:ln w="57150">
            <a:solidFill>
              <a:srgbClr val="C42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большая прибыль с продаж продукта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401412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 </a:t>
            </a: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Ценность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C42B67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</a:t>
            </a:r>
            <a:endParaRPr lang="ru-RU" dirty="0">
              <a:solidFill>
                <a:schemeClr val="bg1"/>
              </a:solidFill>
              <a:latin typeface="Raleway Medium"/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5079" y="1166730"/>
            <a:ext cx="10798629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>
              <a:latin typeface="Helvetica" panose="00000500000000000000" pitchFamily="50" charset="0"/>
              <a:ea typeface="Helvetica" panose="00000500000000000000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b="1" dirty="0">
                <a:latin typeface="Baskerville" panose="02020502070401020303" pitchFamily="18" charset="0"/>
                <a:ea typeface="Baskerville" panose="02020502070401020303" pitchFamily="18" charset="0"/>
              </a:rPr>
              <a:t>	Оригинальное вещество для лечения и профилактики тромбозов при</a:t>
            </a:r>
            <a:r>
              <a:rPr lang="ru-RU" b="1" dirty="0">
                <a:latin typeface="Raleway Medium"/>
                <a:ea typeface="Baskerville" panose="02020502070401020303" pitchFamily="18" charset="0"/>
              </a:rPr>
              <a:t>:</a:t>
            </a:r>
            <a:endParaRPr lang="ru-RU" dirty="0">
              <a:latin typeface="Raleway Medium"/>
              <a:ea typeface="Helvetica" panose="00000500000000000000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dirty="0">
                <a:latin typeface="Raleway Medium"/>
                <a:ea typeface="Helvetica" panose="00000500000000000000" pitchFamily="50" charset="0"/>
              </a:rPr>
              <a:t>  </a:t>
            </a:r>
            <a:endParaRPr lang="ru-RU" dirty="0">
              <a:solidFill>
                <a:srgbClr val="00B0F0"/>
              </a:solidFill>
              <a:latin typeface="Raleway Medium"/>
              <a:ea typeface="Helvetica" panose="00000500000000000000" pitchFamily="50" charset="0"/>
            </a:endParaRPr>
          </a:p>
          <a:p>
            <a:endParaRPr lang="ru-RU" dirty="0">
              <a:latin typeface="Helvetica" panose="00000500000000000000" pitchFamily="50" charset="0"/>
              <a:ea typeface="Helvetica" panose="00000500000000000000" pitchFamily="50" charset="0"/>
            </a:endParaRPr>
          </a:p>
          <a:p>
            <a:pPr>
              <a:buNone/>
            </a:pPr>
            <a:r>
              <a:rPr lang="ru-RU" dirty="0">
                <a:latin typeface="Helvetica" panose="00000500000000000000" pitchFamily="50" charset="0"/>
                <a:ea typeface="Helvetica" panose="00000500000000000000" pitchFamily="50" charset="0"/>
              </a:rPr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56752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 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Продукт/решение</a:t>
            </a:r>
            <a:b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</a:b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055B2037-2E01-8E83-5DA3-3D4A42392E97}"/>
              </a:ext>
            </a:extLst>
          </p:cNvPr>
          <p:cNvSpPr/>
          <p:nvPr/>
        </p:nvSpPr>
        <p:spPr>
          <a:xfrm>
            <a:off x="546265" y="3082277"/>
            <a:ext cx="2541319" cy="510639"/>
          </a:xfrm>
          <a:prstGeom prst="round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атеросклерозе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7D3F7C37-0FD5-3177-65BE-E736A98B2099}"/>
              </a:ext>
            </a:extLst>
          </p:cNvPr>
          <p:cNvSpPr/>
          <p:nvPr/>
        </p:nvSpPr>
        <p:spPr>
          <a:xfrm>
            <a:off x="546265" y="4363545"/>
            <a:ext cx="4762006" cy="510639"/>
          </a:xfrm>
          <a:prstGeom prst="round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операциях на коленном суставе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xmlns="" id="{1B1D8648-D0C3-B4D5-B48E-84E1EDA8A63D}"/>
              </a:ext>
            </a:extLst>
          </p:cNvPr>
          <p:cNvSpPr/>
          <p:nvPr/>
        </p:nvSpPr>
        <p:spPr>
          <a:xfrm>
            <a:off x="546265" y="3695185"/>
            <a:ext cx="4132614" cy="510639"/>
          </a:xfrm>
          <a:prstGeom prst="round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фибрилляции предсердий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B7DE778C-2584-F89A-8CCE-42B2ECC0C1AD}"/>
              </a:ext>
            </a:extLst>
          </p:cNvPr>
          <p:cNvSpPr/>
          <p:nvPr/>
        </p:nvSpPr>
        <p:spPr>
          <a:xfrm>
            <a:off x="546265" y="5055279"/>
            <a:ext cx="5549735" cy="510639"/>
          </a:xfrm>
          <a:prstGeom prst="round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протезировании сердечных клапанов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xmlns="" id="{DF3A1018-9D6C-2502-4818-5E49E6424721}"/>
              </a:ext>
            </a:extLst>
          </p:cNvPr>
          <p:cNvSpPr/>
          <p:nvPr/>
        </p:nvSpPr>
        <p:spPr>
          <a:xfrm>
            <a:off x="3408219" y="3088845"/>
            <a:ext cx="5543797" cy="510639"/>
          </a:xfrm>
          <a:prstGeom prst="round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29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,5 % </a:t>
            </a: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в возрасте 25-64 лет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xmlns="" id="{5CFBB536-38D1-9318-A4D0-B042BFD8EA43}"/>
              </a:ext>
            </a:extLst>
          </p:cNvPr>
          <p:cNvSpPr/>
          <p:nvPr/>
        </p:nvSpPr>
        <p:spPr>
          <a:xfrm>
            <a:off x="4968487" y="3701753"/>
            <a:ext cx="3980212" cy="510639"/>
          </a:xfrm>
          <a:prstGeom prst="round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1 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% </a:t>
            </a: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мирового населения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xmlns="" id="{7ABCF4B9-5952-DD33-9AF9-261F8CC7A170}"/>
              </a:ext>
            </a:extLst>
          </p:cNvPr>
          <p:cNvSpPr/>
          <p:nvPr/>
        </p:nvSpPr>
        <p:spPr>
          <a:xfrm>
            <a:off x="5592757" y="4363545"/>
            <a:ext cx="3338945" cy="510639"/>
          </a:xfrm>
          <a:prstGeom prst="round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0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,1 % </a:t>
            </a: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по всему миру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940FD56B-815C-FF4A-8371-029B41290163}"/>
              </a:ext>
            </a:extLst>
          </p:cNvPr>
          <p:cNvSpPr/>
          <p:nvPr/>
        </p:nvSpPr>
        <p:spPr>
          <a:xfrm>
            <a:off x="6390383" y="5055279"/>
            <a:ext cx="2541319" cy="510639"/>
          </a:xfrm>
          <a:prstGeom prst="round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286 тыс. / год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xmlns="" id="{2E0B4733-DE8E-E9BE-FB3A-8A22FCF81B50}"/>
              </a:ext>
            </a:extLst>
          </p:cNvPr>
          <p:cNvSpPr/>
          <p:nvPr/>
        </p:nvSpPr>
        <p:spPr>
          <a:xfrm>
            <a:off x="568968" y="5747013"/>
            <a:ext cx="6235244" cy="510639"/>
          </a:xfrm>
          <a:prstGeom prst="roundRect">
            <a:avLst/>
          </a:prstGeom>
          <a:solidFill>
            <a:srgbClr val="C42B6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наследственный ангионевротический отек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xmlns="" id="{41C72F21-C453-2DFB-25F1-9098727E0289}"/>
              </a:ext>
            </a:extLst>
          </p:cNvPr>
          <p:cNvSpPr/>
          <p:nvPr/>
        </p:nvSpPr>
        <p:spPr>
          <a:xfrm>
            <a:off x="7100048" y="5758913"/>
            <a:ext cx="1831654" cy="510639"/>
          </a:xfrm>
          <a:prstGeom prst="round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1:50 тыс. 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44645FB4-2FDA-7009-A683-DA438F0994D3}"/>
              </a:ext>
            </a:extLst>
          </p:cNvPr>
          <p:cNvSpPr/>
          <p:nvPr/>
        </p:nvSpPr>
        <p:spPr>
          <a:xfrm>
            <a:off x="9216188" y="3701753"/>
            <a:ext cx="2837329" cy="1864165"/>
          </a:xfrm>
          <a:prstGeom prst="roundRect">
            <a:avLst/>
          </a:prstGeom>
          <a:solidFill>
            <a:srgbClr val="C9DD3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~</a:t>
            </a:r>
            <a:r>
              <a:rPr lang="ru-RU" sz="24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2</a:t>
            </a:r>
            <a:r>
              <a:rPr lang="en-US" sz="2400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5 млрд. </a:t>
            </a:r>
            <a:r>
              <a:rPr lang="ru-RU" sz="24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человек во всем мире нуждаются в таком препарате</a:t>
            </a:r>
          </a:p>
        </p:txBody>
      </p:sp>
    </p:spTree>
    <p:extLst>
      <p:ext uri="{BB962C8B-B14F-4D97-AF65-F5344CB8AC3E}">
        <p14:creationId xmlns:p14="http://schemas.microsoft.com/office/powerpoint/2010/main" xmlns="" val="160991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Принцип работы продукта</a:t>
            </a:r>
            <a:endParaRPr lang="ru-RU" dirty="0"/>
          </a:p>
        </p:txBody>
      </p:sp>
      <p:pic>
        <p:nvPicPr>
          <p:cNvPr id="4" name="Содержимое 3" descr="фото ас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975" y="1927225"/>
            <a:ext cx="6897477" cy="4351338"/>
          </a:xfrm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2075543" y="2569028"/>
            <a:ext cx="290285" cy="304800"/>
          </a:xfrm>
          <a:prstGeom prst="straightConnector1">
            <a:avLst/>
          </a:prstGeom>
          <a:ln w="19050">
            <a:solidFill>
              <a:srgbClr val="C42B6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1335315" y="2844800"/>
            <a:ext cx="841828" cy="653143"/>
          </a:xfrm>
          <a:prstGeom prst="ellipse">
            <a:avLst/>
          </a:prstGeom>
          <a:noFill/>
          <a:ln w="38100">
            <a:solidFill>
              <a:srgbClr val="C42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419051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Принцип</a:t>
            </a:r>
            <a:r>
              <a:rPr kumimoji="0" lang="ru-RU" sz="41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работы продукта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xmlns="" id="{3CC408D4-A551-0E3C-2DDE-CF2621581AA2}"/>
              </a:ext>
            </a:extLst>
          </p:cNvPr>
          <p:cNvSpPr/>
          <p:nvPr/>
        </p:nvSpPr>
        <p:spPr>
          <a:xfrm>
            <a:off x="7222452" y="2933320"/>
            <a:ext cx="4557172" cy="2339147"/>
          </a:xfrm>
          <a:prstGeom prst="roundRect">
            <a:avLst/>
          </a:prstGeom>
          <a:solidFill>
            <a:srgbClr val="C42B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Инновационный механизм действия лекарственного препарата заключается в ингибировании </a:t>
            </a:r>
            <a:r>
              <a:rPr lang="en-US" sz="2400" b="1" dirty="0" err="1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XIIa</a:t>
            </a:r>
            <a:r>
              <a:rPr lang="ru-RU" sz="24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фактора свертывания крови.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19983"/>
            <a:ext cx="12192000" cy="778824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 Конкуренты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78911" y="1458902"/>
          <a:ext cx="9834177" cy="4785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59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583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583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583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679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Лекарственный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п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репарат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C42B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Отсутствие побочных кровотечений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C42B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Лекарственная форма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C42B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Страна производителя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C42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Гепарин натрия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✖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раствор</a:t>
                      </a:r>
                      <a:r>
                        <a:rPr lang="ru-RU" baseline="0" dirty="0"/>
                        <a:t> для в/в и п/к введения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Апиксабан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✖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таблетки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США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Эноксапарин</a:t>
                      </a:r>
                      <a:r>
                        <a:rPr lang="ru-RU" dirty="0"/>
                        <a:t> натрия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✖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раствор</a:t>
                      </a:r>
                      <a:r>
                        <a:rPr lang="ru-RU" baseline="0" dirty="0"/>
                        <a:t> для инъекций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Варфарин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✖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таблетки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Ривароксабан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✖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таблетки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Германия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745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Асуродексиан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C9DD31">
                            <a:tint val="66000"/>
                            <a:satMod val="160000"/>
                          </a:srgbClr>
                        </a:gs>
                        <a:gs pos="50000">
                          <a:srgbClr val="C9DD31">
                            <a:tint val="44500"/>
                            <a:satMod val="160000"/>
                          </a:srgbClr>
                        </a:gs>
                        <a:gs pos="100000">
                          <a:srgbClr val="C9DD3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✔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C9DD31">
                            <a:tint val="66000"/>
                            <a:satMod val="160000"/>
                          </a:srgbClr>
                        </a:gs>
                        <a:gs pos="50000">
                          <a:srgbClr val="C9DD31">
                            <a:tint val="44500"/>
                            <a:satMod val="160000"/>
                          </a:srgbClr>
                        </a:gs>
                        <a:gs pos="100000">
                          <a:srgbClr val="C9DD3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таблетки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C9DD31">
                            <a:tint val="66000"/>
                            <a:satMod val="160000"/>
                          </a:srgbClr>
                        </a:gs>
                        <a:gs pos="50000">
                          <a:srgbClr val="C9DD31">
                            <a:tint val="44500"/>
                            <a:satMod val="160000"/>
                          </a:srgbClr>
                        </a:gs>
                        <a:gs pos="100000">
                          <a:srgbClr val="C9DD3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Россия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C9DD31">
                            <a:tint val="66000"/>
                            <a:satMod val="160000"/>
                          </a:srgbClr>
                        </a:gs>
                        <a:gs pos="50000">
                          <a:srgbClr val="C9DD31">
                            <a:tint val="44500"/>
                            <a:satMod val="160000"/>
                          </a:srgbClr>
                        </a:gs>
                        <a:gs pos="100000">
                          <a:srgbClr val="C9DD3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53955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Пользователь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8347" y="2995131"/>
            <a:ext cx="9360877" cy="375731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b="1" dirty="0">
              <a:solidFill>
                <a:schemeClr val="dk1"/>
              </a:solidFill>
              <a:latin typeface="Baskerville" panose="02020502070401020303" pitchFamily="18" charset="0"/>
              <a:ea typeface="Baskerville" panose="02020502070401020303" pitchFamily="18" charset="0"/>
              <a:cs typeface="Century Gothic"/>
              <a:sym typeface="Century Gothic"/>
            </a:endParaRPr>
          </a:p>
          <a:p>
            <a:pPr marL="0" lvl="0" indent="0">
              <a:buNone/>
            </a:pPr>
            <a:r>
              <a:rPr lang="ru-RU" b="1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Потребительский сегмент: </a:t>
            </a:r>
          </a:p>
          <a:p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российские фармацевтические компании и фармацевтические компании дружественных стран</a:t>
            </a:r>
          </a:p>
        </p:txBody>
      </p:sp>
      <p:pic>
        <p:nvPicPr>
          <p:cNvPr id="5" name="Содержимое 4">
            <a:extLst>
              <a:ext uri="{FF2B5EF4-FFF2-40B4-BE49-F238E27FC236}">
                <a16:creationId xmlns:a16="http://schemas.microsoft.com/office/drawing/2014/main" xmlns="" id="{F135CEA6-86BB-3FE8-9096-A26150AC9A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90782" y="4770442"/>
            <a:ext cx="1869524" cy="18695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7436" y="2007072"/>
            <a:ext cx="2544286" cy="1421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buClr>
                <a:srgbClr val="00C6BB"/>
              </a:buClr>
              <a:buSzPts val="23900"/>
            </a:pPr>
            <a:r>
              <a:rPr lang="en-US" sz="9600" b="1" dirty="0">
                <a:solidFill>
                  <a:srgbClr val="6699FF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Helvetica Neue"/>
                <a:sym typeface="Helvetica Neue"/>
              </a:rPr>
              <a:t>B2B</a:t>
            </a:r>
            <a:endParaRPr lang="en-US" sz="1400" b="1" dirty="0">
              <a:solidFill>
                <a:srgbClr val="6699FF"/>
              </a:solidFill>
              <a:latin typeface="Baskerville" panose="02020502070401020303" pitchFamily="18" charset="0"/>
              <a:ea typeface="Baskerville" panose="02020502070401020303" pitchFamily="18" charset="0"/>
              <a:cs typeface="Helvetica Neue"/>
              <a:sym typeface="Helvetica Neue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65125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Пользователь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Бизнес-модель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3218" y="1825625"/>
            <a:ext cx="5766582" cy="4351338"/>
          </a:xfrm>
        </p:spPr>
        <p:txBody>
          <a:bodyPr/>
          <a:lstStyle/>
          <a:p>
            <a:endParaRPr lang="ru-RU" dirty="0"/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синтез лекарственного препарата</a:t>
            </a:r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проведение доклинических исследований</a:t>
            </a:r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проведение клинических исследований</a:t>
            </a:r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получение патента</a:t>
            </a:r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налоги</a:t>
            </a:r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ФОТ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57203" cy="4351338"/>
          </a:xfrm>
        </p:spPr>
        <p:txBody>
          <a:bodyPr/>
          <a:lstStyle/>
          <a:p>
            <a:endParaRPr lang="ru-RU" dirty="0"/>
          </a:p>
          <a:p>
            <a:r>
              <a:rPr lang="ru-RU" dirty="0">
                <a:latin typeface="Baskerville" panose="02020502070401020303" pitchFamily="18" charset="0"/>
                <a:ea typeface="Baskerville" panose="02020502070401020303" pitchFamily="18" charset="0"/>
              </a:rPr>
              <a:t>продажа лицензии на синтез лекарственного препарата фармацевтическим компаниям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9489" y="1899138"/>
            <a:ext cx="5472332" cy="436099"/>
          </a:xfrm>
          <a:prstGeom prst="rect">
            <a:avLst/>
          </a:prstGeom>
          <a:solidFill>
            <a:srgbClr val="C42B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Расходы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57780" y="1896794"/>
            <a:ext cx="5472332" cy="436099"/>
          </a:xfrm>
          <a:prstGeom prst="rect">
            <a:avLst/>
          </a:prstGeom>
          <a:solidFill>
            <a:srgbClr val="C42B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Доходы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264306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Бизнес-модель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  <a:ln>
            <a:noFill/>
          </a:ln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  Команда</a:t>
            </a:r>
            <a:endParaRPr lang="ru-RU" dirty="0">
              <a:latin typeface="Raleway Medium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309489"/>
            <a:ext cx="12192000" cy="1190094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Команда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haroni" pitchFamily="2" charset="-79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42629" y="1549505"/>
            <a:ext cx="3305908" cy="1758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Доценко Виктор Викторович</a:t>
            </a:r>
            <a:endParaRPr lang="ru-RU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доктор химических наук,, профессор, заведующий кафедрой органической химии и высоких технологий </a:t>
            </a:r>
            <a:r>
              <a:rPr lang="ru-RU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КубГУ</a:t>
            </a:r>
            <a:endParaRPr lang="ru-RU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84347" y="1690688"/>
            <a:ext cx="3807653" cy="1451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Галенко-Ярошевский</a:t>
            </a:r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Павел Александрович</a:t>
            </a:r>
          </a:p>
          <a:p>
            <a:pPr lvl="0"/>
            <a:r>
              <a:rPr lang="en-US" sz="1400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</a:t>
            </a:r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доктор медицинских наук, член-корреспондент РАН, профессор, заведующий кафедрой фармакологии </a:t>
            </a:r>
            <a:r>
              <a:rPr lang="ru-RU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КубГМУ</a:t>
            </a:r>
            <a:endParaRPr lang="ru-RU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596597"/>
            <a:ext cx="2321169" cy="973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Ломсадзе</a:t>
            </a:r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Изабелла </a:t>
            </a:r>
            <a:r>
              <a:rPr lang="ru-RU" b="1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Гочевна</a:t>
            </a:r>
            <a:r>
              <a:rPr lang="ru-RU" b="1" dirty="0">
                <a:solidFill>
                  <a:schemeClr val="tx1"/>
                </a:solidFill>
                <a:cs typeface="Aharoni" pitchFamily="2" charset="-79"/>
              </a:rPr>
              <a:t>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фармаколог</a:t>
            </a:r>
          </a:p>
          <a:p>
            <a:pPr algn="ctr"/>
            <a:endParaRPr lang="ru-RU" b="1" dirty="0">
              <a:solidFill>
                <a:schemeClr val="tx1"/>
              </a:solidFill>
              <a:cs typeface="Aharoni" pitchFamily="2" charset="-79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57156" y="5587219"/>
            <a:ext cx="2321169" cy="1101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Волкова Ольга Александровна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медицинский химик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37760" y="5591907"/>
            <a:ext cx="2384473" cy="1033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Циммер</a:t>
            </a:r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Илья Алексеевич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CEO, </a:t>
            </a:r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шеф отдела </a:t>
            </a:r>
            <a:r>
              <a:rPr lang="en-US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R&amp;D</a:t>
            </a:r>
            <a:endParaRPr lang="ru-RU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39109" y="5831058"/>
            <a:ext cx="2321169" cy="956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 Степанова Анастасия Эдуардовна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CFO,</a:t>
            </a:r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шеф отдела </a:t>
            </a:r>
            <a:r>
              <a:rPr lang="en-US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G&amp;A</a:t>
            </a:r>
            <a:endParaRPr lang="ru-RU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  <a:cs typeface="Century Gothic"/>
              <a:sym typeface="Century Gothic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870831" y="5615353"/>
            <a:ext cx="2321169" cy="883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Century Gothic"/>
                <a:sym typeface="Century Gothic"/>
              </a:rPr>
              <a:t>Резь Анастасия Витальевна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менеджер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Google Shape;262;p8" descr="Галенко-Ярошевский Павел Александрович - КубГМУ"/>
          <p:cNvPicPr preferRelativeResize="0"/>
          <p:nvPr/>
        </p:nvPicPr>
        <p:blipFill rotWithShape="1">
          <a:blip r:embed="rId2">
            <a:alphaModFix/>
          </a:blip>
          <a:srcRect l="6381" t="5694" r="7989" b="5694"/>
          <a:stretch/>
        </p:blipFill>
        <p:spPr>
          <a:xfrm flipH="1">
            <a:off x="6904890" y="1638888"/>
            <a:ext cx="1268437" cy="15896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82038AF-A0E0-39DB-980F-826DDEF82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76" y="1587018"/>
            <a:ext cx="1345333" cy="1631994"/>
          </a:xfrm>
          <a:prstGeom prst="ellipse">
            <a:avLst/>
          </a:prstGeom>
        </p:spPr>
      </p:pic>
      <p:pic>
        <p:nvPicPr>
          <p:cNvPr id="10242" name="Picture 2" descr="https://sun9-6.userapi.com/impg/t17dB0J7MrU0pZobsKBuT0DFCdnGDm5eyWZRhw/emQOOgvPqYs.jpg?size=840x1080&amp;quality=95&amp;sign=0ed88822fbbd08f659ae87ba52997533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5047" y="3599955"/>
            <a:ext cx="1321532" cy="1699113"/>
          </a:xfrm>
          <a:prstGeom prst="ellipse">
            <a:avLst/>
          </a:prstGeom>
          <a:noFill/>
        </p:spPr>
      </p:pic>
      <p:pic>
        <p:nvPicPr>
          <p:cNvPr id="10244" name="Picture 4" descr="https://sun9-45.userapi.com/impg/hnsDtKV3YL_FIL-XN2KVPdxhgnqzGmFlBKo9Lg/CHb2KIsvwBg.jpg?size=998x1080&amp;quality=95&amp;sign=62c527f9d05e9e52031709418d352472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4728" y="3462372"/>
            <a:ext cx="1701359" cy="1841149"/>
          </a:xfrm>
          <a:prstGeom prst="ellipse">
            <a:avLst/>
          </a:prstGeom>
          <a:noFill/>
        </p:spPr>
      </p:pic>
      <p:pic>
        <p:nvPicPr>
          <p:cNvPr id="25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48537" y="3545058"/>
            <a:ext cx="1502428" cy="1856935"/>
          </a:xfrm>
          <a:prstGeom prst="ellipse">
            <a:avLst/>
          </a:prstGeom>
        </p:spPr>
      </p:pic>
      <p:pic>
        <p:nvPicPr>
          <p:cNvPr id="26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10384" y="3629465"/>
            <a:ext cx="1402430" cy="1749550"/>
          </a:xfrm>
          <a:prstGeom prst="ellipse">
            <a:avLst/>
          </a:prstGeom>
        </p:spPr>
      </p:pic>
      <p:pic>
        <p:nvPicPr>
          <p:cNvPr id="1026" name="Picture 2" descr="C:\Users\Настя\Downloads\фото на бейдж (1)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249707" y="3738005"/>
            <a:ext cx="1440545" cy="1681628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282;p9" descr="20 сентября 2021 – Университет 20.35 приглашает на интенсив «От идеи к  прототипу» | Анонсы событий РГАУ-МСХА">
            <a:extLst>
              <a:ext uri="{FF2B5EF4-FFF2-40B4-BE49-F238E27FC236}">
                <a16:creationId xmlns:a16="http://schemas.microsoft.com/office/drawing/2014/main" xmlns="" id="{86D93075-3294-5288-F8CD-27877D6D28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6385" t="44353" r="-120036" b="684"/>
          <a:stretch/>
        </p:blipFill>
        <p:spPr>
          <a:xfrm>
            <a:off x="8123582" y="2628694"/>
            <a:ext cx="3308400" cy="705600"/>
          </a:xfrm>
          <a:prstGeom prst="hexagon">
            <a:avLst/>
          </a:prstGeom>
          <a:noFill/>
          <a:ln w="38100">
            <a:solidFill>
              <a:srgbClr val="6699FF"/>
            </a:solidFill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F72931C-DAD3-B143-36B0-EECF5EE631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3217" t="1954" r="-43232" b="9628"/>
          <a:stretch/>
        </p:blipFill>
        <p:spPr>
          <a:xfrm>
            <a:off x="760017" y="1661019"/>
            <a:ext cx="3308400" cy="706581"/>
          </a:xfrm>
          <a:prstGeom prst="hexagon">
            <a:avLst/>
          </a:prstGeom>
          <a:ln w="38100">
            <a:solidFill>
              <a:srgbClr val="C42B67"/>
            </a:solidFill>
          </a:ln>
        </p:spPr>
      </p:pic>
      <p:pic>
        <p:nvPicPr>
          <p:cNvPr id="29" name="Google Shape;284;p9">
            <a:extLst>
              <a:ext uri="{FF2B5EF4-FFF2-40B4-BE49-F238E27FC236}">
                <a16:creationId xmlns:a16="http://schemas.microsoft.com/office/drawing/2014/main" xmlns="" id="{DE9005C7-BA70-C70A-2E6A-D67FE8C3D1F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-7272" t="10603" r="-7282" b="12589"/>
          <a:stretch/>
        </p:blipFill>
        <p:spPr>
          <a:xfrm>
            <a:off x="760017" y="2628694"/>
            <a:ext cx="3308400" cy="705600"/>
          </a:xfrm>
          <a:prstGeom prst="hexagon">
            <a:avLst/>
          </a:prstGeom>
          <a:noFill/>
          <a:ln w="38100">
            <a:solidFill>
              <a:srgbClr val="C42B67"/>
            </a:solidFill>
          </a:ln>
        </p:spPr>
      </p:pic>
      <p:pic>
        <p:nvPicPr>
          <p:cNvPr id="30" name="Google Shape;280;p9" descr="Антиплагиат КубГУ ВУЗ">
            <a:extLst>
              <a:ext uri="{FF2B5EF4-FFF2-40B4-BE49-F238E27FC236}">
                <a16:creationId xmlns:a16="http://schemas.microsoft.com/office/drawing/2014/main" xmlns="" id="{94D8921D-E7E1-7E90-5749-4DD5A42366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-38054" t="2692" r="-38068" b="-6848"/>
          <a:stretch/>
        </p:blipFill>
        <p:spPr>
          <a:xfrm>
            <a:off x="760017" y="3595388"/>
            <a:ext cx="3308400" cy="705600"/>
          </a:xfrm>
          <a:prstGeom prst="hexagon">
            <a:avLst/>
          </a:prstGeom>
          <a:noFill/>
          <a:ln w="38100">
            <a:solidFill>
              <a:srgbClr val="C42B67"/>
            </a:solidFill>
          </a:ln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988EEB3-0B49-37F0-A5E8-FA7039DA32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6213" t="1" r="-6294" b="-769"/>
          <a:stretch/>
        </p:blipFill>
        <p:spPr>
          <a:xfrm>
            <a:off x="760017" y="4562082"/>
            <a:ext cx="3308400" cy="705652"/>
          </a:xfrm>
          <a:prstGeom prst="hexagon">
            <a:avLst/>
          </a:prstGeom>
          <a:ln w="38100">
            <a:solidFill>
              <a:srgbClr val="C42B67"/>
            </a:solidFill>
          </a:ln>
        </p:spPr>
      </p:pic>
      <p:pic>
        <p:nvPicPr>
          <p:cNvPr id="34" name="Google Shape;282;p9" descr="20 сентября 2021 – Университет 20.35 приглашает на интенсив «От идеи к  прототипу» | Анонсы событий РГАУ-МСХА">
            <a:extLst>
              <a:ext uri="{FF2B5EF4-FFF2-40B4-BE49-F238E27FC236}">
                <a16:creationId xmlns:a16="http://schemas.microsoft.com/office/drawing/2014/main" xmlns="" id="{7090440F-B0B3-A092-D19B-2540937659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50000" t="-115043" r="-73651" b="160080"/>
          <a:stretch/>
        </p:blipFill>
        <p:spPr>
          <a:xfrm>
            <a:off x="8123582" y="3595388"/>
            <a:ext cx="3308400" cy="705600"/>
          </a:xfrm>
          <a:prstGeom prst="hexagon">
            <a:avLst/>
          </a:prstGeom>
          <a:noFill/>
          <a:ln w="38100">
            <a:solidFill>
              <a:srgbClr val="6699FF"/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B3159B3B-3E9D-BD24-4F37-15A7069449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-48133" t="-41328" r="-50754" b="-57562"/>
          <a:stretch/>
        </p:blipFill>
        <p:spPr>
          <a:xfrm>
            <a:off x="7933745" y="2545499"/>
            <a:ext cx="3378968" cy="871989"/>
          </a:xfrm>
          <a:prstGeom prst="hexagon">
            <a:avLst/>
          </a:prstGeom>
        </p:spPr>
      </p:pic>
      <p:pic>
        <p:nvPicPr>
          <p:cNvPr id="37" name="Google Shape;282;p9" descr="20 сентября 2021 – Университет 20.35 приглашает на интенсив «От идеи к  прототипу» | Анонсы событий РГАУ-МСХА">
            <a:extLst>
              <a:ext uri="{FF2B5EF4-FFF2-40B4-BE49-F238E27FC236}">
                <a16:creationId xmlns:a16="http://schemas.microsoft.com/office/drawing/2014/main" xmlns="" id="{D1E64498-23A8-2DC6-317B-3E1764E358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755" t="42897" r="-28406" b="2140"/>
          <a:stretch/>
        </p:blipFill>
        <p:spPr>
          <a:xfrm>
            <a:off x="8123582" y="1661019"/>
            <a:ext cx="3308400" cy="705600"/>
          </a:xfrm>
          <a:prstGeom prst="hexagon">
            <a:avLst/>
          </a:prstGeom>
          <a:noFill/>
          <a:ln w="38100">
            <a:solidFill>
              <a:srgbClr val="6699FF"/>
            </a:solidFill>
          </a:ln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469F5EDB-F3E3-5DC1-AF06-3DB8F09BBF5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109"/>
          <a:stretch/>
        </p:blipFill>
        <p:spPr>
          <a:xfrm>
            <a:off x="9244239" y="3695253"/>
            <a:ext cx="533543" cy="527033"/>
          </a:xfrm>
          <a:prstGeom prst="rect">
            <a:avLst/>
          </a:prstGeom>
        </p:spPr>
      </p:pic>
      <p:graphicFrame>
        <p:nvGraphicFramePr>
          <p:cNvPr id="39" name="Таблица 40">
            <a:extLst>
              <a:ext uri="{FF2B5EF4-FFF2-40B4-BE49-F238E27FC236}">
                <a16:creationId xmlns:a16="http://schemas.microsoft.com/office/drawing/2014/main" xmlns="" id="{909324BD-B84E-92BD-4954-049C06FAF9F4}"/>
              </a:ext>
            </a:extLst>
          </p:cNvPr>
          <p:cNvGraphicFramePr>
            <a:graphicFrameLocks noGrp="1"/>
          </p:cNvGraphicFramePr>
          <p:nvPr/>
        </p:nvGraphicFramePr>
        <p:xfrm>
          <a:off x="9777782" y="3678582"/>
          <a:ext cx="956479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479">
                  <a:extLst>
                    <a:ext uri="{9D8B030D-6E8A-4147-A177-3AD203B41FA5}">
                      <a16:colId xmlns:a16="http://schemas.microsoft.com/office/drawing/2014/main" xmlns="" val="1049910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FAST</a:t>
                      </a: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TRACK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04974264"/>
                  </a:ext>
                </a:extLst>
              </a:tr>
            </a:tbl>
          </a:graphicData>
        </a:graphic>
      </p:graphicFrame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D3FAE5E2-72CE-927C-0FE3-0B4EEC10FB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64582" t="9353" r="-64765" b="5508"/>
          <a:stretch/>
        </p:blipFill>
        <p:spPr>
          <a:xfrm>
            <a:off x="8123582" y="4562133"/>
            <a:ext cx="3311072" cy="705601"/>
          </a:xfrm>
          <a:prstGeom prst="hexagon">
            <a:avLst/>
          </a:prstGeom>
          <a:ln w="38100">
            <a:solidFill>
              <a:srgbClr val="6699FF"/>
            </a:solidFill>
          </a:ln>
        </p:spPr>
      </p:pic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xmlns="" id="{A6401F8B-44E6-51BD-E9E9-5C55CA2F1D22}"/>
              </a:ext>
            </a:extLst>
          </p:cNvPr>
          <p:cNvSpPr/>
          <p:nvPr/>
        </p:nvSpPr>
        <p:spPr>
          <a:xfrm>
            <a:off x="760017" y="694325"/>
            <a:ext cx="3308400" cy="705600"/>
          </a:xfrm>
          <a:prstGeom prst="hexagon">
            <a:avLst/>
          </a:prstGeom>
          <a:solidFill>
            <a:srgbClr val="C42B67"/>
          </a:solidFill>
          <a:ln>
            <a:solidFill>
              <a:srgbClr val="C42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Партнеры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xmlns="" id="{CED00533-115F-B7CA-C036-E73EF9D3B9F4}"/>
              </a:ext>
            </a:extLst>
          </p:cNvPr>
          <p:cNvSpPr/>
          <p:nvPr/>
        </p:nvSpPr>
        <p:spPr>
          <a:xfrm>
            <a:off x="8123582" y="694325"/>
            <a:ext cx="3308400" cy="705600"/>
          </a:xfrm>
          <a:prstGeom prst="hexagon">
            <a:avLst/>
          </a:prstGeom>
          <a:solidFill>
            <a:srgbClr val="6699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Акселерационные программы</a:t>
            </a:r>
          </a:p>
        </p:txBody>
      </p:sp>
      <p:pic>
        <p:nvPicPr>
          <p:cNvPr id="5" name="Google Shape;282;p9" descr="20 сентября 2021 – Университет 20.35 приглашает на интенсив «От идеи к  прототипу» | Анонсы событий РГАУ-МСХА">
            <a:extLst>
              <a:ext uri="{FF2B5EF4-FFF2-40B4-BE49-F238E27FC236}">
                <a16:creationId xmlns:a16="http://schemas.microsoft.com/office/drawing/2014/main" xmlns="" id="{40DAA6CE-9FC6-B4E6-72C3-C3948293A3E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50000" t="-115043" r="-73651" b="160080"/>
          <a:stretch/>
        </p:blipFill>
        <p:spPr>
          <a:xfrm>
            <a:off x="4441799" y="3076200"/>
            <a:ext cx="3308400" cy="705600"/>
          </a:xfrm>
          <a:prstGeom prst="hexagon">
            <a:avLst/>
          </a:prstGeom>
          <a:noFill/>
          <a:ln w="38100">
            <a:solidFill>
              <a:srgbClr val="C9DD3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549D3D0-0E1B-33A5-9C8D-20D464D584E6}"/>
              </a:ext>
            </a:extLst>
          </p:cNvPr>
          <p:cNvSpPr/>
          <p:nvPr/>
        </p:nvSpPr>
        <p:spPr>
          <a:xfrm>
            <a:off x="4706471" y="3106271"/>
            <a:ext cx="2883568" cy="588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Georgia" panose="02040502050405020303" pitchFamily="18" charset="0"/>
                <a:ea typeface="Baskerville" panose="02020502070401020303" pitchFamily="18" charset="0"/>
                <a:cs typeface="Phosphate Inline" panose="02000506050000020004" pitchFamily="2" charset="0"/>
              </a:rPr>
              <a:t>асуродексиан</a:t>
            </a:r>
          </a:p>
        </p:txBody>
      </p:sp>
    </p:spTree>
    <p:extLst>
      <p:ext uri="{BB962C8B-B14F-4D97-AF65-F5344CB8AC3E}">
        <p14:creationId xmlns:p14="http://schemas.microsoft.com/office/powerpoint/2010/main" xmlns="" val="3653276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/>
          <p:cNvCxnSpPr/>
          <p:nvPr/>
        </p:nvCxnSpPr>
        <p:spPr>
          <a:xfrm>
            <a:off x="703385" y="3840480"/>
            <a:ext cx="10930597" cy="98474"/>
          </a:xfrm>
          <a:prstGeom prst="straightConnector1">
            <a:avLst/>
          </a:prstGeom>
          <a:ln w="76200">
            <a:solidFill>
              <a:srgbClr val="C42B6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xfrm>
            <a:off x="0" y="280719"/>
            <a:ext cx="12192000" cy="900967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 План работы над проектом</a:t>
            </a:r>
            <a:r>
              <a:rPr lang="en-IN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IN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sz="4000" b="1" dirty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  <a:cs typeface="+mj-cs"/>
            </a:endParaRPr>
          </a:p>
        </p:txBody>
      </p:sp>
      <p:sp>
        <p:nvSpPr>
          <p:cNvPr id="10" name="Freeform: Shape 53">
            <a:extLst>
              <a:ext uri="{FF2B5EF4-FFF2-40B4-BE49-F238E27FC236}">
                <a16:creationId xmlns:a16="http://schemas.microsoft.com/office/drawing/2014/main" xmlns="" id="{D5856BC9-08DD-4016-AEB3-786397C54D7E}"/>
              </a:ext>
            </a:extLst>
          </p:cNvPr>
          <p:cNvSpPr/>
          <p:nvPr/>
        </p:nvSpPr>
        <p:spPr>
          <a:xfrm>
            <a:off x="2405790" y="3903040"/>
            <a:ext cx="829851" cy="1278322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: Shape 53">
            <a:extLst>
              <a:ext uri="{FF2B5EF4-FFF2-40B4-BE49-F238E27FC236}">
                <a16:creationId xmlns:a16="http://schemas.microsoft.com/office/drawing/2014/main" xmlns="" id="{D5856BC9-08DD-4016-AEB3-786397C54D7E}"/>
              </a:ext>
            </a:extLst>
          </p:cNvPr>
          <p:cNvSpPr/>
          <p:nvPr/>
        </p:nvSpPr>
        <p:spPr>
          <a:xfrm>
            <a:off x="5702175" y="3934945"/>
            <a:ext cx="787649" cy="1278322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" name="Freeform: Shape 60">
            <a:extLst>
              <a:ext uri="{FF2B5EF4-FFF2-40B4-BE49-F238E27FC236}">
                <a16:creationId xmlns:a16="http://schemas.microsoft.com/office/drawing/2014/main" xmlns="" id="{EE3E0AC1-5B14-445C-9BEF-F5D12F37D6FF}"/>
              </a:ext>
            </a:extLst>
          </p:cNvPr>
          <p:cNvSpPr/>
          <p:nvPr/>
        </p:nvSpPr>
        <p:spPr>
          <a:xfrm flipV="1">
            <a:off x="1117487" y="2602521"/>
            <a:ext cx="908257" cy="1181682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IN" dirty="0"/>
          </a:p>
        </p:txBody>
      </p:sp>
      <p:sp>
        <p:nvSpPr>
          <p:cNvPr id="14" name="Freeform: Shape 60">
            <a:extLst>
              <a:ext uri="{FF2B5EF4-FFF2-40B4-BE49-F238E27FC236}">
                <a16:creationId xmlns:a16="http://schemas.microsoft.com/office/drawing/2014/main" xmlns="" id="{EE3E0AC1-5B14-445C-9BEF-F5D12F37D6FF}"/>
              </a:ext>
            </a:extLst>
          </p:cNvPr>
          <p:cNvSpPr/>
          <p:nvPr/>
        </p:nvSpPr>
        <p:spPr>
          <a:xfrm flipV="1">
            <a:off x="4142042" y="2661667"/>
            <a:ext cx="908257" cy="1181683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reeform: Shape 60">
            <a:extLst>
              <a:ext uri="{FF2B5EF4-FFF2-40B4-BE49-F238E27FC236}">
                <a16:creationId xmlns:a16="http://schemas.microsoft.com/office/drawing/2014/main" xmlns="" id="{EE3E0AC1-5B14-445C-9BEF-F5D12F37D6FF}"/>
              </a:ext>
            </a:extLst>
          </p:cNvPr>
          <p:cNvSpPr/>
          <p:nvPr/>
        </p:nvSpPr>
        <p:spPr>
          <a:xfrm flipV="1">
            <a:off x="7433883" y="2645591"/>
            <a:ext cx="908257" cy="1223887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Прямоугольник 15"/>
          <p:cNvSpPr/>
          <p:nvPr/>
        </p:nvSpPr>
        <p:spPr>
          <a:xfrm>
            <a:off x="365760" y="1772530"/>
            <a:ext cx="2518117" cy="900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Исследования </a:t>
            </a:r>
          </a:p>
          <a:p>
            <a:pPr algn="ctr"/>
            <a:r>
              <a:rPr lang="ru-RU" sz="2000" i="1" dirty="0" err="1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in</a:t>
            </a:r>
            <a:r>
              <a:rPr lang="ru-RU" sz="2000" i="1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 </a:t>
            </a:r>
            <a:r>
              <a:rPr lang="ru-RU" sz="2000" i="1" dirty="0" err="1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silico</a:t>
            </a:r>
            <a:r>
              <a:rPr lang="ru-RU" sz="2000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471150" y="5326340"/>
            <a:ext cx="2825454" cy="8018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Синтез лекарственного вещества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08295" y="5345723"/>
            <a:ext cx="1533379" cy="858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26940" y="5303520"/>
            <a:ext cx="1941342" cy="787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695837" y="1858090"/>
            <a:ext cx="1800665" cy="74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Получение инвестиций</a:t>
            </a:r>
            <a:endParaRPr lang="en-US" dirty="0">
              <a:solidFill>
                <a:schemeClr val="tx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48775" y="5372647"/>
            <a:ext cx="2039815" cy="689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Доклинические исследования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727426" y="1874579"/>
            <a:ext cx="2321170" cy="689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Клинические</a:t>
            </a:r>
          </a:p>
          <a:p>
            <a:pPr algn="ctr"/>
            <a:r>
              <a:rPr lang="ru-RU" dirty="0">
                <a:solidFill>
                  <a:schemeClr val="dk1"/>
                </a:solidFill>
                <a:latin typeface="Baskerville" panose="02020502070401020303" pitchFamily="18" charset="0"/>
                <a:ea typeface="Baskerville" panose="02020502070401020303" pitchFamily="18" charset="0"/>
                <a:sym typeface="Arial"/>
              </a:rPr>
              <a:t>исследования</a:t>
            </a:r>
            <a:endParaRPr lang="ru-RU" dirty="0"/>
          </a:p>
        </p:txBody>
      </p:sp>
      <p:sp>
        <p:nvSpPr>
          <p:cNvPr id="23" name="Freeform: Shape 53">
            <a:extLst>
              <a:ext uri="{FF2B5EF4-FFF2-40B4-BE49-F238E27FC236}">
                <a16:creationId xmlns:a16="http://schemas.microsoft.com/office/drawing/2014/main" xmlns="" id="{D5856BC9-08DD-4016-AEB3-786397C54D7E}"/>
              </a:ext>
            </a:extLst>
          </p:cNvPr>
          <p:cNvSpPr/>
          <p:nvPr/>
        </p:nvSpPr>
        <p:spPr>
          <a:xfrm>
            <a:off x="8851066" y="3934945"/>
            <a:ext cx="829851" cy="1278322"/>
          </a:xfrm>
          <a:custGeom>
            <a:avLst/>
            <a:gdLst>
              <a:gd name="connsiteX0" fmla="*/ 540001 w 1080000"/>
              <a:gd name="connsiteY0" fmla="*/ 0 h 2696400"/>
              <a:gd name="connsiteX1" fmla="*/ 1017152 w 1080000"/>
              <a:gd name="connsiteY1" fmla="*/ 1908600 h 2696400"/>
              <a:gd name="connsiteX2" fmla="*/ 1037564 w 1080000"/>
              <a:gd name="connsiteY2" fmla="*/ 1946208 h 2696400"/>
              <a:gd name="connsiteX3" fmla="*/ 1080000 w 1080000"/>
              <a:gd name="connsiteY3" fmla="*/ 2156400 h 2696400"/>
              <a:gd name="connsiteX4" fmla="*/ 540000 w 1080000"/>
              <a:gd name="connsiteY4" fmla="*/ 2696400 h 2696400"/>
              <a:gd name="connsiteX5" fmla="*/ 0 w 1080000"/>
              <a:gd name="connsiteY5" fmla="*/ 2156400 h 2696400"/>
              <a:gd name="connsiteX6" fmla="*/ 42436 w 1080000"/>
              <a:gd name="connsiteY6" fmla="*/ 1946208 h 2696400"/>
              <a:gd name="connsiteX7" fmla="*/ 62854 w 1080000"/>
              <a:gd name="connsiteY7" fmla="*/ 190859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62854 w 1080000"/>
              <a:gd name="connsiteY6" fmla="*/ 1908590 h 2696400"/>
              <a:gd name="connsiteX7" fmla="*/ 540001 w 1080000"/>
              <a:gd name="connsiteY7" fmla="*/ 0 h 2696400"/>
              <a:gd name="connsiteX0" fmla="*/ 540001 w 1080000"/>
              <a:gd name="connsiteY0" fmla="*/ 0 h 2696400"/>
              <a:gd name="connsiteX1" fmla="*/ 1037564 w 1080000"/>
              <a:gd name="connsiteY1" fmla="*/ 1946208 h 2696400"/>
              <a:gd name="connsiteX2" fmla="*/ 1080000 w 1080000"/>
              <a:gd name="connsiteY2" fmla="*/ 2156400 h 2696400"/>
              <a:gd name="connsiteX3" fmla="*/ 540000 w 1080000"/>
              <a:gd name="connsiteY3" fmla="*/ 2696400 h 2696400"/>
              <a:gd name="connsiteX4" fmla="*/ 0 w 1080000"/>
              <a:gd name="connsiteY4" fmla="*/ 2156400 h 2696400"/>
              <a:gd name="connsiteX5" fmla="*/ 42436 w 1080000"/>
              <a:gd name="connsiteY5" fmla="*/ 1946208 h 2696400"/>
              <a:gd name="connsiteX6" fmla="*/ 540001 w 1080000"/>
              <a:gd name="connsiteY6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42436 w 1080000"/>
              <a:gd name="connsiteY4" fmla="*/ 1946208 h 2696400"/>
              <a:gd name="connsiteX5" fmla="*/ 540001 w 1080000"/>
              <a:gd name="connsiteY5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  <a:gd name="connsiteX0" fmla="*/ 540001 w 1080000"/>
              <a:gd name="connsiteY0" fmla="*/ 0 h 2696400"/>
              <a:gd name="connsiteX1" fmla="*/ 1080000 w 1080000"/>
              <a:gd name="connsiteY1" fmla="*/ 2156400 h 2696400"/>
              <a:gd name="connsiteX2" fmla="*/ 540000 w 1080000"/>
              <a:gd name="connsiteY2" fmla="*/ 2696400 h 2696400"/>
              <a:gd name="connsiteX3" fmla="*/ 0 w 1080000"/>
              <a:gd name="connsiteY3" fmla="*/ 2156400 h 2696400"/>
              <a:gd name="connsiteX4" fmla="*/ 540001 w 1080000"/>
              <a:gd name="connsiteY4" fmla="*/ 0 h 269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2696400">
                <a:moveTo>
                  <a:pt x="540001" y="0"/>
                </a:moveTo>
                <a:lnTo>
                  <a:pt x="1080000" y="2156400"/>
                </a:lnTo>
                <a:cubicBezTo>
                  <a:pt x="1080000" y="2454634"/>
                  <a:pt x="838234" y="2696400"/>
                  <a:pt x="540000" y="2696400"/>
                </a:cubicBezTo>
                <a:cubicBezTo>
                  <a:pt x="241766" y="2696400"/>
                  <a:pt x="0" y="2454634"/>
                  <a:pt x="0" y="2156400"/>
                </a:cubicBezTo>
                <a:lnTo>
                  <a:pt x="540001" y="0"/>
                </a:lnTo>
                <a:close/>
              </a:path>
            </a:pathLst>
          </a:custGeom>
          <a:solidFill>
            <a:srgbClr val="C42B67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Прямоугольник 23"/>
          <p:cNvSpPr/>
          <p:nvPr/>
        </p:nvSpPr>
        <p:spPr>
          <a:xfrm>
            <a:off x="7976642" y="5246931"/>
            <a:ext cx="2578695" cy="900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Регистрация патента на асуродексиан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926081" y="2686930"/>
            <a:ext cx="661182" cy="6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02</a:t>
            </a:r>
          </a:p>
          <a:p>
            <a:pPr algn="ctr"/>
            <a:r>
              <a:rPr lang="ru-RU" dirty="0"/>
              <a:t>2023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490124" y="4369737"/>
            <a:ext cx="661181" cy="731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2023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429949" y="5934979"/>
            <a:ext cx="1223889" cy="506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D0ADD7-B8A9-4FA4-94BD-0BEA0698449C}"/>
              </a:ext>
            </a:extLst>
          </p:cNvPr>
          <p:cNvSpPr txBox="1"/>
          <p:nvPr/>
        </p:nvSpPr>
        <p:spPr>
          <a:xfrm>
            <a:off x="5765408" y="4456645"/>
            <a:ext cx="661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10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2024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C50AF5-150B-07E0-FF9B-112615F74E9B}"/>
              </a:ext>
            </a:extLst>
          </p:cNvPr>
          <p:cNvSpPr txBox="1"/>
          <p:nvPr/>
        </p:nvSpPr>
        <p:spPr>
          <a:xfrm>
            <a:off x="1241024" y="2729139"/>
            <a:ext cx="661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2023</a:t>
            </a:r>
          </a:p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E0124C7-DB85-7957-9D96-952F268263A1}"/>
              </a:ext>
            </a:extLst>
          </p:cNvPr>
          <p:cNvSpPr txBox="1"/>
          <p:nvPr/>
        </p:nvSpPr>
        <p:spPr>
          <a:xfrm>
            <a:off x="4121831" y="2823557"/>
            <a:ext cx="908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2024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09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C4626A8-820F-CEE1-88E0-BE6308B60350}"/>
              </a:ext>
            </a:extLst>
          </p:cNvPr>
          <p:cNvSpPr txBox="1"/>
          <p:nvPr/>
        </p:nvSpPr>
        <p:spPr>
          <a:xfrm>
            <a:off x="7433883" y="2821801"/>
            <a:ext cx="908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2026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7E6500B-9C51-2ED6-5E1A-6E6D862FFC5B}"/>
              </a:ext>
            </a:extLst>
          </p:cNvPr>
          <p:cNvSpPr txBox="1"/>
          <p:nvPr/>
        </p:nvSpPr>
        <p:spPr>
          <a:xfrm>
            <a:off x="8811861" y="4412331"/>
            <a:ext cx="908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04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2026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031B158-9032-9145-FC62-942189906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160019" y="2472504"/>
            <a:ext cx="5564198" cy="720622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B2B1044-38C2-2306-7655-C54EE7366928}"/>
              </a:ext>
            </a:extLst>
          </p:cNvPr>
          <p:cNvSpPr/>
          <p:nvPr/>
        </p:nvSpPr>
        <p:spPr>
          <a:xfrm>
            <a:off x="0" y="222738"/>
            <a:ext cx="12192000" cy="11957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584CFF4F-98AE-FD26-03FD-52BC04B10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7797849"/>
              </p:ext>
            </p:extLst>
          </p:nvPr>
        </p:nvGraphicFramePr>
        <p:xfrm>
          <a:off x="88799" y="500575"/>
          <a:ext cx="5116247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247">
                  <a:extLst>
                    <a:ext uri="{9D8B030D-6E8A-4147-A177-3AD203B41FA5}">
                      <a16:colId xmlns:a16="http://schemas.microsoft.com/office/drawing/2014/main" xmlns="" val="262722503"/>
                    </a:ext>
                  </a:extLst>
                </a:gridCol>
              </a:tblGrid>
              <a:tr h="567508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chemeClr val="bg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Контакты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4083907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439736C-580E-C338-9422-BCDE151035C5}"/>
              </a:ext>
            </a:extLst>
          </p:cNvPr>
          <p:cNvSpPr/>
          <p:nvPr/>
        </p:nvSpPr>
        <p:spPr>
          <a:xfrm>
            <a:off x="5155718" y="1626919"/>
            <a:ext cx="98656" cy="500834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99FF"/>
              </a:solidFill>
            </a:endParaRP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xmlns="" id="{E552B5DC-E2A1-B879-935B-DF08783C0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5497138"/>
              </p:ext>
            </p:extLst>
          </p:nvPr>
        </p:nvGraphicFramePr>
        <p:xfrm>
          <a:off x="614922" y="2417838"/>
          <a:ext cx="4064000" cy="321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1515974352"/>
                    </a:ext>
                  </a:extLst>
                </a:gridCol>
              </a:tblGrid>
              <a:tr h="321106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«Вы инвестируете в стартап-проекты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когда хотите что-то доказать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а в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Zitrinitas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 –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когда вам нужны результаты вместо доказательств»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4817480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1B9EA82-3BBF-31A1-7ED3-3A80CE85C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125" y="2950214"/>
            <a:ext cx="500574" cy="5005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C330F5A-AF5C-ACBD-DB2A-61D3E0E23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124" y="4254534"/>
            <a:ext cx="565763" cy="565763"/>
          </a:xfrm>
          <a:prstGeom prst="rect">
            <a:avLst/>
          </a:prstGeom>
        </p:spPr>
      </p:pic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xmlns="" id="{A5C2C931-1378-3178-9D6D-51D695519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3965503"/>
              </p:ext>
            </p:extLst>
          </p:nvPr>
        </p:nvGraphicFramePr>
        <p:xfrm>
          <a:off x="7469576" y="2950214"/>
          <a:ext cx="2945083" cy="50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5083">
                  <a:extLst>
                    <a:ext uri="{9D8B030D-6E8A-4147-A177-3AD203B41FA5}">
                      <a16:colId xmlns:a16="http://schemas.microsoft.com/office/drawing/2014/main" xmlns="" val="22558680"/>
                    </a:ext>
                  </a:extLst>
                </a:gridCol>
              </a:tblGrid>
              <a:tr h="500574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zitrinitas@mail.ru</a:t>
                      </a:r>
                      <a:endParaRPr lang="ru-RU" sz="2400" dirty="0">
                        <a:solidFill>
                          <a:schemeClr val="tx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407337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24BCEBE1-495C-F450-3A2A-3455D3188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4173471"/>
              </p:ext>
            </p:extLst>
          </p:nvPr>
        </p:nvGraphicFramePr>
        <p:xfrm>
          <a:off x="7469576" y="4287128"/>
          <a:ext cx="2945083" cy="50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5083">
                  <a:extLst>
                    <a:ext uri="{9D8B030D-6E8A-4147-A177-3AD203B41FA5}">
                      <a16:colId xmlns:a16="http://schemas.microsoft.com/office/drawing/2014/main" xmlns="" val="22558680"/>
                    </a:ext>
                  </a:extLst>
                </a:gridCol>
              </a:tblGrid>
              <a:tr h="500574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Baskerville" panose="02020502070401020303" pitchFamily="18" charset="0"/>
                          <a:ea typeface="Baskerville" panose="02020502070401020303" pitchFamily="18" charset="0"/>
                        </a:rPr>
                        <a:t>elijah_zimmer</a:t>
                      </a:r>
                      <a:endParaRPr lang="ru-RU" sz="2400" dirty="0">
                        <a:solidFill>
                          <a:schemeClr val="tx1"/>
                        </a:solidFill>
                        <a:latin typeface="Baskerville" panose="02020502070401020303" pitchFamily="18" charset="0"/>
                        <a:ea typeface="Baskerville" panose="020205020704010203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407337"/>
                  </a:ext>
                </a:extLst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0" y="234497"/>
            <a:ext cx="12192000" cy="1325563"/>
          </a:xfrm>
          <a:prstGeom prst="rect">
            <a:avLst/>
          </a:prstGeom>
          <a:gradFill flip="none" rotWithShape="1">
            <a:gsLst>
              <a:gs pos="0">
                <a:srgbClr val="C42B67"/>
              </a:gs>
              <a:gs pos="66000">
                <a:srgbClr val="C42B67">
                  <a:tint val="44500"/>
                  <a:satMod val="160000"/>
                </a:srgbClr>
              </a:gs>
              <a:gs pos="100000">
                <a:srgbClr val="C42B67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  </a:t>
            </a:r>
            <a:r>
              <a:rPr lang="ru-RU" sz="4100" b="1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j-cs"/>
              </a:rPr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3485286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17703</TotalTime>
  <Words>392</Words>
  <Application>Microsoft Office PowerPoint</Application>
  <PresentationFormat>Произвольный</PresentationFormat>
  <Paragraphs>160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     Проблема </vt:lpstr>
      <vt:lpstr>Слайд 3</vt:lpstr>
      <vt:lpstr>  </vt:lpstr>
      <vt:lpstr>  </vt:lpstr>
      <vt:lpstr>  Принцип работы продукта</vt:lpstr>
      <vt:lpstr>Слайд 7</vt:lpstr>
      <vt:lpstr>  Пользователь</vt:lpstr>
      <vt:lpstr>  Бизнес-модель</vt:lpstr>
      <vt:lpstr>    Команда</vt:lpstr>
      <vt:lpstr>Слайд 11</vt:lpstr>
      <vt:lpstr>   План работы над проектом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 Циммер</dc:creator>
  <cp:lastModifiedBy>Настя</cp:lastModifiedBy>
  <cp:revision>192</cp:revision>
  <cp:lastPrinted>2023-12-19T05:19:25Z</cp:lastPrinted>
  <dcterms:created xsi:type="dcterms:W3CDTF">2023-12-14T19:38:51Z</dcterms:created>
  <dcterms:modified xsi:type="dcterms:W3CDTF">2024-07-01T07:16:16Z</dcterms:modified>
</cp:coreProperties>
</file>