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11309350" cx="20104100"/>
  <p:notesSz cx="20104100" cy="11309350"/>
  <p:embeddedFontLst>
    <p:embeddedFont>
      <p:font typeface="Lato"/>
      <p:regular r:id="rId15"/>
      <p:bold r:id="rId16"/>
      <p:italic r:id="rId17"/>
      <p:boldItalic r:id="rId18"/>
    </p:embeddedFont>
    <p:embeddedFont>
      <p:font typeface="Montserrat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3" roundtripDataSignature="AMtx7mgPS37BwKQGRTHweuCKHuo6wIOX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.fntdata"/><Relationship Id="rId11" Type="http://schemas.openxmlformats.org/officeDocument/2006/relationships/slide" Target="slides/slide6.xml"/><Relationship Id="rId22" Type="http://schemas.openxmlformats.org/officeDocument/2006/relationships/font" Target="fonts/Montserrat-boldItalic.fntdata"/><Relationship Id="rId10" Type="http://schemas.openxmlformats.org/officeDocument/2006/relationships/slide" Target="slides/slide5.xml"/><Relationship Id="rId21" Type="http://schemas.openxmlformats.org/officeDocument/2006/relationships/font" Target="fonts/Montserrat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Lato-regular.fntdata"/><Relationship Id="rId14" Type="http://schemas.openxmlformats.org/officeDocument/2006/relationships/slide" Target="slides/slide9.xml"/><Relationship Id="rId17" Type="http://schemas.openxmlformats.org/officeDocument/2006/relationships/font" Target="fonts/Lato-italic.fntdata"/><Relationship Id="rId16" Type="http://schemas.openxmlformats.org/officeDocument/2006/relationships/font" Target="fonts/Lato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-regular.fntdata"/><Relationship Id="rId6" Type="http://schemas.openxmlformats.org/officeDocument/2006/relationships/slide" Target="slides/slide1.xml"/><Relationship Id="rId18" Type="http://schemas.openxmlformats.org/officeDocument/2006/relationships/font" Target="fonts/La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8712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1387138" y="0"/>
            <a:ext cx="8712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659563" y="1414463"/>
            <a:ext cx="6784975" cy="3816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10742613"/>
            <a:ext cx="8712200" cy="566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167e6fb6c16_0_0:notes"/>
          <p:cNvSpPr/>
          <p:nvPr>
            <p:ph idx="2" type="sldImg"/>
          </p:nvPr>
        </p:nvSpPr>
        <p:spPr>
          <a:xfrm>
            <a:off x="1118401" y="848201"/>
            <a:ext cx="17869200" cy="424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" name="Google Shape;49;g167e6fb6c16_0_0:notes"/>
          <p:cNvSpPr txBox="1"/>
          <p:nvPr>
            <p:ph idx="1" type="body"/>
          </p:nvPr>
        </p:nvSpPr>
        <p:spPr>
          <a:xfrm>
            <a:off x="2010410" y="5371941"/>
            <a:ext cx="16083300" cy="50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 txBox="1"/>
          <p:nvPr>
            <p:ph idx="1" type="body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" name="Google Shape;58;p2:notes"/>
          <p:cNvSpPr/>
          <p:nvPr>
            <p:ph idx="2" type="sldImg"/>
          </p:nvPr>
        </p:nvSpPr>
        <p:spPr>
          <a:xfrm>
            <a:off x="6659563" y="1414463"/>
            <a:ext cx="6784975" cy="3816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:notes"/>
          <p:cNvSpPr txBox="1"/>
          <p:nvPr>
            <p:ph idx="1" type="body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1" name="Google Shape;71;p3:notes"/>
          <p:cNvSpPr/>
          <p:nvPr>
            <p:ph idx="2" type="sldImg"/>
          </p:nvPr>
        </p:nvSpPr>
        <p:spPr>
          <a:xfrm>
            <a:off x="6659563" y="1414463"/>
            <a:ext cx="6784975" cy="3816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 txBox="1"/>
          <p:nvPr>
            <p:ph idx="1" type="body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4:notes"/>
          <p:cNvSpPr/>
          <p:nvPr>
            <p:ph idx="2" type="sldImg"/>
          </p:nvPr>
        </p:nvSpPr>
        <p:spPr>
          <a:xfrm>
            <a:off x="6659563" y="1414463"/>
            <a:ext cx="6784975" cy="3816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3f2f817c21_0_68:notes"/>
          <p:cNvSpPr txBox="1"/>
          <p:nvPr>
            <p:ph idx="1" type="body"/>
          </p:nvPr>
        </p:nvSpPr>
        <p:spPr>
          <a:xfrm>
            <a:off x="2009775" y="5441950"/>
            <a:ext cx="16084500" cy="44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g23f2f817c21_0_68:notes"/>
          <p:cNvSpPr/>
          <p:nvPr>
            <p:ph idx="2" type="sldImg"/>
          </p:nvPr>
        </p:nvSpPr>
        <p:spPr>
          <a:xfrm>
            <a:off x="6659563" y="1414463"/>
            <a:ext cx="6785100" cy="381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659563" y="1414463"/>
            <a:ext cx="6784975" cy="3816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/>
          <p:nvPr>
            <p:ph idx="1" type="body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6:notes"/>
          <p:cNvSpPr/>
          <p:nvPr>
            <p:ph idx="2" type="sldImg"/>
          </p:nvPr>
        </p:nvSpPr>
        <p:spPr>
          <a:xfrm>
            <a:off x="6659563" y="1414463"/>
            <a:ext cx="6784975" cy="3816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 txBox="1"/>
          <p:nvPr>
            <p:ph idx="1" type="body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p7:notes"/>
          <p:cNvSpPr/>
          <p:nvPr>
            <p:ph idx="2" type="sldImg"/>
          </p:nvPr>
        </p:nvSpPr>
        <p:spPr>
          <a:xfrm>
            <a:off x="6659563" y="1414463"/>
            <a:ext cx="6784975" cy="3816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 txBox="1"/>
          <p:nvPr>
            <p:ph idx="1" type="body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6" name="Google Shape;136;p9:notes"/>
          <p:cNvSpPr/>
          <p:nvPr>
            <p:ph idx="2" type="sldImg"/>
          </p:nvPr>
        </p:nvSpPr>
        <p:spPr>
          <a:xfrm>
            <a:off x="6659563" y="1414463"/>
            <a:ext cx="6784975" cy="3816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ctrTitle"/>
          </p:nvPr>
        </p:nvSpPr>
        <p:spPr>
          <a:xfrm>
            <a:off x="685325" y="1637146"/>
            <a:ext cx="18733486" cy="4513186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Lato"/>
              <a:buNone/>
              <a:defRPr sz="114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9pPr>
          </a:lstStyle>
          <a:p/>
        </p:txBody>
      </p:sp>
      <p:sp>
        <p:nvSpPr>
          <p:cNvPr id="17" name="Google Shape;17;p11"/>
          <p:cNvSpPr txBox="1"/>
          <p:nvPr>
            <p:ph idx="1" type="subTitle"/>
          </p:nvPr>
        </p:nvSpPr>
        <p:spPr>
          <a:xfrm>
            <a:off x="685307" y="6231576"/>
            <a:ext cx="18733486" cy="17427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9pPr>
          </a:lstStyle>
          <a:p/>
        </p:txBody>
      </p:sp>
      <p:sp>
        <p:nvSpPr>
          <p:cNvPr id="18" name="Google Shape;18;p11"/>
          <p:cNvSpPr txBox="1"/>
          <p:nvPr>
            <p:ph idx="12" type="sldNum"/>
          </p:nvPr>
        </p:nvSpPr>
        <p:spPr>
          <a:xfrm>
            <a:off x="18627640" y="10253320"/>
            <a:ext cx="1206378" cy="86543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2"/>
          <p:cNvSpPr txBox="1"/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5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2"/>
          <p:cNvSpPr txBox="1"/>
          <p:nvPr>
            <p:ph idx="1" type="body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2"/>
          <p:cNvSpPr txBox="1"/>
          <p:nvPr>
            <p:ph idx="11" type="ft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0" type="dt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2" type="sldNum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/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" type="subTitle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1" type="ft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0" type="dt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12" type="sldNum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/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5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" type="body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4"/>
          <p:cNvSpPr txBox="1"/>
          <p:nvPr>
            <p:ph idx="2" type="body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1" type="ft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10" type="dt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4"/>
          <p:cNvSpPr txBox="1"/>
          <p:nvPr>
            <p:ph idx="12" type="sldNum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5"/>
          <p:cNvSpPr txBox="1"/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5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11" type="ft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5"/>
          <p:cNvSpPr txBox="1"/>
          <p:nvPr>
            <p:ph idx="10" type="dt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2" type="sldNum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6"/>
          <p:cNvSpPr txBox="1"/>
          <p:nvPr>
            <p:ph idx="11" type="ft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6"/>
          <p:cNvSpPr txBox="1"/>
          <p:nvPr>
            <p:ph idx="10" type="dt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2" type="sldNum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95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1" type="ft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0" type="dt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7.jpg"/><Relationship Id="rId6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xd.adobe.com/view/a4a7d2cb-78f1-4bc0-aeeb-48c60b2aea3d-f1f4/?fullscreen=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67e6fb6c16_0_0"/>
          <p:cNvSpPr txBox="1"/>
          <p:nvPr/>
        </p:nvSpPr>
        <p:spPr>
          <a:xfrm>
            <a:off x="854160" y="9531593"/>
            <a:ext cx="18677400" cy="12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025" lIns="201025" spcFirstLastPara="1" rIns="201025" wrap="square" tIns="2010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ru-RU" sz="5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Виталий Алифанов, Основатель</a:t>
            </a:r>
            <a:endParaRPr b="0" i="0" sz="5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2" name="Google Shape;52;g167e6fb6c16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509550" y="612025"/>
            <a:ext cx="2022002" cy="1499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g167e6fb6c16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19650" y="369400"/>
            <a:ext cx="4070227" cy="228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g167e6fb6c16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504071" y="2276938"/>
            <a:ext cx="7099500" cy="7089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5" name="Google Shape;55;g167e6fb6c16_0_0"/>
          <p:cNvPicPr preferRelativeResize="0"/>
          <p:nvPr/>
        </p:nvPicPr>
        <p:blipFill rotWithShape="1">
          <a:blip r:embed="rId6">
            <a:alphaModFix/>
          </a:blip>
          <a:srcRect b="0" l="0" r="0" t="2515"/>
          <a:stretch/>
        </p:blipFill>
        <p:spPr>
          <a:xfrm>
            <a:off x="854150" y="2658900"/>
            <a:ext cx="8779401" cy="264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"/>
          <p:cNvSpPr txBox="1"/>
          <p:nvPr>
            <p:ph type="title"/>
          </p:nvPr>
        </p:nvSpPr>
        <p:spPr>
          <a:xfrm>
            <a:off x="984249" y="410085"/>
            <a:ext cx="6548859" cy="9062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>
                <a:solidFill>
                  <a:schemeClr val="dk1"/>
                </a:solidFill>
              </a:rPr>
              <a:t>Проблема</a:t>
            </a:r>
            <a:endParaRPr/>
          </a:p>
        </p:txBody>
      </p:sp>
      <p:sp>
        <p:nvSpPr>
          <p:cNvPr id="61" name="Google Shape;61;p2"/>
          <p:cNvSpPr/>
          <p:nvPr/>
        </p:nvSpPr>
        <p:spPr>
          <a:xfrm>
            <a:off x="14371249" y="5683153"/>
            <a:ext cx="5738312" cy="5654674"/>
          </a:xfrm>
          <a:custGeom>
            <a:rect b="b" l="l" r="r" t="t"/>
            <a:pathLst>
              <a:path extrusionOk="0" h="11309350" w="12125325">
                <a:moveTo>
                  <a:pt x="5688279" y="0"/>
                </a:moveTo>
                <a:lnTo>
                  <a:pt x="0" y="0"/>
                </a:lnTo>
                <a:lnTo>
                  <a:pt x="0" y="3915194"/>
                </a:lnTo>
                <a:lnTo>
                  <a:pt x="5688279" y="3915194"/>
                </a:lnTo>
                <a:lnTo>
                  <a:pt x="5688279" y="0"/>
                </a:lnTo>
                <a:close/>
              </a:path>
              <a:path extrusionOk="0" h="11309350" w="12125325">
                <a:moveTo>
                  <a:pt x="12125274" y="2387358"/>
                </a:moveTo>
                <a:lnTo>
                  <a:pt x="6649758" y="2387358"/>
                </a:lnTo>
                <a:lnTo>
                  <a:pt x="6649758" y="8207769"/>
                </a:lnTo>
                <a:lnTo>
                  <a:pt x="3689070" y="8207769"/>
                </a:lnTo>
                <a:lnTo>
                  <a:pt x="3689070" y="11309096"/>
                </a:lnTo>
                <a:lnTo>
                  <a:pt x="12125274" y="11309096"/>
                </a:lnTo>
                <a:lnTo>
                  <a:pt x="12125274" y="8207769"/>
                </a:lnTo>
                <a:lnTo>
                  <a:pt x="12125274" y="2387358"/>
                </a:lnTo>
                <a:close/>
              </a:path>
            </a:pathLst>
          </a:custGeom>
          <a:solidFill>
            <a:srgbClr val="E2182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2" name="Google Shape;62;p2"/>
          <p:cNvCxnSpPr/>
          <p:nvPr/>
        </p:nvCxnSpPr>
        <p:spPr>
          <a:xfrm>
            <a:off x="1224665" y="2868875"/>
            <a:ext cx="0" cy="6385800"/>
          </a:xfrm>
          <a:prstGeom prst="straightConnector1">
            <a:avLst/>
          </a:prstGeom>
          <a:noFill/>
          <a:ln cap="flat" cmpd="sng" w="9525">
            <a:solidFill>
              <a:srgbClr val="FF324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2"/>
          <p:cNvSpPr/>
          <p:nvPr/>
        </p:nvSpPr>
        <p:spPr>
          <a:xfrm rot="-5400000">
            <a:off x="1034191" y="3225988"/>
            <a:ext cx="381000" cy="3285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E218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2"/>
          <p:cNvSpPr/>
          <p:nvPr/>
        </p:nvSpPr>
        <p:spPr>
          <a:xfrm rot="-5400000">
            <a:off x="1034191" y="5490429"/>
            <a:ext cx="381000" cy="3285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E218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2"/>
          <p:cNvSpPr/>
          <p:nvPr/>
        </p:nvSpPr>
        <p:spPr>
          <a:xfrm rot="-5400000">
            <a:off x="1034191" y="8210842"/>
            <a:ext cx="381000" cy="3285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E218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2"/>
          <p:cNvSpPr txBox="1"/>
          <p:nvPr/>
        </p:nvSpPr>
        <p:spPr>
          <a:xfrm>
            <a:off x="2120500" y="2744613"/>
            <a:ext cx="94683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Calibri"/>
                <a:ea typeface="Calibri"/>
                <a:cs typeface="Calibri"/>
                <a:sym typeface="Calibri"/>
              </a:rPr>
              <a:t>Большой наплыв жителей стран Африки, в том числе сотрудников и студентов.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"/>
          <p:cNvSpPr txBox="1"/>
          <p:nvPr/>
        </p:nvSpPr>
        <p:spPr>
          <a:xfrm>
            <a:off x="2120500" y="4714950"/>
            <a:ext cx="94683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Расизм, языковые и культурные барьеры, документооборот - с этими трудностями, по нашим данным, сталкиваются 50% Африканцев при поиске жилья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"/>
          <p:cNvSpPr txBox="1"/>
          <p:nvPr/>
        </p:nvSpPr>
        <p:spPr>
          <a:xfrm>
            <a:off x="2120500" y="7728588"/>
            <a:ext cx="94683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Calibri"/>
                <a:ea typeface="Calibri"/>
                <a:cs typeface="Calibri"/>
                <a:sym typeface="Calibri"/>
              </a:rPr>
              <a:t>За последние 13 лет количество студентов из Африки утроилось.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"/>
          <p:cNvSpPr txBox="1"/>
          <p:nvPr>
            <p:ph type="title"/>
          </p:nvPr>
        </p:nvSpPr>
        <p:spPr>
          <a:xfrm>
            <a:off x="1060449" y="562475"/>
            <a:ext cx="136953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>
                <a:solidFill>
                  <a:schemeClr val="dk1"/>
                </a:solidFill>
              </a:rPr>
              <a:t>Решение/Продукт и его технологичность </a:t>
            </a:r>
            <a:endParaRPr/>
          </a:p>
        </p:txBody>
      </p:sp>
      <p:cxnSp>
        <p:nvCxnSpPr>
          <p:cNvPr id="74" name="Google Shape;74;p3"/>
          <p:cNvCxnSpPr/>
          <p:nvPr/>
        </p:nvCxnSpPr>
        <p:spPr>
          <a:xfrm>
            <a:off x="1224665" y="2868875"/>
            <a:ext cx="0" cy="5571600"/>
          </a:xfrm>
          <a:prstGeom prst="straightConnector1">
            <a:avLst/>
          </a:prstGeom>
          <a:noFill/>
          <a:ln cap="flat" cmpd="sng" w="9525">
            <a:solidFill>
              <a:srgbClr val="FF324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5" name="Google Shape;75;p3"/>
          <p:cNvSpPr/>
          <p:nvPr/>
        </p:nvSpPr>
        <p:spPr>
          <a:xfrm rot="-5400000">
            <a:off x="1034191" y="3428525"/>
            <a:ext cx="381000" cy="3285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E218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3"/>
          <p:cNvSpPr/>
          <p:nvPr/>
        </p:nvSpPr>
        <p:spPr>
          <a:xfrm rot="-5400000">
            <a:off x="1034191" y="4732929"/>
            <a:ext cx="381000" cy="3285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E218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3"/>
          <p:cNvSpPr/>
          <p:nvPr/>
        </p:nvSpPr>
        <p:spPr>
          <a:xfrm rot="-5400000">
            <a:off x="1034191" y="6028329"/>
            <a:ext cx="381000" cy="3285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E218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3"/>
          <p:cNvSpPr/>
          <p:nvPr/>
        </p:nvSpPr>
        <p:spPr>
          <a:xfrm rot="-5400000">
            <a:off x="1034191" y="7323729"/>
            <a:ext cx="381000" cy="3285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E218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3"/>
          <p:cNvSpPr txBox="1"/>
          <p:nvPr/>
        </p:nvSpPr>
        <p:spPr>
          <a:xfrm>
            <a:off x="1824600" y="3205325"/>
            <a:ext cx="9468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Calibri"/>
                <a:ea typeface="Calibri"/>
                <a:cs typeface="Calibri"/>
                <a:sym typeface="Calibri"/>
              </a:rPr>
              <a:t>Онлайн платформа для аренды жилья.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3"/>
          <p:cNvSpPr txBox="1"/>
          <p:nvPr/>
        </p:nvSpPr>
        <p:spPr>
          <a:xfrm>
            <a:off x="1824600" y="4272500"/>
            <a:ext cx="94683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Calibri"/>
                <a:ea typeface="Calibri"/>
                <a:cs typeface="Calibri"/>
                <a:sym typeface="Calibri"/>
              </a:rPr>
              <a:t>Предоставление клининговых и риэлторских услуг, а также замер уровня шума.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3"/>
          <p:cNvSpPr txBox="1"/>
          <p:nvPr/>
        </p:nvSpPr>
        <p:spPr>
          <a:xfrm>
            <a:off x="1824600" y="5695513"/>
            <a:ext cx="94683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Calibri"/>
                <a:ea typeface="Calibri"/>
                <a:cs typeface="Calibri"/>
                <a:sym typeface="Calibri"/>
              </a:rPr>
              <a:t>Использование счёта </a:t>
            </a:r>
            <a:r>
              <a:rPr lang="ru-RU" sz="3600">
                <a:latin typeface="Calibri"/>
                <a:ea typeface="Calibri"/>
                <a:cs typeface="Calibri"/>
                <a:sym typeface="Calibri"/>
              </a:rPr>
              <a:t>Эскроу</a:t>
            </a:r>
            <a:r>
              <a:rPr lang="ru-RU" sz="3600">
                <a:latin typeface="Calibri"/>
                <a:ea typeface="Calibri"/>
                <a:cs typeface="Calibri"/>
                <a:sym typeface="Calibri"/>
              </a:rPr>
              <a:t> для безопасной оплаты.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3"/>
          <p:cNvSpPr txBox="1"/>
          <p:nvPr/>
        </p:nvSpPr>
        <p:spPr>
          <a:xfrm>
            <a:off x="1824600" y="7118525"/>
            <a:ext cx="9468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Calibri"/>
                <a:ea typeface="Calibri"/>
                <a:cs typeface="Calibri"/>
                <a:sym typeface="Calibri"/>
              </a:rPr>
              <a:t>Верификация пользователя.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3" name="Google Shape;83;p3"/>
          <p:cNvPicPr preferRelativeResize="0"/>
          <p:nvPr/>
        </p:nvPicPr>
        <p:blipFill rotWithShape="1">
          <a:blip r:embed="rId3">
            <a:alphaModFix/>
          </a:blip>
          <a:srcRect b="0" l="0" r="22081" t="0"/>
          <a:stretch/>
        </p:blipFill>
        <p:spPr>
          <a:xfrm>
            <a:off x="11728550" y="842725"/>
            <a:ext cx="7377250" cy="9468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 txBox="1"/>
          <p:nvPr>
            <p:ph type="title"/>
          </p:nvPr>
        </p:nvSpPr>
        <p:spPr>
          <a:xfrm>
            <a:off x="1454324" y="204133"/>
            <a:ext cx="6549000" cy="9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>
                <a:solidFill>
                  <a:schemeClr val="dk1"/>
                </a:solidFill>
              </a:rPr>
              <a:t>Рынок / Конкуренты</a:t>
            </a:r>
            <a:endParaRPr/>
          </a:p>
        </p:txBody>
      </p:sp>
      <p:cxnSp>
        <p:nvCxnSpPr>
          <p:cNvPr id="89" name="Google Shape;89;p4"/>
          <p:cNvCxnSpPr/>
          <p:nvPr/>
        </p:nvCxnSpPr>
        <p:spPr>
          <a:xfrm>
            <a:off x="1224665" y="2868875"/>
            <a:ext cx="0" cy="5571600"/>
          </a:xfrm>
          <a:prstGeom prst="straightConnector1">
            <a:avLst/>
          </a:prstGeom>
          <a:noFill/>
          <a:ln cap="flat" cmpd="sng" w="9525">
            <a:solidFill>
              <a:srgbClr val="FF324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0" name="Google Shape;90;p4"/>
          <p:cNvSpPr/>
          <p:nvPr/>
        </p:nvSpPr>
        <p:spPr>
          <a:xfrm rot="-5400000">
            <a:off x="1034191" y="3428525"/>
            <a:ext cx="381000" cy="3285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E218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4"/>
          <p:cNvSpPr/>
          <p:nvPr/>
        </p:nvSpPr>
        <p:spPr>
          <a:xfrm rot="-5400000">
            <a:off x="1034191" y="4732929"/>
            <a:ext cx="381000" cy="3285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E218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4"/>
          <p:cNvSpPr/>
          <p:nvPr/>
        </p:nvSpPr>
        <p:spPr>
          <a:xfrm rot="-5400000">
            <a:off x="1034191" y="6028329"/>
            <a:ext cx="381000" cy="3285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E218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4"/>
          <p:cNvSpPr/>
          <p:nvPr/>
        </p:nvSpPr>
        <p:spPr>
          <a:xfrm rot="-5400000">
            <a:off x="1034191" y="7877829"/>
            <a:ext cx="381000" cy="3285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E218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4"/>
          <p:cNvSpPr txBox="1"/>
          <p:nvPr/>
        </p:nvSpPr>
        <p:spPr>
          <a:xfrm>
            <a:off x="2021875" y="3223325"/>
            <a:ext cx="9468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Calibri"/>
                <a:ea typeface="Calibri"/>
                <a:cs typeface="Calibri"/>
                <a:sym typeface="Calibri"/>
              </a:rPr>
              <a:t>Суточно.ру, Циан, Авито, Домклик, Квартирка.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4"/>
          <p:cNvSpPr txBox="1"/>
          <p:nvPr/>
        </p:nvSpPr>
        <p:spPr>
          <a:xfrm>
            <a:off x="2021875" y="4527725"/>
            <a:ext cx="9468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Calibri"/>
                <a:ea typeface="Calibri"/>
                <a:cs typeface="Calibri"/>
                <a:sym typeface="Calibri"/>
              </a:rPr>
              <a:t>Отсутствие ориентации на иностранцев.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4"/>
          <p:cNvSpPr txBox="1"/>
          <p:nvPr/>
        </p:nvSpPr>
        <p:spPr>
          <a:xfrm>
            <a:off x="2021875" y="5832125"/>
            <a:ext cx="9468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Calibri"/>
                <a:ea typeface="Calibri"/>
                <a:cs typeface="Calibri"/>
                <a:sym typeface="Calibri"/>
              </a:rPr>
              <a:t>Большая нагруженность на сервис поддержки.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"/>
          <p:cNvSpPr txBox="1"/>
          <p:nvPr/>
        </p:nvSpPr>
        <p:spPr>
          <a:xfrm>
            <a:off x="2021875" y="7118525"/>
            <a:ext cx="94683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Calibri"/>
                <a:ea typeface="Calibri"/>
                <a:cs typeface="Calibri"/>
                <a:sym typeface="Calibri"/>
              </a:rPr>
              <a:t>Нет сервисов для удобства жильцов: измерения уровня шума, клининга, риэлторских услуг.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91675" y="1500113"/>
            <a:ext cx="8309124" cy="8309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3f2f817c21_0_68"/>
          <p:cNvSpPr/>
          <p:nvPr/>
        </p:nvSpPr>
        <p:spPr>
          <a:xfrm>
            <a:off x="10158850" y="4717725"/>
            <a:ext cx="8958600" cy="3090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g23f2f817c21_0_68"/>
          <p:cNvSpPr/>
          <p:nvPr/>
        </p:nvSpPr>
        <p:spPr>
          <a:xfrm>
            <a:off x="1200250" y="7808025"/>
            <a:ext cx="8958600" cy="3090300"/>
          </a:xfrm>
          <a:prstGeom prst="rect">
            <a:avLst/>
          </a:prstGeom>
          <a:solidFill>
            <a:srgbClr val="E218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g23f2f817c21_0_68"/>
          <p:cNvSpPr/>
          <p:nvPr/>
        </p:nvSpPr>
        <p:spPr>
          <a:xfrm>
            <a:off x="1200250" y="1627425"/>
            <a:ext cx="8958600" cy="3090300"/>
          </a:xfrm>
          <a:prstGeom prst="rect">
            <a:avLst/>
          </a:prstGeom>
          <a:solidFill>
            <a:srgbClr val="E218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g23f2f817c21_0_68"/>
          <p:cNvSpPr txBox="1"/>
          <p:nvPr>
            <p:ph type="title"/>
          </p:nvPr>
        </p:nvSpPr>
        <p:spPr>
          <a:xfrm>
            <a:off x="1454324" y="204133"/>
            <a:ext cx="65490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>
                <a:solidFill>
                  <a:schemeClr val="dk1"/>
                </a:solidFill>
              </a:rPr>
              <a:t>Рынок / Конкуренты</a:t>
            </a:r>
            <a:endParaRPr/>
          </a:p>
        </p:txBody>
      </p:sp>
      <p:sp>
        <p:nvSpPr>
          <p:cNvPr id="107" name="Google Shape;107;g23f2f817c21_0_68"/>
          <p:cNvSpPr txBox="1"/>
          <p:nvPr/>
        </p:nvSpPr>
        <p:spPr>
          <a:xfrm>
            <a:off x="1766925" y="1632713"/>
            <a:ext cx="94683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Исправный доступный рынок (SOM)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• 30% африканцев в России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Средняя стоимость аренды: 2000 руб. Комиссия 5%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Итого: 86,4 млн рублей.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23f2f817c21_0_68"/>
          <p:cNvSpPr txBox="1"/>
          <p:nvPr/>
        </p:nvSpPr>
        <p:spPr>
          <a:xfrm>
            <a:off x="10158850" y="4785213"/>
            <a:ext cx="94683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Обслуживаемый адресуемый рынок (SAM)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&gt;30 тысяч африканцев в России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Средняя стоимость аренды: 2000 руб. Комиссия 5%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Итого: 288 млн рублей.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23f2f817c21_0_68"/>
          <p:cNvSpPr txBox="1"/>
          <p:nvPr/>
        </p:nvSpPr>
        <p:spPr>
          <a:xfrm>
            <a:off x="1766925" y="7875525"/>
            <a:ext cx="94683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Общий адресуемый рынок (TAM)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• Всего в России 144 млн человек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Средняя стоимость аренды: 2000 руб. Комиссия 5%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Итого: 1,4 т. рублей.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 txBox="1"/>
          <p:nvPr>
            <p:ph type="title"/>
          </p:nvPr>
        </p:nvSpPr>
        <p:spPr>
          <a:xfrm>
            <a:off x="984249" y="410085"/>
            <a:ext cx="6548859" cy="9062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>
                <a:solidFill>
                  <a:schemeClr val="dk1"/>
                </a:solidFill>
              </a:rPr>
              <a:t>Бизнес-модель</a:t>
            </a:r>
            <a:endParaRPr/>
          </a:p>
        </p:txBody>
      </p:sp>
      <p:cxnSp>
        <p:nvCxnSpPr>
          <p:cNvPr id="115" name="Google Shape;115;p5"/>
          <p:cNvCxnSpPr/>
          <p:nvPr/>
        </p:nvCxnSpPr>
        <p:spPr>
          <a:xfrm>
            <a:off x="1224675" y="2005425"/>
            <a:ext cx="0" cy="8087400"/>
          </a:xfrm>
          <a:prstGeom prst="straightConnector1">
            <a:avLst/>
          </a:prstGeom>
          <a:noFill/>
          <a:ln cap="flat" cmpd="sng" w="9525">
            <a:solidFill>
              <a:srgbClr val="FF324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6" name="Google Shape;116;p5"/>
          <p:cNvSpPr/>
          <p:nvPr/>
        </p:nvSpPr>
        <p:spPr>
          <a:xfrm rot="-5400000">
            <a:off x="1034191" y="2754575"/>
            <a:ext cx="381000" cy="3285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E218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5"/>
          <p:cNvSpPr/>
          <p:nvPr/>
        </p:nvSpPr>
        <p:spPr>
          <a:xfrm rot="-5400000">
            <a:off x="1034191" y="5691354"/>
            <a:ext cx="381000" cy="3285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E218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5"/>
          <p:cNvSpPr txBox="1"/>
          <p:nvPr/>
        </p:nvSpPr>
        <p:spPr>
          <a:xfrm>
            <a:off x="2021875" y="1718213"/>
            <a:ext cx="94683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Calibri"/>
                <a:ea typeface="Calibri"/>
                <a:cs typeface="Calibri"/>
                <a:sym typeface="Calibri"/>
              </a:rPr>
              <a:t>Афро-Кива получает доход через комиссионную </a:t>
            </a:r>
            <a:r>
              <a:rPr lang="ru-RU" sz="3600">
                <a:latin typeface="Calibri"/>
                <a:ea typeface="Calibri"/>
                <a:cs typeface="Calibri"/>
                <a:sym typeface="Calibri"/>
              </a:rPr>
              <a:t>бизнес-модель</a:t>
            </a:r>
            <a:r>
              <a:rPr lang="ru-RU" sz="3600">
                <a:latin typeface="Calibri"/>
                <a:ea typeface="Calibri"/>
                <a:cs typeface="Calibri"/>
                <a:sym typeface="Calibri"/>
              </a:rPr>
              <a:t>, взимая 5% от каждого бронирования или продажи недвижимости.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/>
          <p:nvPr/>
        </p:nvSpPr>
        <p:spPr>
          <a:xfrm rot="-5400000">
            <a:off x="1034191" y="8628129"/>
            <a:ext cx="381000" cy="3285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E218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5"/>
          <p:cNvSpPr txBox="1"/>
          <p:nvPr/>
        </p:nvSpPr>
        <p:spPr>
          <a:xfrm>
            <a:off x="2021875" y="8145875"/>
            <a:ext cx="94683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Calibri"/>
                <a:ea typeface="Calibri"/>
                <a:cs typeface="Calibri"/>
                <a:sym typeface="Calibri"/>
              </a:rPr>
              <a:t>Мы также планируем получать доход за счет клининговых и риэлторских услуг.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5"/>
          <p:cNvSpPr txBox="1"/>
          <p:nvPr/>
        </p:nvSpPr>
        <p:spPr>
          <a:xfrm>
            <a:off x="2021875" y="4521350"/>
            <a:ext cx="94683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600">
                <a:latin typeface="Calibri"/>
                <a:ea typeface="Calibri"/>
                <a:cs typeface="Calibri"/>
                <a:sym typeface="Calibri"/>
              </a:rPr>
              <a:t>Платформа также предлагает премиальные услуги для хозяев и гостей, такие как персонализированные услуги консьержа и управление недвижимостью.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" name="Google Shape;122;p5"/>
          <p:cNvPicPr preferRelativeResize="0"/>
          <p:nvPr/>
        </p:nvPicPr>
        <p:blipFill rotWithShape="1">
          <a:blip r:embed="rId3">
            <a:alphaModFix/>
          </a:blip>
          <a:srcRect b="0" l="19829" r="10932" t="0"/>
          <a:stretch/>
        </p:blipFill>
        <p:spPr>
          <a:xfrm>
            <a:off x="12123098" y="2078675"/>
            <a:ext cx="7312102" cy="7152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"/>
          <p:cNvSpPr txBox="1"/>
          <p:nvPr>
            <p:ph type="title"/>
          </p:nvPr>
        </p:nvSpPr>
        <p:spPr>
          <a:xfrm>
            <a:off x="3654700" y="4907825"/>
            <a:ext cx="12794700" cy="14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9600" u="sng">
                <a:solidFill>
                  <a:schemeClr val="hlink"/>
                </a:solidFill>
                <a:hlinkClick r:id="rId3"/>
              </a:rPr>
              <a:t>Текущие результаты</a:t>
            </a:r>
            <a:endParaRPr sz="9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"/>
          <p:cNvSpPr txBox="1"/>
          <p:nvPr>
            <p:ph type="title"/>
          </p:nvPr>
        </p:nvSpPr>
        <p:spPr>
          <a:xfrm>
            <a:off x="984249" y="410085"/>
            <a:ext cx="11353796" cy="9062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>
                <a:solidFill>
                  <a:schemeClr val="dk1"/>
                </a:solidFill>
              </a:rPr>
              <a:t>План развития/Дорожная карта</a:t>
            </a:r>
            <a:endParaRPr/>
          </a:p>
        </p:txBody>
      </p:sp>
      <p:pic>
        <p:nvPicPr>
          <p:cNvPr id="133" name="Google Shape;133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0063" y="1316295"/>
            <a:ext cx="17163965" cy="9688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9300" y="3187700"/>
            <a:ext cx="13325475" cy="493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2022-06-08T08:32:52Z</dcterms:created>
  <dc:creator>Dima Gusev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