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5.jpg" ContentType="image/jpg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3" r:id="rId3"/>
    <p:sldId id="294" r:id="rId4"/>
    <p:sldId id="306" r:id="rId5"/>
    <p:sldId id="312" r:id="rId6"/>
    <p:sldId id="310" r:id="rId7"/>
    <p:sldId id="300" r:id="rId8"/>
    <p:sldId id="311" r:id="rId9"/>
    <p:sldId id="283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194"/>
    <a:srgbClr val="858889"/>
    <a:srgbClr val="00B6F6"/>
    <a:srgbClr val="6D7886"/>
    <a:srgbClr val="51C6EC"/>
    <a:srgbClr val="BEA0C8"/>
    <a:srgbClr val="B3A9B7"/>
    <a:srgbClr val="9460A4"/>
    <a:srgbClr val="9F70AD"/>
    <a:srgbClr val="006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016" autoAdjust="0"/>
  </p:normalViewPr>
  <p:slideViewPr>
    <p:cSldViewPr snapToGrid="0" snapToObjects="1">
      <p:cViewPr varScale="1">
        <p:scale>
          <a:sx n="111" d="100"/>
          <a:sy n="111" d="100"/>
        </p:scale>
        <p:origin x="480" y="10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5275887351058611E-3"/>
          <c:w val="0.97804537736642783"/>
          <c:h val="0.976223916984153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91-476B-A075-D6F56A725E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91-476B-A075-D6F56A725EE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871-4747-A47F-AE4D76423EA4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71-4747-A47F-AE4D76423EA4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1-4747-A47F-AE4D76423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69</c:v>
                </c:pt>
                <c:pt idx="1">
                  <c:v>73</c:v>
                </c:pt>
                <c:pt idx="2">
                  <c:v>74</c:v>
                </c:pt>
                <c:pt idx="3">
                  <c:v>48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1-4CD0-9401-069ABDB986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307949103"/>
        <c:axId val="432779743"/>
      </c:barChart>
      <c:catAx>
        <c:axId val="307949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2779743"/>
        <c:crosses val="autoZero"/>
        <c:auto val="1"/>
        <c:lblAlgn val="ctr"/>
        <c:lblOffset val="100"/>
        <c:noMultiLvlLbl val="0"/>
      </c:catAx>
      <c:valAx>
        <c:axId val="432779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7949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EB4521-F593-574E-9920-BC8C890C5CA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982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69204" cy="68364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9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99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691">
              <a:lnSpc>
                <a:spcPts val="954"/>
              </a:lnSpc>
            </a:pPr>
            <a:r>
              <a:rPr lang="ru-RU"/>
              <a:t>/</a:t>
            </a:r>
            <a:r>
              <a:rPr lang="ru-RU" spc="15"/>
              <a:t> </a:t>
            </a:r>
            <a:r>
              <a:rPr lang="ru-RU" spc="-5"/>
              <a:t>Разработка</a:t>
            </a:r>
            <a:r>
              <a:rPr lang="ru-RU" spc="-35"/>
              <a:t> </a:t>
            </a:r>
            <a:r>
              <a:rPr lang="ru-RU" spc="-5"/>
              <a:t>ресурсосберегающей</a:t>
            </a:r>
            <a:r>
              <a:rPr lang="ru-RU" spc="20"/>
              <a:t> </a:t>
            </a:r>
            <a:r>
              <a:rPr lang="ru-RU" spc="-5"/>
              <a:t>технологии</a:t>
            </a:r>
            <a:r>
              <a:rPr lang="ru-RU" spc="5"/>
              <a:t> </a:t>
            </a:r>
            <a:r>
              <a:rPr lang="ru-RU" spc="-5"/>
              <a:t>производства</a:t>
            </a:r>
            <a:r>
              <a:rPr lang="ru-RU" spc="-40"/>
              <a:t> </a:t>
            </a:r>
            <a:r>
              <a:rPr lang="ru-RU" spc="-5"/>
              <a:t>строительного</a:t>
            </a:r>
            <a:r>
              <a:rPr lang="ru-RU" spc="25"/>
              <a:t> </a:t>
            </a:r>
            <a:r>
              <a:rPr lang="ru-RU" spc="-5"/>
              <a:t>материала</a:t>
            </a:r>
            <a:r>
              <a:rPr lang="ru-RU"/>
              <a:t> на основе</a:t>
            </a:r>
            <a:r>
              <a:rPr lang="ru-RU" spc="-30"/>
              <a:t> </a:t>
            </a:r>
            <a:r>
              <a:rPr lang="ru-RU" spc="-5"/>
              <a:t>буровых</a:t>
            </a:r>
            <a:r>
              <a:rPr lang="ru-RU" spc="15"/>
              <a:t> </a:t>
            </a:r>
            <a:r>
              <a:rPr lang="ru-RU" spc="-5"/>
              <a:t>отходов</a:t>
            </a:r>
            <a:endParaRPr lang="ru-RU"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99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073">
              <a:lnSpc>
                <a:spcPts val="954"/>
              </a:lnSpc>
            </a:pPr>
            <a:fld id="{81D60167-4931-47E6-BA6A-407CBD079E47}" type="slidenum">
              <a:rPr lang="ru-RU" smtClean="0"/>
              <a:pPr marL="38073">
                <a:lnSpc>
                  <a:spcPts val="954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47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  <p:sldLayoutId id="2147483674" r:id="rId14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chart" Target="../charts/chart2.xml"/><Relationship Id="rId7" Type="http://schemas.microsoft.com/office/2007/relationships/hdphoto" Target="../media/hdphoto1.wd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14.jpg"/><Relationship Id="rId10" Type="http://schemas.openxmlformats.org/officeDocument/2006/relationships/image" Target="../media/image17.png"/><Relationship Id="rId4" Type="http://schemas.openxmlformats.org/officeDocument/2006/relationships/image" Target="../media/image13.jpe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microsoft.com/office/2007/relationships/hdphoto" Target="../media/hdphoto7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23.png"/><Relationship Id="rId1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2236304"/>
            <a:ext cx="10290003" cy="137273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УТИЛИЗАЦИЯ И ПЕРЕРАБОТКА СТРОИТЕЛЬНЫХ ОТХОДОВ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5220191"/>
            <a:ext cx="9126141" cy="1079941"/>
          </a:xfrm>
        </p:spPr>
        <p:txBody>
          <a:bodyPr>
            <a:normAutofit/>
          </a:bodyPr>
          <a:lstStyle/>
          <a:p>
            <a:r>
              <a:rPr lang="ru-RU" dirty="0"/>
              <a:t>Докладчики:</a:t>
            </a:r>
            <a:br>
              <a:rPr lang="ru-RU" dirty="0"/>
            </a:br>
            <a:r>
              <a:rPr lang="ru-RU" dirty="0"/>
              <a:t>Стаселько Егор Леонидович</a:t>
            </a:r>
            <a:br>
              <a:rPr lang="ru-RU" dirty="0"/>
            </a:br>
            <a:r>
              <a:rPr lang="ru-RU" dirty="0"/>
              <a:t>Иванейко Ксения Сергеевна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8DDE90-8944-A983-DA6A-EA3F1A673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76" y="4729226"/>
            <a:ext cx="616222" cy="616222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B21E2E-EA5D-46BA-ADB5-6EA4B8E4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D2CAC4-F8C1-425B-9D70-55D201DC4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75E02922-76CC-4A08-963B-241706EC1D70}"/>
              </a:ext>
            </a:extLst>
          </p:cNvPr>
          <p:cNvSpPr txBox="1"/>
          <p:nvPr/>
        </p:nvSpPr>
        <p:spPr>
          <a:xfrm>
            <a:off x="1257600" y="2229629"/>
            <a:ext cx="43977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200" dirty="0">
                <a:solidFill>
                  <a:srgbClr val="000000"/>
                </a:solidFill>
                <a:cs typeface="Calibri" panose="020F0502020204030204" pitchFamily="34" charset="0"/>
              </a:rPr>
              <a:t>Включения строительных отходов в переработку и вторичное использование. Возможность использования продуктов переработки в качестве сертифицированного продукта.</a:t>
            </a:r>
            <a:endParaRPr lang="ru-RU" sz="12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E17FE7C0-8D7C-492F-8C76-99FE4626E5FC}"/>
              </a:ext>
            </a:extLst>
          </p:cNvPr>
          <p:cNvSpPr txBox="1"/>
          <p:nvPr/>
        </p:nvSpPr>
        <p:spPr>
          <a:xfrm>
            <a:off x="589276" y="1785247"/>
            <a:ext cx="438150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1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CB1EE2B-3E76-4F3B-8DF0-2C6C20F8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806" y="2768092"/>
            <a:ext cx="582357" cy="58235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996A376-F8D9-40A5-A004-08606ACE7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24" y="2704570"/>
            <a:ext cx="645879" cy="645879"/>
          </a:xfrm>
          <a:prstGeom prst="rect">
            <a:avLst/>
          </a:prstGeom>
        </p:spPr>
      </p:pic>
      <p:sp>
        <p:nvSpPr>
          <p:cNvPr id="27" name="Заголовок 1"/>
          <p:cNvSpPr txBox="1">
            <a:spLocks/>
          </p:cNvSpPr>
          <p:nvPr/>
        </p:nvSpPr>
        <p:spPr>
          <a:xfrm>
            <a:off x="488975" y="303654"/>
            <a:ext cx="5166389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800" b="1" kern="0" dirty="0">
                <a:solidFill>
                  <a:schemeClr val="accent1"/>
                </a:solidFill>
                <a:latin typeface="Montserrat"/>
              </a:rPr>
              <a:t>ЧТО ДЕЛАЕТ ПРОЕКТ?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7353" y="1835985"/>
            <a:ext cx="38572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ФУНДАМЕНТАЛЬНОЙ ЗАДАЧИ: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12179-8E1F-4075-83C5-52DA4E650009}"/>
              </a:ext>
            </a:extLst>
          </p:cNvPr>
          <p:cNvSpPr txBox="1"/>
          <p:nvPr/>
        </p:nvSpPr>
        <p:spPr>
          <a:xfrm>
            <a:off x="1463923" y="934959"/>
            <a:ext cx="989650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cs typeface="Aharoni" panose="02010803020104030203" pitchFamily="2" charset="-79"/>
              </a:rPr>
              <a:t>СОЗДАНИЕ ПРОИЗВОДСТВА ПО СОРТИРОВКЕ И ПЕРЕРАБОТКЕ СТРОИТЕЛЬНЫХ ОТХОДОВ ДЛЯ ИЗГОТОВЛЕНИЯ НОВЫХ СТРОИТЕЛЬНЫХ МАТЕРИАЛОВ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8976" y="934959"/>
            <a:ext cx="10631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  <a:cs typeface="Aharoni" panose="02010803020104030203" pitchFamily="2" charset="-79"/>
              </a:rPr>
              <a:t>ЦЕЛЬ: 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55" name="object 13">
            <a:extLst>
              <a:ext uri="{FF2B5EF4-FFF2-40B4-BE49-F238E27FC236}">
                <a16:creationId xmlns:a16="http://schemas.microsoft.com/office/drawing/2014/main" id="{75E02922-76CC-4A08-963B-241706EC1D70}"/>
              </a:ext>
            </a:extLst>
          </p:cNvPr>
          <p:cNvSpPr txBox="1"/>
          <p:nvPr/>
        </p:nvSpPr>
        <p:spPr>
          <a:xfrm>
            <a:off x="1257600" y="4224264"/>
            <a:ext cx="43977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200" dirty="0">
                <a:solidFill>
                  <a:srgbClr val="000000"/>
                </a:solidFill>
                <a:cs typeface="Calibri" panose="020F0502020204030204" pitchFamily="34" charset="0"/>
              </a:rPr>
              <a:t>Проведение научно-лабораторных исследований по изучению возможности вторичного использования отходов строительного производства. Получение новых продуктов и их сертификации.</a:t>
            </a:r>
            <a:endParaRPr lang="ru-RU" sz="12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</p:txBody>
      </p:sp>
      <p:sp>
        <p:nvSpPr>
          <p:cNvPr id="56" name="object 25">
            <a:extLst>
              <a:ext uri="{FF2B5EF4-FFF2-40B4-BE49-F238E27FC236}">
                <a16:creationId xmlns:a16="http://schemas.microsoft.com/office/drawing/2014/main" id="{E17FE7C0-8D7C-492F-8C76-99FE4626E5FC}"/>
              </a:ext>
            </a:extLst>
          </p:cNvPr>
          <p:cNvSpPr txBox="1"/>
          <p:nvPr/>
        </p:nvSpPr>
        <p:spPr>
          <a:xfrm>
            <a:off x="589276" y="3779882"/>
            <a:ext cx="438150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2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197353" y="3830620"/>
            <a:ext cx="44964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ПРОВЕДЕНИЕ ЛАБРАТОРНЫХ ИССЛЕДОВАНИЙ: </a:t>
            </a:r>
          </a:p>
        </p:txBody>
      </p:sp>
      <p:sp>
        <p:nvSpPr>
          <p:cNvPr id="60" name="object 25">
            <a:extLst>
              <a:ext uri="{FF2B5EF4-FFF2-40B4-BE49-F238E27FC236}">
                <a16:creationId xmlns:a16="http://schemas.microsoft.com/office/drawing/2014/main" id="{E17FE7C0-8D7C-492F-8C76-99FE4626E5FC}"/>
              </a:ext>
            </a:extLst>
          </p:cNvPr>
          <p:cNvSpPr txBox="1"/>
          <p:nvPr/>
        </p:nvSpPr>
        <p:spPr>
          <a:xfrm>
            <a:off x="6377163" y="1785247"/>
            <a:ext cx="438150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3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045487" y="1835985"/>
            <a:ext cx="31264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РАСШИРЕНИЕ РЕСУРСНОЙ БАЗЫ: </a:t>
            </a:r>
          </a:p>
        </p:txBody>
      </p:sp>
      <p:sp>
        <p:nvSpPr>
          <p:cNvPr id="40" name="object 13">
            <a:extLst>
              <a:ext uri="{FF2B5EF4-FFF2-40B4-BE49-F238E27FC236}">
                <a16:creationId xmlns:a16="http://schemas.microsoft.com/office/drawing/2014/main" id="{5798EA54-8E69-4A46-97AD-4D96844010E3}"/>
              </a:ext>
            </a:extLst>
          </p:cNvPr>
          <p:cNvSpPr txBox="1"/>
          <p:nvPr/>
        </p:nvSpPr>
        <p:spPr>
          <a:xfrm>
            <a:off x="7168072" y="2290514"/>
            <a:ext cx="419235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Для реализации проекта планируется создать новое производство, для чего предполагается смонтировать линию по переработке отходов термопластов, организовать систему снабжения производства сырьем и систему сбыта продукции.</a:t>
            </a:r>
            <a:endParaRPr sz="1200" dirty="0">
              <a:solidFill>
                <a:prstClr val="black"/>
              </a:solidFill>
              <a:highlight>
                <a:srgbClr val="FFFF00"/>
              </a:highlight>
              <a:cs typeface="Calibri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9AE2E52F-7EE2-4911-8AEB-98B1792E1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599" y="4796647"/>
            <a:ext cx="548801" cy="548801"/>
          </a:xfrm>
          <a:prstGeom prst="rect">
            <a:avLst/>
          </a:prstGeom>
        </p:spPr>
      </p:pic>
      <p:sp>
        <p:nvSpPr>
          <p:cNvPr id="66" name="object 13">
            <a:extLst>
              <a:ext uri="{FF2B5EF4-FFF2-40B4-BE49-F238E27FC236}">
                <a16:creationId xmlns:a16="http://schemas.microsoft.com/office/drawing/2014/main" id="{75E02922-76CC-4A08-963B-241706EC1D70}"/>
              </a:ext>
            </a:extLst>
          </p:cNvPr>
          <p:cNvSpPr txBox="1"/>
          <p:nvPr/>
        </p:nvSpPr>
        <p:spPr>
          <a:xfrm>
            <a:off x="7045487" y="4246639"/>
            <a:ext cx="4397765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2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Проект направлен на снижение захламления окружающей среды.</a:t>
            </a:r>
          </a:p>
          <a:p>
            <a:pPr marR="5080" defTabSz="914400">
              <a:spcBef>
                <a:spcPts val="100"/>
              </a:spcBef>
            </a:pPr>
            <a:r>
              <a:rPr lang="ru-RU" sz="1200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Продукты переработки позволяют экономить на природных ресурсах, а также использовать их в качестве удобрения для растений.</a:t>
            </a:r>
          </a:p>
        </p:txBody>
      </p:sp>
      <p:sp>
        <p:nvSpPr>
          <p:cNvPr id="67" name="object 25">
            <a:extLst>
              <a:ext uri="{FF2B5EF4-FFF2-40B4-BE49-F238E27FC236}">
                <a16:creationId xmlns:a16="http://schemas.microsoft.com/office/drawing/2014/main" id="{E17FE7C0-8D7C-492F-8C76-99FE4626E5FC}"/>
              </a:ext>
            </a:extLst>
          </p:cNvPr>
          <p:cNvSpPr txBox="1"/>
          <p:nvPr/>
        </p:nvSpPr>
        <p:spPr>
          <a:xfrm>
            <a:off x="6377163" y="3802257"/>
            <a:ext cx="438150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4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985240" y="3852995"/>
            <a:ext cx="36492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ЭКОЛОГИЧЕСКИХ ПРОБЛЕМ: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4231C8A-1EBD-4EE6-9B17-F10C95961316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1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88976" y="303654"/>
            <a:ext cx="4433714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800" b="1" kern="0" dirty="0">
                <a:solidFill>
                  <a:schemeClr val="accent1"/>
                </a:solidFill>
                <a:latin typeface="Montserrat"/>
              </a:rPr>
              <a:t>ПРОБЛЕМА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551EC9-AE5B-D6B8-6C20-6D3C7A873B9C}"/>
              </a:ext>
            </a:extLst>
          </p:cNvPr>
          <p:cNvSpPr txBox="1"/>
          <p:nvPr/>
        </p:nvSpPr>
        <p:spPr>
          <a:xfrm>
            <a:off x="431903" y="1576583"/>
            <a:ext cx="6443332" cy="323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Проблемная ситуация с утилизацией и переработкой строительных отходов в Тюменской области</a:t>
            </a:r>
            <a:endParaRPr kumimoji="0" lang="ru-RU" sz="1050" b="0" u="none" strike="noStrike" kern="1200" cap="none" spc="0" normalizeH="0" baseline="0" noProof="0" dirty="0"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50" b="0" u="none" strike="noStrike" kern="1200" cap="none" spc="0" normalizeH="0" baseline="0" noProof="0" dirty="0"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Aharoni" panose="02010803020104030203" pitchFamily="2" charset="-79"/>
              </a:rPr>
              <a:t>Отсутствие собственной промышленно-ресурсной базы для производства песка, щебня, цемента, и мелких заполнителей</a:t>
            </a:r>
          </a:p>
          <a:p>
            <a:pPr marR="0" lvl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Aharoni" panose="02010803020104030203" pitchFamily="2" charset="-79"/>
            </a:endParaRPr>
          </a:p>
          <a:p>
            <a:pPr marL="285750" marR="0" lvl="0" indent="-28575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Загрязнение окружающей среды, путем складирования строительного мусора. Отсыпка земельных участков отходами производства</a:t>
            </a:r>
            <a:endParaRPr kumimoji="0" lang="ru-RU" sz="1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u="none" strike="noStrike" kern="1200" cap="none" spc="0" normalizeH="0" baseline="0" noProof="0" dirty="0"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FDB50-2EF8-13B5-40E7-21CBF8DD7643}"/>
              </a:ext>
            </a:extLst>
          </p:cNvPr>
          <p:cNvSpPr txBox="1"/>
          <p:nvPr/>
        </p:nvSpPr>
        <p:spPr>
          <a:xfrm>
            <a:off x="402051" y="871261"/>
            <a:ext cx="2312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64194"/>
                </a:solidFill>
              </a:rPr>
              <a:t>&gt;</a:t>
            </a:r>
            <a:r>
              <a:rPr lang="ru-RU" sz="2000" b="1" dirty="0">
                <a:solidFill>
                  <a:srgbClr val="164194"/>
                </a:solidFill>
              </a:rPr>
              <a:t> </a:t>
            </a:r>
            <a:r>
              <a:rPr lang="ru-RU" sz="2800" b="1" dirty="0">
                <a:solidFill>
                  <a:srgbClr val="164194"/>
                </a:solidFill>
              </a:rPr>
              <a:t>70</a:t>
            </a:r>
            <a:r>
              <a:rPr lang="ru-RU" sz="2000" b="1" dirty="0">
                <a:solidFill>
                  <a:srgbClr val="164194"/>
                </a:solidFill>
              </a:rPr>
              <a:t> </a:t>
            </a:r>
            <a:r>
              <a:rPr lang="ru-RU" sz="1600" b="1" dirty="0">
                <a:solidFill>
                  <a:srgbClr val="164194"/>
                </a:solidFill>
              </a:rPr>
              <a:t>млн.т в год </a:t>
            </a:r>
            <a:endParaRPr lang="ru-RU" sz="2000" b="1" dirty="0">
              <a:solidFill>
                <a:srgbClr val="16419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6CB25E-CACA-EF18-DD1B-6204081C1492}"/>
              </a:ext>
            </a:extLst>
          </p:cNvPr>
          <p:cNvSpPr txBox="1"/>
          <p:nvPr/>
        </p:nvSpPr>
        <p:spPr>
          <a:xfrm>
            <a:off x="2629645" y="996726"/>
            <a:ext cx="9015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строительных отходов складируется на полигонах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36F637-BECF-D515-4132-531EE6512815}"/>
              </a:ext>
            </a:extLst>
          </p:cNvPr>
          <p:cNvSpPr txBox="1"/>
          <p:nvPr/>
        </p:nvSpPr>
        <p:spPr>
          <a:xfrm>
            <a:off x="677303" y="4259979"/>
            <a:ext cx="5333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ПРИЧИНЫ ВОЗНИКНОВЕНИЯ ПРОБЛЕМЫ: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ED1325-C40E-F027-362F-C1232D72B489}"/>
              </a:ext>
            </a:extLst>
          </p:cNvPr>
          <p:cNvSpPr txBox="1"/>
          <p:nvPr/>
        </p:nvSpPr>
        <p:spPr>
          <a:xfrm>
            <a:off x="434474" y="4594588"/>
            <a:ext cx="703245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4400" marR="0" lvl="0" indent="-2844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n>
                  <a:noFill/>
                </a:ln>
                <a:solidFill>
                  <a:prstClr val="black"/>
                </a:solidFill>
                <a:latin typeface="+mj-lt"/>
              </a:rPr>
              <a:t>Основной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 проблемой повторного использование вторичного строительного материала, является отсутствие сертификата продукта</a:t>
            </a:r>
          </a:p>
          <a:p>
            <a:pPr marL="284400" marR="0" lvl="0" indent="-2844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dirty="0">
              <a:solidFill>
                <a:prstClr val="black"/>
              </a:solidFill>
              <a:latin typeface="+mj-lt"/>
            </a:endParaRPr>
          </a:p>
          <a:p>
            <a:pPr marL="284400" marR="0" lvl="0" indent="-2844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+mj-lt"/>
                <a:cs typeface="Aharoni" panose="02010803020104030203" pitchFamily="2" charset="-79"/>
              </a:rPr>
              <a:t>Отсутствие представлений о дальнейшем использовании материала </a:t>
            </a: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u="none" strike="noStrike" kern="1200" cap="none" spc="0" normalizeH="0" baseline="0" noProof="0" dirty="0"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678551A-3F92-75FD-7F86-1D30BFB0A134}"/>
              </a:ext>
            </a:extLst>
          </p:cNvPr>
          <p:cNvGrpSpPr/>
          <p:nvPr/>
        </p:nvGrpSpPr>
        <p:grpSpPr>
          <a:xfrm>
            <a:off x="5124919" y="1824678"/>
            <a:ext cx="6608794" cy="2940972"/>
            <a:chOff x="4634588" y="2081740"/>
            <a:chExt cx="6608794" cy="2940972"/>
          </a:xfrm>
        </p:grpSpPr>
        <p:sp>
          <p:nvSpPr>
            <p:cNvPr id="68" name="Арка 67">
              <a:extLst>
                <a:ext uri="{FF2B5EF4-FFF2-40B4-BE49-F238E27FC236}">
                  <a16:creationId xmlns:a16="http://schemas.microsoft.com/office/drawing/2014/main" id="{FB17FCD3-D2AE-7545-87A9-8BE521551A10}"/>
                </a:ext>
              </a:extLst>
            </p:cNvPr>
            <p:cNvSpPr/>
            <p:nvPr/>
          </p:nvSpPr>
          <p:spPr>
            <a:xfrm>
              <a:off x="4634588" y="2081740"/>
              <a:ext cx="3030069" cy="2940972"/>
            </a:xfrm>
            <a:prstGeom prst="blockArc">
              <a:avLst>
                <a:gd name="adj1" fmla="val 18900000"/>
                <a:gd name="adj2" fmla="val 2700000"/>
                <a:gd name="adj3" fmla="val 297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526A0D5E-F32E-7599-4DBC-260555A19B37}"/>
                </a:ext>
              </a:extLst>
            </p:cNvPr>
            <p:cNvGrpSpPr/>
            <p:nvPr/>
          </p:nvGrpSpPr>
          <p:grpSpPr>
            <a:xfrm>
              <a:off x="6836219" y="2212978"/>
              <a:ext cx="4407163" cy="2698596"/>
              <a:chOff x="6836219" y="2212978"/>
              <a:chExt cx="4407163" cy="269859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5442FF-DF3B-EC1A-ACB8-BBD8D5A085C0}"/>
                  </a:ext>
                </a:extLst>
              </p:cNvPr>
              <p:cNvSpPr txBox="1"/>
              <p:nvPr/>
            </p:nvSpPr>
            <p:spPr>
              <a:xfrm>
                <a:off x="9430010" y="3371806"/>
                <a:ext cx="7058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>
                    <a:solidFill>
                      <a:schemeClr val="bg1"/>
                    </a:solidFill>
                  </a:rPr>
                  <a:t>60%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63D721-7CF5-2524-67A1-085264FAB467}"/>
                  </a:ext>
                </a:extLst>
              </p:cNvPr>
              <p:cNvSpPr txBox="1"/>
              <p:nvPr/>
            </p:nvSpPr>
            <p:spPr>
              <a:xfrm>
                <a:off x="7549266" y="2212978"/>
                <a:ext cx="7058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>
                    <a:solidFill>
                      <a:schemeClr val="bg1"/>
                    </a:solidFill>
                  </a:rPr>
                  <a:t>13%</a:t>
                </a:r>
              </a:p>
            </p:txBody>
          </p:sp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D11B8451-D562-B855-EAE3-4FDE323F0D2A}"/>
                  </a:ext>
                </a:extLst>
              </p:cNvPr>
              <p:cNvSpPr/>
              <p:nvPr/>
            </p:nvSpPr>
            <p:spPr>
              <a:xfrm>
                <a:off x="6836219" y="2217661"/>
                <a:ext cx="785038" cy="785038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id="{CE1FEC3B-716B-A67D-D695-25E8E1F499D7}"/>
                  </a:ext>
                </a:extLst>
              </p:cNvPr>
              <p:cNvSpPr/>
              <p:nvPr/>
            </p:nvSpPr>
            <p:spPr>
              <a:xfrm>
                <a:off x="7064509" y="3159708"/>
                <a:ext cx="785038" cy="785038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CCFF2431-F453-15EE-B03F-779C8C672E55}"/>
                  </a:ext>
                </a:extLst>
              </p:cNvPr>
              <p:cNvSpPr/>
              <p:nvPr/>
            </p:nvSpPr>
            <p:spPr>
              <a:xfrm>
                <a:off x="6836219" y="4101755"/>
                <a:ext cx="785038" cy="785038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6A613F3-B0C1-BC9A-CC8A-EE266EA27936}"/>
                  </a:ext>
                </a:extLst>
              </p:cNvPr>
              <p:cNvSpPr txBox="1"/>
              <p:nvPr/>
            </p:nvSpPr>
            <p:spPr>
              <a:xfrm>
                <a:off x="6881485" y="2426822"/>
                <a:ext cx="785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>
                    <a:solidFill>
                      <a:schemeClr val="accent1"/>
                    </a:solidFill>
                  </a:rPr>
                  <a:t>60%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56EB59B-2D29-32FB-C242-8956816CEED4}"/>
                  </a:ext>
                </a:extLst>
              </p:cNvPr>
              <p:cNvSpPr txBox="1"/>
              <p:nvPr/>
            </p:nvSpPr>
            <p:spPr>
              <a:xfrm>
                <a:off x="7752567" y="2400975"/>
                <a:ext cx="282394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just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ru-RU" sz="1400" b="1" dirty="0">
                    <a:ln>
                      <a:noFill/>
                    </a:ln>
                    <a:solidFill>
                      <a:schemeClr val="accent1"/>
                    </a:solidFill>
                    <a:cs typeface="Aharoni" panose="02010803020104030203" pitchFamily="2" charset="-79"/>
                  </a:rPr>
                  <a:t>НЕ УТИЛИЗИРУЮТ</a:t>
                </a:r>
                <a:endParaRPr kumimoji="0" lang="ru-RU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Aharoni" panose="02010803020104030203" pitchFamily="2" charset="-79"/>
                </a:endParaRPr>
              </a:p>
              <a:p>
                <a:pPr marL="0" marR="0" lvl="0" indent="0" algn="just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ru-RU" sz="1400" u="none" strike="noStrike" kern="1200" cap="none" spc="0" normalizeH="0" baseline="0" noProof="0" dirty="0">
                    <a:effectLst/>
                    <a:uLnTx/>
                    <a:uFillTx/>
                    <a:ea typeface="+mn-ea"/>
                    <a:cs typeface="+mn-cs"/>
                  </a:rPr>
                  <a:t>(вывозят на полигон)</a:t>
                </a:r>
                <a:endParaRPr kumimoji="0" lang="en-US" sz="1400" u="none" strike="noStrike" kern="1200" cap="none" spc="0" normalizeH="0" baseline="0" noProof="0" dirty="0"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D34519-1D1E-083D-CCF9-87C370DDD832}"/>
                  </a:ext>
                </a:extLst>
              </p:cNvPr>
              <p:cNvSpPr txBox="1"/>
              <p:nvPr/>
            </p:nvSpPr>
            <p:spPr>
              <a:xfrm>
                <a:off x="7965195" y="3398338"/>
                <a:ext cx="32781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b="1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УТИЛИЗИРУЮТ ЧАСТИЧНО</a:t>
                </a:r>
              </a:p>
              <a:p>
                <a:r>
                  <a:rPr lang="ru-RU" sz="1400" dirty="0">
                    <a:cs typeface="Aharoni" panose="02010803020104030203" pitchFamily="2" charset="-79"/>
                  </a:rPr>
                  <a:t>(подготовка и отсыпка участков)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70E7D26-EE9C-C659-D1B4-586CB74857C0}"/>
                  </a:ext>
                </a:extLst>
              </p:cNvPr>
              <p:cNvSpPr txBox="1"/>
              <p:nvPr/>
            </p:nvSpPr>
            <p:spPr>
              <a:xfrm>
                <a:off x="7734386" y="4388354"/>
                <a:ext cx="31038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b="1" dirty="0">
                    <a:solidFill>
                      <a:schemeClr val="accent1"/>
                    </a:solidFill>
                    <a:cs typeface="Aharoni" panose="02010803020104030203" pitchFamily="2" charset="-79"/>
                  </a:rPr>
                  <a:t>ЧАСТИЧНО ИСПОЛЬЗУЮТ ВО ВТОРИЧНОМ ПРИЗВОДСТВЕ</a:t>
                </a:r>
                <a:endParaRPr lang="ru-RU" sz="1400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9E33CFF-4410-E8FE-0CDA-BAA9034069C2}"/>
                  </a:ext>
                </a:extLst>
              </p:cNvPr>
              <p:cNvSpPr txBox="1"/>
              <p:nvPr/>
            </p:nvSpPr>
            <p:spPr>
              <a:xfrm>
                <a:off x="7119809" y="3363728"/>
                <a:ext cx="785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>
                    <a:solidFill>
                      <a:schemeClr val="accent1"/>
                    </a:solidFill>
                  </a:rPr>
                  <a:t>27%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A90C656-6F68-0F66-6AD3-E8417C16E668}"/>
                  </a:ext>
                </a:extLst>
              </p:cNvPr>
              <p:cNvSpPr txBox="1"/>
              <p:nvPr/>
            </p:nvSpPr>
            <p:spPr>
              <a:xfrm>
                <a:off x="6937176" y="4316687"/>
                <a:ext cx="785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>
                    <a:solidFill>
                      <a:schemeClr val="accent1"/>
                    </a:solidFill>
                  </a:rPr>
                  <a:t>13%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361CD50-096A-CB8D-BE6E-B34EB13CFC6A}"/>
              </a:ext>
            </a:extLst>
          </p:cNvPr>
          <p:cNvSpPr txBox="1"/>
          <p:nvPr/>
        </p:nvSpPr>
        <p:spPr>
          <a:xfrm>
            <a:off x="7554840" y="5186721"/>
            <a:ext cx="3578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РЕЗУЛЬТАТЫ ОПРОСА СУ*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4F469-2AD5-37D5-25B0-2C6F4B8EA50E}"/>
              </a:ext>
            </a:extLst>
          </p:cNvPr>
          <p:cNvSpPr txBox="1"/>
          <p:nvPr/>
        </p:nvSpPr>
        <p:spPr>
          <a:xfrm>
            <a:off x="7586194" y="5705312"/>
            <a:ext cx="43356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* СУ – строительных управлений</a:t>
            </a:r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оловина рамки 66">
            <a:extLst>
              <a:ext uri="{FF2B5EF4-FFF2-40B4-BE49-F238E27FC236}">
                <a16:creationId xmlns:a16="http://schemas.microsoft.com/office/drawing/2014/main" id="{F06C389A-7D40-42F0-AB64-B95D77CC2BDF}"/>
              </a:ext>
            </a:extLst>
          </p:cNvPr>
          <p:cNvSpPr/>
          <p:nvPr/>
        </p:nvSpPr>
        <p:spPr>
          <a:xfrm rot="5400000">
            <a:off x="9735177" y="735192"/>
            <a:ext cx="782217" cy="599662"/>
          </a:xfrm>
          <a:prstGeom prst="halfFrame">
            <a:avLst>
              <a:gd name="adj1" fmla="val 3131"/>
              <a:gd name="adj2" fmla="val 2676"/>
            </a:avLst>
          </a:prstGeom>
          <a:solidFill>
            <a:srgbClr val="164194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6" name="Половина рамки 15">
            <a:extLst>
              <a:ext uri="{FF2B5EF4-FFF2-40B4-BE49-F238E27FC236}">
                <a16:creationId xmlns:a16="http://schemas.microsoft.com/office/drawing/2014/main" id="{CCE4CEC7-D349-4B54-BDE9-000B8C024139}"/>
              </a:ext>
            </a:extLst>
          </p:cNvPr>
          <p:cNvSpPr/>
          <p:nvPr/>
        </p:nvSpPr>
        <p:spPr>
          <a:xfrm>
            <a:off x="3932754" y="649223"/>
            <a:ext cx="1034415" cy="599662"/>
          </a:xfrm>
          <a:prstGeom prst="halfFrame">
            <a:avLst>
              <a:gd name="adj1" fmla="val 3131"/>
              <a:gd name="adj2" fmla="val 2676"/>
            </a:avLst>
          </a:prstGeom>
          <a:solidFill>
            <a:srgbClr val="164194"/>
          </a:solidFill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095" y="451745"/>
            <a:ext cx="2220472" cy="356529"/>
          </a:xfrm>
        </p:spPr>
        <p:txBody>
          <a:bodyPr>
            <a:noAutofit/>
          </a:bodyPr>
          <a:lstStyle/>
          <a:p>
            <a:r>
              <a:rPr lang="ru-RU" sz="2800" b="1" kern="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509079" y="1819102"/>
            <a:ext cx="2020955" cy="550962"/>
          </a:xfrm>
          <a:prstGeom prst="snip2Diag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ПРОИЗВОДСТВЕННЫЕ ПРЕДПРИЯТИЯ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509073" y="2534056"/>
            <a:ext cx="2020956" cy="550962"/>
          </a:xfrm>
          <a:prstGeom prst="snip2Diag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СТРОИТЕЛЬНЫЕ КОМПАНИИ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509077" y="3294356"/>
            <a:ext cx="2020957" cy="550962"/>
          </a:xfrm>
          <a:prstGeom prst="snip2Diag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УПРАВЛЯЮЩИЕ КОМПАНИИ ЖКХ</a:t>
            </a:r>
          </a:p>
        </p:txBody>
      </p:sp>
      <p:sp>
        <p:nvSpPr>
          <p:cNvPr id="162" name="Нашивка 161"/>
          <p:cNvSpPr/>
          <p:nvPr/>
        </p:nvSpPr>
        <p:spPr>
          <a:xfrm>
            <a:off x="2897086" y="1078720"/>
            <a:ext cx="452401" cy="523220"/>
          </a:xfrm>
          <a:prstGeom prst="chevron">
            <a:avLst>
              <a:gd name="adj" fmla="val 51892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348005" y="1067388"/>
            <a:ext cx="2956295" cy="523220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ПЕРЕРАБОТКА </a:t>
            </a:r>
          </a:p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СТРОИТЕЛЬНЫХ  ОТХОДОВ</a:t>
            </a:r>
          </a:p>
        </p:txBody>
      </p:sp>
      <p:sp>
        <p:nvSpPr>
          <p:cNvPr id="173" name="Нашивка 172"/>
          <p:cNvSpPr/>
          <p:nvPr/>
        </p:nvSpPr>
        <p:spPr>
          <a:xfrm>
            <a:off x="9151013" y="1067389"/>
            <a:ext cx="525232" cy="523220"/>
          </a:xfrm>
          <a:prstGeom prst="chevron">
            <a:avLst>
              <a:gd name="adj" fmla="val 51892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109044" y="1078720"/>
            <a:ext cx="2956295" cy="523220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ПРИЁМ</a:t>
            </a:r>
          </a:p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СТРОИТЕЛЬНЫХ  ОТХОДОВ</a:t>
            </a:r>
          </a:p>
        </p:txBody>
      </p:sp>
      <p:sp>
        <p:nvSpPr>
          <p:cNvPr id="201" name="Прямоугольник 200"/>
          <p:cNvSpPr/>
          <p:nvPr/>
        </p:nvSpPr>
        <p:spPr>
          <a:xfrm>
            <a:off x="9601093" y="1753331"/>
            <a:ext cx="2360763" cy="53859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9676245" y="1761017"/>
            <a:ext cx="234911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ДОБАВКИ К СМЕСЯМ И КРАСКАМ</a:t>
            </a:r>
          </a:p>
        </p:txBody>
      </p:sp>
      <p:sp>
        <p:nvSpPr>
          <p:cNvPr id="205" name="Выноска со стрелкой вправо 204"/>
          <p:cNvSpPr/>
          <p:nvPr/>
        </p:nvSpPr>
        <p:spPr>
          <a:xfrm>
            <a:off x="6106234" y="1749237"/>
            <a:ext cx="3570011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91794"/>
            </a:avLst>
          </a:prstGeom>
          <a:noFill/>
          <a:ln w="19050">
            <a:solidFill>
              <a:srgbClr val="8588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238675" y="1851437"/>
            <a:ext cx="287428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ДРОБЛЕНИЕ, ПРОМЫВКА,  ПЛАВЛЕНИЕ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99278" y="1830259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СТЕКЛО</a:t>
            </a:r>
          </a:p>
        </p:txBody>
      </p:sp>
      <p:sp>
        <p:nvSpPr>
          <p:cNvPr id="207" name="Прямоугольник 206"/>
          <p:cNvSpPr/>
          <p:nvPr/>
        </p:nvSpPr>
        <p:spPr>
          <a:xfrm>
            <a:off x="9601093" y="2364537"/>
            <a:ext cx="2360763" cy="507825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9676246" y="2434243"/>
            <a:ext cx="234911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ПРИСАДКИ К ШМА</a:t>
            </a:r>
          </a:p>
        </p:txBody>
      </p:sp>
      <p:sp>
        <p:nvSpPr>
          <p:cNvPr id="209" name="Выноска со стрелкой вправо 208"/>
          <p:cNvSpPr/>
          <p:nvPr/>
        </p:nvSpPr>
        <p:spPr>
          <a:xfrm>
            <a:off x="6077106" y="2375273"/>
            <a:ext cx="3570011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91794"/>
            </a:avLst>
          </a:prstGeom>
          <a:noFill/>
          <a:ln w="19050">
            <a:solidFill>
              <a:srgbClr val="8588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209545" y="2394757"/>
            <a:ext cx="287428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ДРОБЛЕНИЕ, МИКСЕР, ЭКСТРУДЕР, ПРЕССОВАНИЕ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3592431" y="2456295"/>
            <a:ext cx="1946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ПЛАСТИК, ПОЛИМЕРЫ</a:t>
            </a:r>
          </a:p>
        </p:txBody>
      </p:sp>
      <p:sp>
        <p:nvSpPr>
          <p:cNvPr id="213" name="Прямоугольник 212"/>
          <p:cNvSpPr/>
          <p:nvPr/>
        </p:nvSpPr>
        <p:spPr>
          <a:xfrm>
            <a:off x="9601093" y="2995567"/>
            <a:ext cx="2360763" cy="49708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9676244" y="2942068"/>
            <a:ext cx="234911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ПОЛУЧЕНИЕ ДРЕВЕСНОЙ ЩЕПЫ /  ЗОЛЫ </a:t>
            </a:r>
          </a:p>
        </p:txBody>
      </p:sp>
      <p:sp>
        <p:nvSpPr>
          <p:cNvPr id="215" name="Выноска со стрелкой вправо 214"/>
          <p:cNvSpPr/>
          <p:nvPr/>
        </p:nvSpPr>
        <p:spPr>
          <a:xfrm>
            <a:off x="6106234" y="2987415"/>
            <a:ext cx="3570011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91794"/>
            </a:avLst>
          </a:prstGeom>
          <a:noFill/>
          <a:ln w="19050">
            <a:solidFill>
              <a:srgbClr val="8588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238675" y="3089615"/>
            <a:ext cx="287428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ДРОБЛЕНИЕ, ПРЕССОВАНИЕ/ СЖИГАНИЕ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4040197" y="3068437"/>
            <a:ext cx="1108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ДРЕВЕСИНА</a:t>
            </a:r>
          </a:p>
        </p:txBody>
      </p:sp>
      <p:sp>
        <p:nvSpPr>
          <p:cNvPr id="219" name="Прямоугольник 218"/>
          <p:cNvSpPr/>
          <p:nvPr/>
        </p:nvSpPr>
        <p:spPr>
          <a:xfrm>
            <a:off x="9571965" y="3667811"/>
            <a:ext cx="2360763" cy="49708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9540769" y="3592200"/>
            <a:ext cx="264690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ЗАПОЛНИТЕЛЬ ДЛЯ СТРОИТЕЛЬНЫХ СМЕСЕЙ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ПГС, ЩЕБЕНЬ 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1" name="Выноска со стрелкой вправо 220"/>
          <p:cNvSpPr/>
          <p:nvPr/>
        </p:nvSpPr>
        <p:spPr>
          <a:xfrm>
            <a:off x="6077106" y="3659659"/>
            <a:ext cx="3570011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91794"/>
            </a:avLst>
          </a:prstGeom>
          <a:noFill/>
          <a:ln w="19050">
            <a:solidFill>
              <a:srgbClr val="8588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209547" y="3702225"/>
            <a:ext cx="287428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ДРОБЛЕНИЕ, ВЫЧЛЕНЕНИЕ МЕТАЛЛА, ПРОСЕИВАНИЕ</a:t>
            </a:r>
          </a:p>
        </p:txBody>
      </p:sp>
      <p:sp>
        <p:nvSpPr>
          <p:cNvPr id="227" name="Прямоугольник 226"/>
          <p:cNvSpPr/>
          <p:nvPr/>
        </p:nvSpPr>
        <p:spPr>
          <a:xfrm>
            <a:off x="6052082" y="4458104"/>
            <a:ext cx="3361547" cy="46982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184523" y="4481492"/>
            <a:ext cx="322910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ПЕРЕДАЧА СПЕЦИАЛИЗИРОВАННЫМ ПРЕДПРИЯТИЯМ  ДЛЯ ПЕРЕРАБОТКИ</a:t>
            </a:r>
          </a:p>
        </p:txBody>
      </p:sp>
      <p:sp>
        <p:nvSpPr>
          <p:cNvPr id="229" name="Выноска со стрелкой вправо 228"/>
          <p:cNvSpPr/>
          <p:nvPr/>
        </p:nvSpPr>
        <p:spPr>
          <a:xfrm>
            <a:off x="3459328" y="4458104"/>
            <a:ext cx="2646906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150213" y="4526071"/>
            <a:ext cx="838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МЕТАЛЛ</a:t>
            </a:r>
          </a:p>
        </p:txBody>
      </p:sp>
      <p:sp>
        <p:nvSpPr>
          <p:cNvPr id="237" name="Прямоугольник 236"/>
          <p:cNvSpPr/>
          <p:nvPr/>
        </p:nvSpPr>
        <p:spPr>
          <a:xfrm>
            <a:off x="6052082" y="5057767"/>
            <a:ext cx="3361547" cy="46982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184523" y="5081155"/>
            <a:ext cx="322910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ПЕРЕДАЧА СПЕЦИАЛИЗИРОВАННЫМ ПРЕДПРИЯТИЯМ  ДЛЯ ПЕРЕРАБОТКИ</a:t>
            </a:r>
          </a:p>
        </p:txBody>
      </p:sp>
      <p:sp>
        <p:nvSpPr>
          <p:cNvPr id="235" name="Выноска со стрелкой вправо 234"/>
          <p:cNvSpPr/>
          <p:nvPr/>
        </p:nvSpPr>
        <p:spPr>
          <a:xfrm>
            <a:off x="3459328" y="5057767"/>
            <a:ext cx="2646906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3803676" y="5125734"/>
            <a:ext cx="1531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БУМАГА, КАРТОН</a:t>
            </a:r>
          </a:p>
        </p:txBody>
      </p:sp>
      <p:sp>
        <p:nvSpPr>
          <p:cNvPr id="239" name="Прямоугольник 238"/>
          <p:cNvSpPr/>
          <p:nvPr/>
        </p:nvSpPr>
        <p:spPr>
          <a:xfrm>
            <a:off x="6052082" y="5622074"/>
            <a:ext cx="3361547" cy="46982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6201475" y="5720819"/>
            <a:ext cx="3212154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ДРОБЛЕНИЕ, СЖИГАНИЕ, ЗАХОРОНЕНИЕ</a:t>
            </a:r>
          </a:p>
        </p:txBody>
      </p:sp>
      <p:sp>
        <p:nvSpPr>
          <p:cNvPr id="241" name="Выноска со стрелкой вправо 240"/>
          <p:cNvSpPr/>
          <p:nvPr/>
        </p:nvSpPr>
        <p:spPr>
          <a:xfrm>
            <a:off x="3459328" y="5622074"/>
            <a:ext cx="2646906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4171951" y="5690041"/>
            <a:ext cx="795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ПРОЧЕЕ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3204094" y="1074943"/>
            <a:ext cx="2956295" cy="523220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СОРТИРОВКА СТРОИТЕЛЬНЫХ  ОТХОДОВ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5CFF916-4E0A-41C8-B963-E1BB07D97AA9}"/>
              </a:ext>
            </a:extLst>
          </p:cNvPr>
          <p:cNvSpPr txBox="1"/>
          <p:nvPr/>
        </p:nvSpPr>
        <p:spPr>
          <a:xfrm>
            <a:off x="9542836" y="1060934"/>
            <a:ext cx="2419020" cy="523220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НОВЫЙ</a:t>
            </a:r>
          </a:p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 ПРОДУКТ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2AB42A-0B99-46AD-840F-6B698E0C6C5E}"/>
              </a:ext>
            </a:extLst>
          </p:cNvPr>
          <p:cNvSpPr txBox="1"/>
          <p:nvPr/>
        </p:nvSpPr>
        <p:spPr>
          <a:xfrm>
            <a:off x="5456400" y="324905"/>
            <a:ext cx="4431350" cy="646331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ПРЕДЛОЖЕНИЙ ПО СТРОИТЕЛЬСТВУ ЗАВОДА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A78B7D9F-3DDF-4A01-A178-566EB035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941" y="86600"/>
            <a:ext cx="877121" cy="87712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</p:pic>
      <p:sp>
        <p:nvSpPr>
          <p:cNvPr id="211" name="Выноска со стрелкой вправо 210"/>
          <p:cNvSpPr/>
          <p:nvPr/>
        </p:nvSpPr>
        <p:spPr>
          <a:xfrm>
            <a:off x="3484352" y="2375273"/>
            <a:ext cx="2646906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17" name="Выноска со стрелкой вправо 216"/>
          <p:cNvSpPr/>
          <p:nvPr/>
        </p:nvSpPr>
        <p:spPr>
          <a:xfrm>
            <a:off x="3484352" y="2987415"/>
            <a:ext cx="2676034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3" name="Выноска со стрелкой вправо 222"/>
          <p:cNvSpPr/>
          <p:nvPr/>
        </p:nvSpPr>
        <p:spPr>
          <a:xfrm>
            <a:off x="3484352" y="3659659"/>
            <a:ext cx="2646906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3727034" y="3649720"/>
            <a:ext cx="173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КЕРАМИКА, БЕТОН, </a:t>
            </a:r>
          </a:p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ЖЕЛЕЗОБЕТОН</a:t>
            </a:r>
          </a:p>
        </p:txBody>
      </p:sp>
      <p:sp>
        <p:nvSpPr>
          <p:cNvPr id="41" name="Выноска со стрелкой вправо 40"/>
          <p:cNvSpPr/>
          <p:nvPr/>
        </p:nvSpPr>
        <p:spPr>
          <a:xfrm>
            <a:off x="3484352" y="1749237"/>
            <a:ext cx="2676034" cy="469823"/>
          </a:xfrm>
          <a:prstGeom prst="rightArrowCallout">
            <a:avLst>
              <a:gd name="adj1" fmla="val 42104"/>
              <a:gd name="adj2" fmla="val 37644"/>
              <a:gd name="adj3" fmla="val 33046"/>
              <a:gd name="adj4" fmla="val 87729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1" name="Нашивка 170"/>
          <p:cNvSpPr/>
          <p:nvPr/>
        </p:nvSpPr>
        <p:spPr>
          <a:xfrm>
            <a:off x="5976060" y="1067388"/>
            <a:ext cx="525232" cy="530775"/>
          </a:xfrm>
          <a:prstGeom prst="chevron">
            <a:avLst>
              <a:gd name="adj" fmla="val 51892"/>
            </a:avLst>
          </a:prstGeom>
          <a:noFill/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8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8F52A5-E77B-4AC4-A6F2-901A46C22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E526D9-547B-48D6-8B85-BC6DC7CF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1865" y="6329463"/>
            <a:ext cx="2737842" cy="332414"/>
          </a:xfrm>
        </p:spPr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Заголовок 8">
            <a:extLst>
              <a:ext uri="{FF2B5EF4-FFF2-40B4-BE49-F238E27FC236}">
                <a16:creationId xmlns:a16="http://schemas.microsoft.com/office/drawing/2014/main" id="{9CFDA0FE-5EA3-4C54-BA44-9EBD0F8A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202" y="292808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b="1" kern="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lang="ru-RU" sz="3200" dirty="0">
              <a:highlight>
                <a:srgbClr val="FFFF00"/>
              </a:highlight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B93EA29D-ADDD-4ACD-BAA9-B322FA7A7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479186"/>
              </p:ext>
            </p:extLst>
          </p:nvPr>
        </p:nvGraphicFramePr>
        <p:xfrm>
          <a:off x="6412969" y="1454071"/>
          <a:ext cx="1449116" cy="1443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8">
            <a:extLst>
              <a:ext uri="{FF2B5EF4-FFF2-40B4-BE49-F238E27FC236}">
                <a16:creationId xmlns:a16="http://schemas.microsoft.com/office/drawing/2014/main" id="{E9B14B82-76A5-4C85-97F5-F244ECABAC89}"/>
              </a:ext>
            </a:extLst>
          </p:cNvPr>
          <p:cNvSpPr txBox="1">
            <a:spLocks/>
          </p:cNvSpPr>
          <p:nvPr/>
        </p:nvSpPr>
        <p:spPr>
          <a:xfrm>
            <a:off x="6709357" y="1440065"/>
            <a:ext cx="1824777" cy="1580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5400" b="1" kern="0" dirty="0">
                <a:solidFill>
                  <a:schemeClr val="accent1"/>
                </a:solidFill>
                <a:latin typeface="Montserrat"/>
                <a:sym typeface="Montserrat"/>
              </a:rPr>
              <a:t>60% </a:t>
            </a:r>
            <a:endParaRPr lang="ru-RU" sz="5400" dirty="0"/>
          </a:p>
        </p:txBody>
      </p:sp>
      <p:sp>
        <p:nvSpPr>
          <p:cNvPr id="11" name="Заголовок 8">
            <a:extLst>
              <a:ext uri="{FF2B5EF4-FFF2-40B4-BE49-F238E27FC236}">
                <a16:creationId xmlns:a16="http://schemas.microsoft.com/office/drawing/2014/main" id="{4CFE7BE1-69B6-4CF2-A6C9-9E2AE900E9B0}"/>
              </a:ext>
            </a:extLst>
          </p:cNvPr>
          <p:cNvSpPr txBox="1">
            <a:spLocks/>
          </p:cNvSpPr>
          <p:nvPr/>
        </p:nvSpPr>
        <p:spPr>
          <a:xfrm>
            <a:off x="8330998" y="1409332"/>
            <a:ext cx="3549816" cy="1580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1400" b="1" kern="0" dirty="0">
                <a:latin typeface="Montserrat"/>
                <a:sym typeface="Montserrat"/>
              </a:rPr>
              <a:t>Из общего числа строительных отходов приходится на бетонную, железобетонную продукцию</a:t>
            </a:r>
            <a:endParaRPr lang="ru-RU" sz="1400" dirty="0"/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EEE6F7D7-3050-49F9-A0E1-38B57E51999D}"/>
              </a:ext>
            </a:extLst>
          </p:cNvPr>
          <p:cNvSpPr txBox="1"/>
          <p:nvPr/>
        </p:nvSpPr>
        <p:spPr>
          <a:xfrm>
            <a:off x="668209" y="838919"/>
            <a:ext cx="315669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1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66D3F89-29C5-400B-A749-2B9E1A47727F}"/>
              </a:ext>
            </a:extLst>
          </p:cNvPr>
          <p:cNvSpPr/>
          <p:nvPr/>
        </p:nvSpPr>
        <p:spPr>
          <a:xfrm>
            <a:off x="997869" y="847677"/>
            <a:ext cx="44153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ПРОИЗВОДСТВЕННАЯ МОЩНОСТЬ НАИБОЛЕЕ КРУПНЫХ ПРЕДПРИЯТИЙ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0BD26A-6DC3-4223-837F-5ABA69E42578}"/>
              </a:ext>
            </a:extLst>
          </p:cNvPr>
          <p:cNvSpPr txBox="1"/>
          <p:nvPr/>
        </p:nvSpPr>
        <p:spPr>
          <a:xfrm>
            <a:off x="576494" y="1471855"/>
            <a:ext cx="5413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&gt;</a:t>
            </a:r>
            <a:r>
              <a:rPr lang="ru-RU" sz="2000" dirty="0"/>
              <a:t>108 </a:t>
            </a:r>
            <a:r>
              <a:rPr lang="ru-RU" sz="1600" dirty="0"/>
              <a:t>тыс.</a:t>
            </a:r>
            <a:r>
              <a:rPr lang="en-US" sz="1600" dirty="0"/>
              <a:t> </a:t>
            </a:r>
            <a:r>
              <a:rPr lang="ru-RU" sz="1600" dirty="0"/>
              <a:t>куб.</a:t>
            </a:r>
            <a:r>
              <a:rPr lang="en-US" sz="1600" dirty="0"/>
              <a:t> </a:t>
            </a:r>
            <a:r>
              <a:rPr lang="ru-RU" sz="1600" dirty="0"/>
              <a:t>м строительного мусора в год при производстве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E990EC-2955-44DC-9B15-CD46AD393E3E}"/>
              </a:ext>
            </a:extLst>
          </p:cNvPr>
          <p:cNvSpPr txBox="1"/>
          <p:nvPr/>
        </p:nvSpPr>
        <p:spPr>
          <a:xfrm>
            <a:off x="576494" y="2101949"/>
            <a:ext cx="550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&gt;915</a:t>
            </a:r>
            <a:r>
              <a:rPr lang="ru-RU" sz="2000" dirty="0"/>
              <a:t> </a:t>
            </a:r>
            <a:r>
              <a:rPr lang="ru-RU" sz="1600" dirty="0"/>
              <a:t>тыс.</a:t>
            </a:r>
            <a:r>
              <a:rPr lang="en-US" sz="1600" dirty="0"/>
              <a:t> </a:t>
            </a:r>
            <a:r>
              <a:rPr lang="ru-RU" sz="1600" dirty="0"/>
              <a:t>куб.</a:t>
            </a:r>
            <a:r>
              <a:rPr lang="en-US" sz="1600" dirty="0"/>
              <a:t> </a:t>
            </a:r>
            <a:r>
              <a:rPr lang="ru-RU" sz="1600" dirty="0"/>
              <a:t>м сооружений под реновацию</a:t>
            </a: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AFEDAAC3-EBC2-4CCD-A63B-F6CCD9FE82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4605693"/>
              </p:ext>
            </p:extLst>
          </p:nvPr>
        </p:nvGraphicFramePr>
        <p:xfrm>
          <a:off x="948479" y="2638220"/>
          <a:ext cx="4131931" cy="2871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object 25">
            <a:extLst>
              <a:ext uri="{FF2B5EF4-FFF2-40B4-BE49-F238E27FC236}">
                <a16:creationId xmlns:a16="http://schemas.microsoft.com/office/drawing/2014/main" id="{D9C1FC2C-37D7-46DB-BAA2-A91018B74F5B}"/>
              </a:ext>
            </a:extLst>
          </p:cNvPr>
          <p:cNvSpPr txBox="1"/>
          <p:nvPr/>
        </p:nvSpPr>
        <p:spPr>
          <a:xfrm>
            <a:off x="6056344" y="2948957"/>
            <a:ext cx="315669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3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BD0A933-08E8-4844-B607-49D6D0119300}"/>
              </a:ext>
            </a:extLst>
          </p:cNvPr>
          <p:cNvSpPr/>
          <p:nvPr/>
        </p:nvSpPr>
        <p:spPr>
          <a:xfrm>
            <a:off x="6386004" y="2924159"/>
            <a:ext cx="4354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ПОТРЕБИТЕЛИ РЕЗУЛЬТАТА И ВЫГОДА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183E9F9-C6AA-4AD9-964B-2E3546E3D1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" t="23877" r="4949" b="22305"/>
          <a:stretch/>
        </p:blipFill>
        <p:spPr>
          <a:xfrm>
            <a:off x="6102306" y="3588427"/>
            <a:ext cx="1044000" cy="47611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D540A2F-7D4B-4349-97F5-93764DC564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62" y="4893312"/>
            <a:ext cx="1343534" cy="21857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B7ACD39-7672-4820-9FCE-31F3F8F65B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4399" y="3961291"/>
            <a:ext cx="956113" cy="95611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3EC436D-41E1-4132-8302-613754B532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887" y="5294008"/>
            <a:ext cx="1461329" cy="637671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C74DA80-C4E6-4ADE-AA46-5F8C75D1E4C1}"/>
              </a:ext>
            </a:extLst>
          </p:cNvPr>
          <p:cNvSpPr/>
          <p:nvPr/>
        </p:nvSpPr>
        <p:spPr>
          <a:xfrm>
            <a:off x="7544981" y="3998824"/>
            <a:ext cx="1404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000" b="1" spc="-5" dirty="0">
                <a:latin typeface="+mj-lt"/>
                <a:cs typeface="Calibri" panose="020F0502020204030204" pitchFamily="34" charset="0"/>
              </a:rPr>
              <a:t>*Заводы изготовители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BD6939F-3589-49EE-997E-DCA03E098159}"/>
              </a:ext>
            </a:extLst>
          </p:cNvPr>
          <p:cNvSpPr/>
          <p:nvPr/>
        </p:nvSpPr>
        <p:spPr>
          <a:xfrm>
            <a:off x="7489911" y="5097854"/>
            <a:ext cx="1404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000" b="1" spc="-5" dirty="0">
                <a:latin typeface="+mj-lt"/>
                <a:cs typeface="Calibri" panose="020F0502020204030204" pitchFamily="34" charset="0"/>
              </a:rPr>
              <a:t>*Подрядные организации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C0A60E3-923A-43CB-B633-FDE2CCAF2EB0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8761430" y="3930774"/>
            <a:ext cx="445477" cy="44547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2AFBA49-5951-47CA-BE94-BD47CBD3196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8761429" y="5052487"/>
            <a:ext cx="445477" cy="445477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2F4960C-DC24-4BD1-8A13-993AED293E08}"/>
              </a:ext>
            </a:extLst>
          </p:cNvPr>
          <p:cNvSpPr/>
          <p:nvPr/>
        </p:nvSpPr>
        <p:spPr>
          <a:xfrm>
            <a:off x="9346150" y="3791477"/>
            <a:ext cx="21743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000" b="1" spc="-5" dirty="0">
                <a:latin typeface="+mj-lt"/>
                <a:cs typeface="Calibri" panose="020F0502020204030204" pitchFamily="34" charset="0"/>
              </a:rPr>
              <a:t>Возможность утилизировать брак</a:t>
            </a:r>
            <a:r>
              <a:rPr lang="en-US" sz="1000" b="1" spc="-5" dirty="0">
                <a:latin typeface="+mj-lt"/>
                <a:cs typeface="Calibri" panose="020F0502020204030204" pitchFamily="34" charset="0"/>
              </a:rPr>
              <a:t>/</a:t>
            </a:r>
            <a:r>
              <a:rPr lang="ru-RU" sz="1000" b="1" spc="-5" dirty="0">
                <a:latin typeface="+mj-lt"/>
                <a:cs typeface="Calibri" panose="020F0502020204030204" pitchFamily="34" charset="0"/>
              </a:rPr>
              <a:t>отходы производства без вложений денежных средств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01F0FE9-E48E-4411-9E29-F56CACA6FEDE}"/>
              </a:ext>
            </a:extLst>
          </p:cNvPr>
          <p:cNvSpPr/>
          <p:nvPr/>
        </p:nvSpPr>
        <p:spPr>
          <a:xfrm>
            <a:off x="9364982" y="4764519"/>
            <a:ext cx="2291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000" b="1" spc="-5" dirty="0">
                <a:latin typeface="+mj-lt"/>
                <a:cs typeface="Calibri" panose="020F0502020204030204" pitchFamily="34" charset="0"/>
              </a:rPr>
              <a:t>Снижение затрат на строительные материалы, возможность использования вторичного сырья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E234CF6-8F7F-4B14-A452-ADF072B3A677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277AC5B-D1AB-4FC5-83FE-FDD4AC728DAE}"/>
              </a:ext>
            </a:extLst>
          </p:cNvPr>
          <p:cNvSpPr txBox="1"/>
          <p:nvPr/>
        </p:nvSpPr>
        <p:spPr>
          <a:xfrm>
            <a:off x="876249" y="5568760"/>
            <a:ext cx="4392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Объемы капитального строительства в г. Тюмень</a:t>
            </a:r>
          </a:p>
        </p:txBody>
      </p:sp>
      <p:sp>
        <p:nvSpPr>
          <p:cNvPr id="45" name="object 25">
            <a:extLst>
              <a:ext uri="{FF2B5EF4-FFF2-40B4-BE49-F238E27FC236}">
                <a16:creationId xmlns:a16="http://schemas.microsoft.com/office/drawing/2014/main" id="{0F5E4759-9E57-48D9-802C-FB6B053A3713}"/>
              </a:ext>
            </a:extLst>
          </p:cNvPr>
          <p:cNvSpPr txBox="1"/>
          <p:nvPr/>
        </p:nvSpPr>
        <p:spPr>
          <a:xfrm>
            <a:off x="6082056" y="824683"/>
            <a:ext cx="315669" cy="50526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 defTabSz="914400">
              <a:spcBef>
                <a:spcPts val="100"/>
              </a:spcBef>
            </a:pPr>
            <a:r>
              <a:rPr lang="ru-RU" sz="3200" b="1" dirty="0">
                <a:solidFill>
                  <a:schemeClr val="accent1"/>
                </a:solidFill>
                <a:latin typeface="+mj-lt"/>
                <a:cs typeface="Calibri"/>
              </a:rPr>
              <a:t>2</a:t>
            </a:r>
            <a:endParaRPr sz="3200" b="1" dirty="0">
              <a:solidFill>
                <a:schemeClr val="accent1"/>
              </a:solidFill>
              <a:latin typeface="+mj-lt"/>
              <a:cs typeface="Calibri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3A499CC-2168-4E02-9A25-3A68A887B5D0}"/>
              </a:ext>
            </a:extLst>
          </p:cNvPr>
          <p:cNvSpPr/>
          <p:nvPr/>
        </p:nvSpPr>
        <p:spPr>
          <a:xfrm>
            <a:off x="6411716" y="799885"/>
            <a:ext cx="4354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defTabSz="914400">
              <a:spcBef>
                <a:spcPts val="100"/>
              </a:spcBef>
            </a:pPr>
            <a:r>
              <a:rPr lang="ru-RU" sz="1600" b="1" spc="-5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РАСПРЕДЕЛЕНИЕ СТРОИТЕЛЬНЫХ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4184304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7309" y="497898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b="1" kern="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84A37FD-357B-EEDD-1723-43D4A7F85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79214"/>
              </p:ext>
            </p:extLst>
          </p:nvPr>
        </p:nvGraphicFramePr>
        <p:xfrm>
          <a:off x="327309" y="1081199"/>
          <a:ext cx="11513569" cy="3540240"/>
        </p:xfrm>
        <a:graphic>
          <a:graphicData uri="http://schemas.openxmlformats.org/drawingml/2006/table">
            <a:tbl>
              <a:tblPr firstRow="1" bandRow="1"/>
              <a:tblGrid>
                <a:gridCol w="306226">
                  <a:extLst>
                    <a:ext uri="{9D8B030D-6E8A-4147-A177-3AD203B41FA5}">
                      <a16:colId xmlns:a16="http://schemas.microsoft.com/office/drawing/2014/main" val="3834896146"/>
                    </a:ext>
                  </a:extLst>
                </a:gridCol>
                <a:gridCol w="2230765">
                  <a:extLst>
                    <a:ext uri="{9D8B030D-6E8A-4147-A177-3AD203B41FA5}">
                      <a16:colId xmlns:a16="http://schemas.microsoft.com/office/drawing/2014/main" val="204520703"/>
                    </a:ext>
                  </a:extLst>
                </a:gridCol>
                <a:gridCol w="1677027">
                  <a:extLst>
                    <a:ext uri="{9D8B030D-6E8A-4147-A177-3AD203B41FA5}">
                      <a16:colId xmlns:a16="http://schemas.microsoft.com/office/drawing/2014/main" val="3483065148"/>
                    </a:ext>
                  </a:extLst>
                </a:gridCol>
                <a:gridCol w="2253343">
                  <a:extLst>
                    <a:ext uri="{9D8B030D-6E8A-4147-A177-3AD203B41FA5}">
                      <a16:colId xmlns:a16="http://schemas.microsoft.com/office/drawing/2014/main" val="4265796650"/>
                    </a:ext>
                  </a:extLst>
                </a:gridCol>
                <a:gridCol w="2562394">
                  <a:extLst>
                    <a:ext uri="{9D8B030D-6E8A-4147-A177-3AD203B41FA5}">
                      <a16:colId xmlns:a16="http://schemas.microsoft.com/office/drawing/2014/main" val="1848757167"/>
                    </a:ext>
                  </a:extLst>
                </a:gridCol>
                <a:gridCol w="2483814">
                  <a:extLst>
                    <a:ext uri="{9D8B030D-6E8A-4147-A177-3AD203B41FA5}">
                      <a16:colId xmlns:a16="http://schemas.microsoft.com/office/drawing/2014/main" val="3444593660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Критерий/Конкурент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Полигоны для строительного мусора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Мусоросортировочный </a:t>
                      </a:r>
                    </a:p>
                    <a:p>
                      <a:pPr algn="ctr"/>
                      <a:r>
                        <a:rPr lang="ru-RU" sz="1200" dirty="0"/>
                        <a:t>завод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Мусороперерабатывающий </a:t>
                      </a:r>
                      <a:endParaRPr lang="en-US" sz="1200" dirty="0"/>
                    </a:p>
                    <a:p>
                      <a:pPr algn="ctr"/>
                      <a:r>
                        <a:rPr lang="ru-RU" sz="1200" dirty="0"/>
                        <a:t>завод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>
                          <a:solidFill>
                            <a:schemeClr val="bg1"/>
                          </a:solidFill>
                        </a:rPr>
                        <a:t>Тюменский завод по переработке строительного мусора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0936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Местоположение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ОССиГ г. Тюмень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г. Тюмень, городской полигон на Велижанском тракте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г. Москва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>
                          <a:solidFill>
                            <a:schemeClr val="bg1"/>
                          </a:solidFill>
                        </a:rPr>
                        <a:t>г. Тюмень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0129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Стоимость строительства объекта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40 млн.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7,2 млрд.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ru-RU" sz="1200" u="none" dirty="0">
                          <a:solidFill>
                            <a:schemeClr val="bg1"/>
                          </a:solidFill>
                        </a:rPr>
                        <a:t> млн. руб.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74544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Объем вовлеченных отходов в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 тыс. 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142 тыс. 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500 тыс. 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>
                          <a:solidFill>
                            <a:schemeClr val="bg1"/>
                          </a:solidFill>
                        </a:rPr>
                        <a:t>400 тыс. т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67019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Стоимость услуги, руб./т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61695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Получаемый продукт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Захоронение строительных отходов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Отсортированный мусор для дальнейшей продажи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Новые материалы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>
                          <a:solidFill>
                            <a:schemeClr val="bg1"/>
                          </a:solidFill>
                        </a:rPr>
                        <a:t>Новые строительные материалы для вторичного использования</a:t>
                      </a:r>
                    </a:p>
                  </a:txBody>
                  <a:tcPr anchor="ctr">
                    <a:solidFill>
                      <a:srgbClr val="1641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70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26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kern="0" dirty="0">
                <a:solidFill>
                  <a:schemeClr val="accent1"/>
                </a:solidFill>
                <a:latin typeface="Montserrat"/>
                <a:sym typeface="Montserrat"/>
              </a:rPr>
              <a:t>ЭКОНОМИКА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55B427-43E3-05F4-16CE-A9D2FD8275E2}"/>
              </a:ext>
            </a:extLst>
          </p:cNvPr>
          <p:cNvSpPr txBox="1"/>
          <p:nvPr/>
        </p:nvSpPr>
        <p:spPr>
          <a:xfrm>
            <a:off x="556650" y="970821"/>
            <a:ext cx="4518635" cy="36869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СХЕМА МОНЕТИЗАЦИИ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2E021-A5CD-4E9C-BB9C-5CA0FAAAA2BE}"/>
              </a:ext>
            </a:extLst>
          </p:cNvPr>
          <p:cNvSpPr txBox="1"/>
          <p:nvPr/>
        </p:nvSpPr>
        <p:spPr>
          <a:xfrm>
            <a:off x="3297361" y="1514660"/>
            <a:ext cx="2295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Заключение договоров с заказчиком (подрядные организации</a:t>
            </a:r>
            <a:r>
              <a:rPr lang="en-US" sz="1200" dirty="0"/>
              <a:t>/</a:t>
            </a:r>
            <a:r>
              <a:rPr lang="ru-RU" sz="1200" dirty="0"/>
              <a:t>заводы изготовители)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79EEC-7B64-026B-74B4-64879C82A493}"/>
              </a:ext>
            </a:extLst>
          </p:cNvPr>
          <p:cNvSpPr txBox="1"/>
          <p:nvPr/>
        </p:nvSpPr>
        <p:spPr>
          <a:xfrm>
            <a:off x="215540" y="1489509"/>
            <a:ext cx="2021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Участие в тендерах</a:t>
            </a:r>
            <a:br>
              <a:rPr lang="ru-RU" sz="1200" dirty="0"/>
            </a:br>
            <a:r>
              <a:rPr lang="ru-RU" sz="1200" dirty="0"/>
              <a:t>(открытых</a:t>
            </a:r>
            <a:r>
              <a:rPr lang="en-US" sz="1200" dirty="0"/>
              <a:t>/</a:t>
            </a:r>
            <a:r>
              <a:rPr lang="ru-RU" sz="1200" dirty="0"/>
              <a:t>закрытых торгах), заключение прямых договоров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06E61-6DB8-F519-FA35-8693720952C2}"/>
              </a:ext>
            </a:extLst>
          </p:cNvPr>
          <p:cNvSpPr txBox="1"/>
          <p:nvPr/>
        </p:nvSpPr>
        <p:spPr>
          <a:xfrm>
            <a:off x="3268600" y="3999886"/>
            <a:ext cx="195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Переработка и получение продукта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B530C7-8BE3-03AC-46FE-61D0252E0108}"/>
              </a:ext>
            </a:extLst>
          </p:cNvPr>
          <p:cNvSpPr txBox="1"/>
          <p:nvPr/>
        </p:nvSpPr>
        <p:spPr>
          <a:xfrm>
            <a:off x="758581" y="3994905"/>
            <a:ext cx="139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Получение прибыли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191967-E6DD-04D5-EBAE-7221453A1102}"/>
              </a:ext>
            </a:extLst>
          </p:cNvPr>
          <p:cNvSpPr txBox="1"/>
          <p:nvPr/>
        </p:nvSpPr>
        <p:spPr>
          <a:xfrm>
            <a:off x="2934100" y="2468374"/>
            <a:ext cx="251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Исследования, анализ продукта в лаборатории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B28D22-8AE5-4007-B58F-CF7C56E8791B}"/>
              </a:ext>
            </a:extLst>
          </p:cNvPr>
          <p:cNvSpPr txBox="1"/>
          <p:nvPr/>
        </p:nvSpPr>
        <p:spPr>
          <a:xfrm>
            <a:off x="2934100" y="5422702"/>
            <a:ext cx="263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Обогащение строительного материала в зависимости от прочностных характеристик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4D9809F-2FB6-454B-B3FE-A971894D708B}"/>
              </a:ext>
            </a:extLst>
          </p:cNvPr>
          <p:cNvCxnSpPr>
            <a:cxnSpLocks/>
          </p:cNvCxnSpPr>
          <p:nvPr/>
        </p:nvCxnSpPr>
        <p:spPr>
          <a:xfrm flipV="1">
            <a:off x="375047" y="2361913"/>
            <a:ext cx="5158279" cy="237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C35D5A5-F4CB-4F4C-AB88-A5146F080784}"/>
              </a:ext>
            </a:extLst>
          </p:cNvPr>
          <p:cNvSpPr txBox="1"/>
          <p:nvPr/>
        </p:nvSpPr>
        <p:spPr>
          <a:xfrm>
            <a:off x="282768" y="2453795"/>
            <a:ext cx="2345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Возможность продажи технологии переработки</a:t>
            </a:r>
          </a:p>
          <a:p>
            <a:pPr algn="just"/>
            <a:r>
              <a:rPr lang="ru-RU" sz="1200" dirty="0">
                <a:solidFill>
                  <a:srgbClr val="0070C0"/>
                </a:solidFill>
              </a:rPr>
              <a:t>10 млн руб.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C961F0D-FB23-406B-B8E8-17F2B6EC6644}"/>
              </a:ext>
            </a:extLst>
          </p:cNvPr>
          <p:cNvGrpSpPr/>
          <p:nvPr/>
        </p:nvGrpSpPr>
        <p:grpSpPr>
          <a:xfrm>
            <a:off x="2394261" y="1753266"/>
            <a:ext cx="745597" cy="298239"/>
            <a:chOff x="4624119" y="4418537"/>
            <a:chExt cx="2384578" cy="953831"/>
          </a:xfrm>
        </p:grpSpPr>
        <p:sp>
          <p:nvSpPr>
            <p:cNvPr id="39" name="Shape 38">
              <a:extLst>
                <a:ext uri="{FF2B5EF4-FFF2-40B4-BE49-F238E27FC236}">
                  <a16:creationId xmlns:a16="http://schemas.microsoft.com/office/drawing/2014/main" id="{A151A29B-031B-4E68-B2B9-CF5855F56633}"/>
                </a:ext>
              </a:extLst>
            </p:cNvPr>
            <p:cNvSpPr/>
            <p:nvPr/>
          </p:nvSpPr>
          <p:spPr>
            <a:xfrm>
              <a:off x="4624119" y="4418537"/>
              <a:ext cx="2384578" cy="953831"/>
            </a:xfrm>
            <a:prstGeom prst="leftRightRibb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2385D238-ED10-434F-86E0-FBA107EAF8D0}"/>
                </a:ext>
              </a:extLst>
            </p:cNvPr>
            <p:cNvSpPr/>
            <p:nvPr/>
          </p:nvSpPr>
          <p:spPr>
            <a:xfrm>
              <a:off x="6044095" y="4452714"/>
              <a:ext cx="786910" cy="467377"/>
            </a:xfrm>
            <a:custGeom>
              <a:avLst/>
              <a:gdLst>
                <a:gd name="connsiteX0" fmla="*/ 0 w 786910"/>
                <a:gd name="connsiteY0" fmla="*/ 0 h 467377"/>
                <a:gd name="connsiteX1" fmla="*/ 786910 w 786910"/>
                <a:gd name="connsiteY1" fmla="*/ 0 h 467377"/>
                <a:gd name="connsiteX2" fmla="*/ 786910 w 786910"/>
                <a:gd name="connsiteY2" fmla="*/ 467377 h 467377"/>
                <a:gd name="connsiteX3" fmla="*/ 0 w 786910"/>
                <a:gd name="connsiteY3" fmla="*/ 467377 h 467377"/>
                <a:gd name="connsiteX4" fmla="*/ 0 w 786910"/>
                <a:gd name="connsiteY4" fmla="*/ 0 h 46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10" h="467377">
                  <a:moveTo>
                    <a:pt x="0" y="0"/>
                  </a:moveTo>
                  <a:lnTo>
                    <a:pt x="786910" y="0"/>
                  </a:lnTo>
                  <a:lnTo>
                    <a:pt x="786910" y="467377"/>
                  </a:lnTo>
                  <a:lnTo>
                    <a:pt x="0" y="46737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6896" rIns="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 dirty="0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8F62563-50B3-4411-9FB7-EEC99E8E84C0}"/>
              </a:ext>
            </a:extLst>
          </p:cNvPr>
          <p:cNvGrpSpPr/>
          <p:nvPr/>
        </p:nvGrpSpPr>
        <p:grpSpPr>
          <a:xfrm rot="10800000">
            <a:off x="1526529" y="4617751"/>
            <a:ext cx="1362444" cy="1526112"/>
            <a:chOff x="3645047" y="716227"/>
            <a:chExt cx="4275132" cy="5038331"/>
          </a:xfrm>
        </p:grpSpPr>
        <p:sp>
          <p:nvSpPr>
            <p:cNvPr id="43" name="Shape 42">
              <a:extLst>
                <a:ext uri="{FF2B5EF4-FFF2-40B4-BE49-F238E27FC236}">
                  <a16:creationId xmlns:a16="http://schemas.microsoft.com/office/drawing/2014/main" id="{1DE1C650-AB43-41AF-B5CA-D058B30FC7DF}"/>
                </a:ext>
              </a:extLst>
            </p:cNvPr>
            <p:cNvSpPr/>
            <p:nvPr/>
          </p:nvSpPr>
          <p:spPr>
            <a:xfrm rot="4396374">
              <a:off x="3958015" y="1792393"/>
              <a:ext cx="4668578" cy="3255751"/>
            </a:xfrm>
            <a:prstGeom prst="swooshArrow">
              <a:avLst>
                <a:gd name="adj1" fmla="val 16310"/>
                <a:gd name="adj2" fmla="val 313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D48350C2-9BF1-4624-A001-057EE4F26C2A}"/>
                </a:ext>
              </a:extLst>
            </p:cNvPr>
            <p:cNvSpPr/>
            <p:nvPr/>
          </p:nvSpPr>
          <p:spPr>
            <a:xfrm>
              <a:off x="3645047" y="716227"/>
              <a:ext cx="2201090" cy="865293"/>
            </a:xfrm>
            <a:custGeom>
              <a:avLst/>
              <a:gdLst>
                <a:gd name="connsiteX0" fmla="*/ 0 w 2201090"/>
                <a:gd name="connsiteY0" fmla="*/ 0 h 865293"/>
                <a:gd name="connsiteX1" fmla="*/ 2201090 w 2201090"/>
                <a:gd name="connsiteY1" fmla="*/ 0 h 865293"/>
                <a:gd name="connsiteX2" fmla="*/ 2201090 w 2201090"/>
                <a:gd name="connsiteY2" fmla="*/ 865293 h 865293"/>
                <a:gd name="connsiteX3" fmla="*/ 0 w 2201090"/>
                <a:gd name="connsiteY3" fmla="*/ 865293 h 865293"/>
                <a:gd name="connsiteX4" fmla="*/ 0 w 2201090"/>
                <a:gd name="connsiteY4" fmla="*/ 0 h 86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1090" h="865293">
                  <a:moveTo>
                    <a:pt x="0" y="0"/>
                  </a:moveTo>
                  <a:lnTo>
                    <a:pt x="2201090" y="0"/>
                  </a:lnTo>
                  <a:lnTo>
                    <a:pt x="2201090" y="865293"/>
                  </a:lnTo>
                  <a:lnTo>
                    <a:pt x="0" y="86529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610" tIns="54610" rIns="54610" bIns="54610" numCol="1" spcCol="1270" anchor="b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300" kern="1200"/>
            </a:p>
          </p:txBody>
        </p:sp>
      </p:grpSp>
      <p:sp>
        <p:nvSpPr>
          <p:cNvPr id="56" name="Стрелка: вверх 55">
            <a:extLst>
              <a:ext uri="{FF2B5EF4-FFF2-40B4-BE49-F238E27FC236}">
                <a16:creationId xmlns:a16="http://schemas.microsoft.com/office/drawing/2014/main" id="{F1708F6C-9CD1-43AC-AAA8-8C3BCA6CD752}"/>
              </a:ext>
            </a:extLst>
          </p:cNvPr>
          <p:cNvSpPr/>
          <p:nvPr/>
        </p:nvSpPr>
        <p:spPr>
          <a:xfrm rot="10800000">
            <a:off x="4156795" y="3006384"/>
            <a:ext cx="120325" cy="924548"/>
          </a:xfrm>
          <a:prstGeom prst="upArrow">
            <a:avLst>
              <a:gd name="adj1" fmla="val 33917"/>
              <a:gd name="adj2" fmla="val 284775"/>
            </a:avLst>
          </a:prstGeom>
          <a:solidFill>
            <a:srgbClr val="164194"/>
          </a:solidFill>
          <a:ln w="19050">
            <a:solidFill>
              <a:srgbClr val="16419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5" name="Стрелка: вверх 64">
            <a:extLst>
              <a:ext uri="{FF2B5EF4-FFF2-40B4-BE49-F238E27FC236}">
                <a16:creationId xmlns:a16="http://schemas.microsoft.com/office/drawing/2014/main" id="{FC5725D0-E7DD-4A1A-981E-973D8D63475F}"/>
              </a:ext>
            </a:extLst>
          </p:cNvPr>
          <p:cNvSpPr/>
          <p:nvPr/>
        </p:nvSpPr>
        <p:spPr>
          <a:xfrm rot="10800000">
            <a:off x="4192064" y="4490436"/>
            <a:ext cx="120325" cy="924548"/>
          </a:xfrm>
          <a:prstGeom prst="upArrow">
            <a:avLst>
              <a:gd name="adj1" fmla="val 33917"/>
              <a:gd name="adj2" fmla="val 284775"/>
            </a:avLst>
          </a:prstGeom>
          <a:solidFill>
            <a:srgbClr val="164194"/>
          </a:solidFill>
          <a:ln w="19050">
            <a:solidFill>
              <a:srgbClr val="16419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6" name="Стрелка: вверх 65">
            <a:extLst>
              <a:ext uri="{FF2B5EF4-FFF2-40B4-BE49-F238E27FC236}">
                <a16:creationId xmlns:a16="http://schemas.microsoft.com/office/drawing/2014/main" id="{48B58401-8954-43FC-B598-49B7245CE666}"/>
              </a:ext>
            </a:extLst>
          </p:cNvPr>
          <p:cNvSpPr/>
          <p:nvPr/>
        </p:nvSpPr>
        <p:spPr>
          <a:xfrm rot="10800000">
            <a:off x="1404069" y="3039748"/>
            <a:ext cx="120325" cy="924548"/>
          </a:xfrm>
          <a:prstGeom prst="upArrow">
            <a:avLst>
              <a:gd name="adj1" fmla="val 33917"/>
              <a:gd name="adj2" fmla="val 284775"/>
            </a:avLst>
          </a:prstGeom>
          <a:solidFill>
            <a:srgbClr val="164194"/>
          </a:solidFill>
          <a:ln w="19050">
            <a:solidFill>
              <a:srgbClr val="16419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7" name="Стрелка: вверх 66">
            <a:extLst>
              <a:ext uri="{FF2B5EF4-FFF2-40B4-BE49-F238E27FC236}">
                <a16:creationId xmlns:a16="http://schemas.microsoft.com/office/drawing/2014/main" id="{D04AA320-61B2-4956-A680-FD586CAF08D4}"/>
              </a:ext>
            </a:extLst>
          </p:cNvPr>
          <p:cNvSpPr/>
          <p:nvPr/>
        </p:nvSpPr>
        <p:spPr>
          <a:xfrm rot="16200000">
            <a:off x="2669999" y="3768029"/>
            <a:ext cx="120325" cy="924548"/>
          </a:xfrm>
          <a:prstGeom prst="upArrow">
            <a:avLst>
              <a:gd name="adj1" fmla="val 33917"/>
              <a:gd name="adj2" fmla="val 284775"/>
            </a:avLst>
          </a:prstGeom>
          <a:solidFill>
            <a:srgbClr val="164194"/>
          </a:solidFill>
          <a:ln w="19050">
            <a:solidFill>
              <a:srgbClr val="16419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D398044E-3914-4544-8FEE-CD5975D62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24" y="5280501"/>
            <a:ext cx="732313" cy="732313"/>
          </a:xfrm>
          <a:prstGeom prst="rect">
            <a:avLst/>
          </a:prstGeom>
        </p:spPr>
      </p:pic>
      <p:graphicFrame>
        <p:nvGraphicFramePr>
          <p:cNvPr id="32" name="Таблица 10">
            <a:extLst>
              <a:ext uri="{FF2B5EF4-FFF2-40B4-BE49-F238E27FC236}">
                <a16:creationId xmlns:a16="http://schemas.microsoft.com/office/drawing/2014/main" id="{E2EC7F56-D07A-422B-B571-5F18C63D99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013174"/>
              </p:ext>
            </p:extLst>
          </p:nvPr>
        </p:nvGraphicFramePr>
        <p:xfrm>
          <a:off x="6027896" y="636252"/>
          <a:ext cx="5709768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4450">
                  <a:extLst>
                    <a:ext uri="{9D8B030D-6E8A-4147-A177-3AD203B41FA5}">
                      <a16:colId xmlns:a16="http://schemas.microsoft.com/office/drawing/2014/main" val="3293677617"/>
                    </a:ext>
                  </a:extLst>
                </a:gridCol>
                <a:gridCol w="2645318">
                  <a:extLst>
                    <a:ext uri="{9D8B030D-6E8A-4147-A177-3AD203B41FA5}">
                      <a16:colId xmlns:a16="http://schemas.microsoft.com/office/drawing/2014/main" val="26244865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Расходы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1200" dirty="0"/>
                        <a:t>Необходимые инвестиции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6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Аренда земли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0,9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5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Оборудование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26,4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8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Аренда техники (лизинг)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6,1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4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Коммунальные расходы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5.6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5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Заработная плата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3.8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2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Непредвиденные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1.2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7612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Экономические показатели</a:t>
                      </a:r>
                    </a:p>
                  </a:txBody>
                  <a:tcPr>
                    <a:solidFill>
                      <a:srgbClr val="1641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0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Необходимые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28,9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3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7,3 млн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9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Производительность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26,4 тыс. тонн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год.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63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Стоимость единицы продукта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1000-1700 руб.</a:t>
                      </a:r>
                      <a:r>
                        <a:rPr lang="en-US" sz="1400" dirty="0"/>
                        <a:t>/</a:t>
                      </a:r>
                      <a:r>
                        <a:rPr lang="ru-RU" sz="1400" dirty="0"/>
                        <a:t>тонн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34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Срок окупаемости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Рентабельность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01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0A19A3-FB1E-9AB2-ED5B-3E69316D4D06}"/>
              </a:ext>
            </a:extLst>
          </p:cNvPr>
          <p:cNvSpPr txBox="1">
            <a:spLocks/>
          </p:cNvSpPr>
          <p:nvPr/>
        </p:nvSpPr>
        <p:spPr>
          <a:xfrm>
            <a:off x="488975" y="303654"/>
            <a:ext cx="5921763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r>
              <a:rPr lang="ru-RU" sz="2800" b="1" kern="0" dirty="0">
                <a:solidFill>
                  <a:schemeClr val="accent1"/>
                </a:solidFill>
                <a:latin typeface="Montserrat"/>
              </a:rPr>
              <a:t>СТРАТЕГИЯ РАЗВИТИЯ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BAC45-667B-FF11-8529-0643090C5E03}"/>
              </a:ext>
            </a:extLst>
          </p:cNvPr>
          <p:cNvSpPr txBox="1"/>
          <p:nvPr/>
        </p:nvSpPr>
        <p:spPr>
          <a:xfrm>
            <a:off x="2258114" y="1928247"/>
            <a:ext cx="3270748" cy="18328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РАЗРАБОТКА ТЕХНОЛОГИИ ПЕРЕРАБОТКИ СТРОИТЕЛЬНОГО МУСОРА;</a:t>
            </a: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ОРГАНИЗАЦИЯ ЛАБОРАТОРИИ;</a:t>
            </a: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ИСПЫТАНИЯ КАЧЕСТВА ВТОРИЧНОГО МАТЕРИАЛА;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F1C93-2E9A-2EA9-ADAA-51FB56523E1B}"/>
              </a:ext>
            </a:extLst>
          </p:cNvPr>
          <p:cNvSpPr txBox="1"/>
          <p:nvPr/>
        </p:nvSpPr>
        <p:spPr>
          <a:xfrm>
            <a:off x="5416231" y="1460637"/>
            <a:ext cx="3241945" cy="26630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АРЕНДА ПЛОЩАДКИ ПОД ПОЛИГОН ДЛЯ СОРТИРОВКИ;</a:t>
            </a: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ЗАПУСК ПРОЦЕССА ПЕРЕРАБОТКИ;</a:t>
            </a: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ПОЛУЧЕНИЕ МАТЕРИАЛОВ ДЛЯ ПРОДАЖИ, СЕРТИФИКАЦИЯ ПРОДУКТА;</a:t>
            </a:r>
          </a:p>
          <a:p>
            <a:pPr marL="0" lvl="1" defTabSz="621864">
              <a:lnSpc>
                <a:spcPct val="90000"/>
              </a:lnSpc>
              <a:spcBef>
                <a:spcPct val="0"/>
              </a:spcBef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ПРОДАЖА ТОВАРА;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6962B-73E9-8323-70B4-7212E1E371E8}"/>
              </a:ext>
            </a:extLst>
          </p:cNvPr>
          <p:cNvSpPr txBox="1"/>
          <p:nvPr/>
        </p:nvSpPr>
        <p:spPr>
          <a:xfrm>
            <a:off x="8578072" y="1697972"/>
            <a:ext cx="3590116" cy="12526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РАЗРАБОТКА ПРЕДЛОЖЕНИЙ ПО СОЗДАНИЮ МУСОРОПЕРЕРАБАТЫВАЮЩЕГО ЗАВОДА.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725E27-64B1-6A2A-A9F8-09F8862F3A27}"/>
              </a:ext>
            </a:extLst>
          </p:cNvPr>
          <p:cNvSpPr txBox="1"/>
          <p:nvPr/>
        </p:nvSpPr>
        <p:spPr>
          <a:xfrm>
            <a:off x="366608" y="1946997"/>
            <a:ext cx="1883757" cy="6324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1" indent="-285750" defTabSz="62186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accent1"/>
                </a:solidFill>
              </a:rPr>
              <a:t>ПЕРВИЧНЫЙ АНАЛИЗ СИТУАЦИИ 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E42928C-4D27-2F7D-1A94-AEA178A0D5D4}"/>
              </a:ext>
            </a:extLst>
          </p:cNvPr>
          <p:cNvCxnSpPr>
            <a:cxnSpLocks/>
          </p:cNvCxnSpPr>
          <p:nvPr/>
        </p:nvCxnSpPr>
        <p:spPr>
          <a:xfrm>
            <a:off x="0" y="1446737"/>
            <a:ext cx="121681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2E1B9488-3790-D8DC-71F8-19EC96D86D50}"/>
              </a:ext>
            </a:extLst>
          </p:cNvPr>
          <p:cNvSpPr/>
          <p:nvPr/>
        </p:nvSpPr>
        <p:spPr>
          <a:xfrm>
            <a:off x="823347" y="1010590"/>
            <a:ext cx="785038" cy="78503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388172-5174-FCB6-6F89-D55F12AC3361}"/>
              </a:ext>
            </a:extLst>
          </p:cNvPr>
          <p:cNvSpPr txBox="1"/>
          <p:nvPr/>
        </p:nvSpPr>
        <p:spPr>
          <a:xfrm>
            <a:off x="823348" y="1197842"/>
            <a:ext cx="785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2023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E05DC655-FEE1-4DEB-9B30-DCE97B207BCA}"/>
              </a:ext>
            </a:extLst>
          </p:cNvPr>
          <p:cNvSpPr/>
          <p:nvPr/>
        </p:nvSpPr>
        <p:spPr>
          <a:xfrm>
            <a:off x="3233755" y="1010590"/>
            <a:ext cx="785038" cy="78503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9F7489-A042-164B-8E30-8AD70DEC9408}"/>
              </a:ext>
            </a:extLst>
          </p:cNvPr>
          <p:cNvSpPr txBox="1"/>
          <p:nvPr/>
        </p:nvSpPr>
        <p:spPr>
          <a:xfrm>
            <a:off x="3233756" y="1197842"/>
            <a:ext cx="785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2024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DC90A03-313E-E00B-B493-C861C730E63B}"/>
              </a:ext>
            </a:extLst>
          </p:cNvPr>
          <p:cNvSpPr/>
          <p:nvPr/>
        </p:nvSpPr>
        <p:spPr>
          <a:xfrm>
            <a:off x="6508800" y="1010590"/>
            <a:ext cx="785038" cy="78503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59177C-ADC3-CE23-EE3A-4B37830E8BC1}"/>
              </a:ext>
            </a:extLst>
          </p:cNvPr>
          <p:cNvSpPr txBox="1"/>
          <p:nvPr/>
        </p:nvSpPr>
        <p:spPr>
          <a:xfrm>
            <a:off x="6508801" y="1197842"/>
            <a:ext cx="785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2025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02DA2E2-F1F1-4F93-778C-626BA2A4E58F}"/>
              </a:ext>
            </a:extLst>
          </p:cNvPr>
          <p:cNvSpPr/>
          <p:nvPr/>
        </p:nvSpPr>
        <p:spPr>
          <a:xfrm>
            <a:off x="9905143" y="1010590"/>
            <a:ext cx="785038" cy="78503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DBA2B5-14E4-DF36-6BD9-AEE7DA1E26D2}"/>
              </a:ext>
            </a:extLst>
          </p:cNvPr>
          <p:cNvSpPr txBox="1"/>
          <p:nvPr/>
        </p:nvSpPr>
        <p:spPr>
          <a:xfrm>
            <a:off x="9886482" y="1197842"/>
            <a:ext cx="899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2026+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81354E-D1C0-55B0-38FE-833985B24D68}"/>
              </a:ext>
            </a:extLst>
          </p:cNvPr>
          <p:cNvSpPr txBox="1"/>
          <p:nvPr/>
        </p:nvSpPr>
        <p:spPr>
          <a:xfrm>
            <a:off x="1602191" y="1445662"/>
            <a:ext cx="1311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100 ТЫС.РУБ.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0D0484-0BC8-8705-51F8-305C777459C6}"/>
              </a:ext>
            </a:extLst>
          </p:cNvPr>
          <p:cNvSpPr txBox="1"/>
          <p:nvPr/>
        </p:nvSpPr>
        <p:spPr>
          <a:xfrm>
            <a:off x="4056967" y="1446737"/>
            <a:ext cx="1305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2.1 МЛН.РУБ.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081EB4-896F-A79A-1173-54C972FF58D4}"/>
              </a:ext>
            </a:extLst>
          </p:cNvPr>
          <p:cNvSpPr txBox="1"/>
          <p:nvPr/>
        </p:nvSpPr>
        <p:spPr>
          <a:xfrm>
            <a:off x="7284507" y="1446737"/>
            <a:ext cx="1305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27 МЛН.РУБ.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B01866-E72E-C522-BA27-A8C99BE224D3}"/>
              </a:ext>
            </a:extLst>
          </p:cNvPr>
          <p:cNvSpPr txBox="1"/>
          <p:nvPr/>
        </p:nvSpPr>
        <p:spPr>
          <a:xfrm>
            <a:off x="10708842" y="1460637"/>
            <a:ext cx="1305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 </a:t>
            </a:r>
            <a:r>
              <a:rPr lang="ru-RU" sz="1200" dirty="0"/>
              <a:t>МЛН.РУБ.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A429C6-C0FF-A804-BF29-3862D62635A0}"/>
              </a:ext>
            </a:extLst>
          </p:cNvPr>
          <p:cNvSpPr txBox="1"/>
          <p:nvPr/>
        </p:nvSpPr>
        <p:spPr>
          <a:xfrm>
            <a:off x="1615854" y="4748082"/>
            <a:ext cx="8936480" cy="21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Низкий уровень инвестиционной и государственной поддержки;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Длительный период окупаемости;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Увеличение срока лабораторных исследований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Нежелание строительных компаний отказываться от привычного избавления отходов;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Отрицательное заключение государственных экспертиз;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6D7886"/>
                </a:solidFill>
                <a:effectLst/>
                <a:latin typeface="-apple-system"/>
              </a:rPr>
              <a:t>Усложнение документооборота.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E9D0C58-B49B-1F9C-ACBC-A1A34C68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198" y="5219081"/>
            <a:ext cx="786347" cy="78634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0E671066-2428-CA91-09CA-8D7DB618540C}"/>
              </a:ext>
            </a:extLst>
          </p:cNvPr>
          <p:cNvSpPr txBox="1"/>
          <p:nvPr/>
        </p:nvSpPr>
        <p:spPr>
          <a:xfrm>
            <a:off x="469420" y="4727889"/>
            <a:ext cx="1305652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D7886"/>
                </a:solidFill>
              </a:rPr>
              <a:t>РИСКИ</a:t>
            </a:r>
          </a:p>
        </p:txBody>
      </p:sp>
      <p:sp>
        <p:nvSpPr>
          <p:cNvPr id="2" name="Нижний колонтитул 2">
            <a:extLst>
              <a:ext uri="{FF2B5EF4-FFF2-40B4-BE49-F238E27FC236}">
                <a16:creationId xmlns:a16="http://schemas.microsoft.com/office/drawing/2014/main" id="{EB814A62-7A48-D788-4B7D-E576907CDA15}"/>
              </a:ext>
            </a:extLst>
          </p:cNvPr>
          <p:cNvSpPr txBox="1">
            <a:spLocks/>
          </p:cNvSpPr>
          <p:nvPr/>
        </p:nvSpPr>
        <p:spPr>
          <a:xfrm>
            <a:off x="576264" y="6396047"/>
            <a:ext cx="4106763" cy="36419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19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38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58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777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971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7165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3359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9553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900" dirty="0">
                <a:solidFill>
                  <a:srgbClr val="000000"/>
                </a:solidFill>
                <a:latin typeface="Fedra Sans Alt Pro"/>
              </a:rPr>
              <a:t>/ </a:t>
            </a:r>
            <a:r>
              <a:rPr lang="ru-RU" sz="900" dirty="0"/>
              <a:t>Утилизация и переработка строительных отходов</a:t>
            </a:r>
            <a:endParaRPr lang="ru-RU" sz="900" dirty="0">
              <a:solidFill>
                <a:srgbClr val="0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6558DA-B9BD-13D9-503A-9BB2B4DC194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406308"/>
            <a:ext cx="741484" cy="21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9B8880-DDFD-54C3-5BD0-996F50BE9E8D}"/>
              </a:ext>
            </a:extLst>
          </p:cNvPr>
          <p:cNvSpPr txBox="1"/>
          <p:nvPr/>
        </p:nvSpPr>
        <p:spPr>
          <a:xfrm>
            <a:off x="5362619" y="6404855"/>
            <a:ext cx="60902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668FEFA-FEB5-8A38-87F7-9F87CD5217E3}"/>
              </a:ext>
            </a:extLst>
          </p:cNvPr>
          <p:cNvCxnSpPr>
            <a:cxnSpLocks/>
          </p:cNvCxnSpPr>
          <p:nvPr/>
        </p:nvCxnSpPr>
        <p:spPr>
          <a:xfrm>
            <a:off x="664236" y="6372288"/>
            <a:ext cx="10895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811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BB9C462F-CB23-2253-425B-4BAEC6DFDBE2}"/>
              </a:ext>
            </a:extLst>
          </p:cNvPr>
          <p:cNvSpPr/>
          <p:nvPr/>
        </p:nvSpPr>
        <p:spPr>
          <a:xfrm>
            <a:off x="1604690" y="4415607"/>
            <a:ext cx="2392713" cy="78417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4E4ECF4-4E95-13DF-CF79-808D4E7B0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16" y="3591424"/>
            <a:ext cx="11532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341C3A4-6675-3434-7972-85070D76D5DE}"/>
              </a:ext>
            </a:extLst>
          </p:cNvPr>
          <p:cNvSpPr/>
          <p:nvPr/>
        </p:nvSpPr>
        <p:spPr>
          <a:xfrm>
            <a:off x="1591953" y="2052916"/>
            <a:ext cx="2419577" cy="76944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D053050B-58CC-F003-BE93-21917AC5E916}"/>
              </a:ext>
            </a:extLst>
          </p:cNvPr>
          <p:cNvSpPr/>
          <p:nvPr/>
        </p:nvSpPr>
        <p:spPr>
          <a:xfrm>
            <a:off x="8977746" y="2071686"/>
            <a:ext cx="2437051" cy="77658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5A0AC11-F294-3AEC-B0C9-D83B7C91D337}"/>
              </a:ext>
            </a:extLst>
          </p:cNvPr>
          <p:cNvSpPr/>
          <p:nvPr/>
        </p:nvSpPr>
        <p:spPr>
          <a:xfrm>
            <a:off x="5220512" y="2052917"/>
            <a:ext cx="2520406" cy="7841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267494" y="273480"/>
            <a:ext cx="11024393" cy="356529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j-lt"/>
              </a:rPr>
              <a:t>Команда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edra Sans Pro Light" panose="020B0304040000020004" pitchFamily="34" charset="0"/>
              </a:rPr>
              <a:t>/ </a:t>
            </a:r>
            <a:r>
              <a:rPr lang="ru-RU" dirty="0"/>
              <a:t>Утилизация и переработка строительных отходов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C6043-E933-254F-AF58-BD9BDD4CBC0E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algn="r" defTabSz="9123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ACD1E4-1326-E4E3-ED1A-6972203683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90" y="1231348"/>
            <a:ext cx="1151492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E9167BF-0F87-73C7-3124-5DEA8BA4B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47" y="1231349"/>
            <a:ext cx="1152085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7CE21BC-B9B0-F5DD-A9ED-D960BA02B9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594" y="1240096"/>
            <a:ext cx="1152406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9905593-843D-FAA9-368E-F4A02E29B86A}"/>
              </a:ext>
            </a:extLst>
          </p:cNvPr>
          <p:cNvSpPr/>
          <p:nvPr/>
        </p:nvSpPr>
        <p:spPr>
          <a:xfrm>
            <a:off x="5583901" y="3712614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КОЧЕТОВ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КОНСТАНТИН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ВЛАДИМИРОВИЧ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903934E-7C33-9C8E-B216-659A30630E64}"/>
              </a:ext>
            </a:extLst>
          </p:cNvPr>
          <p:cNvSpPr/>
          <p:nvPr/>
        </p:nvSpPr>
        <p:spPr>
          <a:xfrm>
            <a:off x="1942625" y="1355256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ИВАНЕЙКО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КСЕНИЯ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СЕРГЕЕВНА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A24AD0B-B5D7-B528-7721-990B7E6D469A}"/>
              </a:ext>
            </a:extLst>
          </p:cNvPr>
          <p:cNvSpPr/>
          <p:nvPr/>
        </p:nvSpPr>
        <p:spPr>
          <a:xfrm>
            <a:off x="5598609" y="1353887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ЧЕРНОВА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СВЕТЛАНА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СЕРГЕЕВНА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7821A67-0B4B-4AFC-EF55-53AE5A03DC75}"/>
              </a:ext>
            </a:extLst>
          </p:cNvPr>
          <p:cNvSpPr/>
          <p:nvPr/>
        </p:nvSpPr>
        <p:spPr>
          <a:xfrm>
            <a:off x="9369756" y="1348096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АРХИРЕЕВА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ТАТЬЯНА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ВАЛЕРЬЕВНА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43F1889-1D17-A5B1-CDCC-246E140C5314}"/>
              </a:ext>
            </a:extLst>
          </p:cNvPr>
          <p:cNvSpPr/>
          <p:nvPr/>
        </p:nvSpPr>
        <p:spPr>
          <a:xfrm>
            <a:off x="9385531" y="3717961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ВОЛОДИН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ДАНИЛ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ГЕРМАНОВИЧ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Fedra Sans Pro" panose="020B0504040000020004" pitchFamily="34" charset="0"/>
              <a:ea typeface="+mn-ea"/>
              <a:cs typeface="+mn-cs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BD5EC1B-9255-5295-AF1E-736030C1EBEA}"/>
              </a:ext>
            </a:extLst>
          </p:cNvPr>
          <p:cNvSpPr/>
          <p:nvPr/>
        </p:nvSpPr>
        <p:spPr>
          <a:xfrm>
            <a:off x="753390" y="3591424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0F46133-3BA2-2065-D87C-9522F7C204E8}"/>
              </a:ext>
            </a:extLst>
          </p:cNvPr>
          <p:cNvSpPr/>
          <p:nvPr/>
        </p:nvSpPr>
        <p:spPr>
          <a:xfrm>
            <a:off x="1904882" y="3723044"/>
            <a:ext cx="293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  <a:latin typeface="Fedra Sans Pro" panose="020B0504040000020004" pitchFamily="34" charset="0"/>
              </a:rPr>
              <a:t>СТАСЕЛЬКО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ЕГОР </a:t>
            </a:r>
          </a:p>
          <a:p>
            <a:pPr marL="0" marR="0" lvl="0" indent="0" algn="l" defTabSz="912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edra Sans Pro" panose="020B0504040000020004" pitchFamily="34" charset="0"/>
                <a:ea typeface="+mn-ea"/>
                <a:cs typeface="+mn-cs"/>
              </a:rPr>
              <a:t>ЛЕОНИДОВИЧ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F31D454-4081-E586-C65F-E3C0F89602A2}"/>
              </a:ext>
            </a:extLst>
          </p:cNvPr>
          <p:cNvSpPr/>
          <p:nvPr/>
        </p:nvSpPr>
        <p:spPr>
          <a:xfrm>
            <a:off x="5220511" y="4415607"/>
            <a:ext cx="2520407" cy="78417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FFD4EDE6-C1AB-A284-78EE-BFBDFB8829A3}"/>
              </a:ext>
            </a:extLst>
          </p:cNvPr>
          <p:cNvSpPr/>
          <p:nvPr/>
        </p:nvSpPr>
        <p:spPr>
          <a:xfrm>
            <a:off x="8981169" y="4408244"/>
            <a:ext cx="2433628" cy="7841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C048D3D-FBAE-E98A-B5D8-3EDBC06214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6000"/>
                    </a14:imgEffect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108" y="3591425"/>
            <a:ext cx="1150882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46000"/>
              </a:srgbClr>
            </a:outerShdw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4E69F60-D9E5-B013-642F-5AAF687D66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594" y="3610194"/>
            <a:ext cx="1151898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517B88D-211B-D9E8-351C-28E75A5185D1}"/>
              </a:ext>
            </a:extLst>
          </p:cNvPr>
          <p:cNvSpPr/>
          <p:nvPr/>
        </p:nvSpPr>
        <p:spPr>
          <a:xfrm>
            <a:off x="753390" y="1231348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A2EF951-B3B4-7617-64AC-BCFCCB74BA4A}"/>
              </a:ext>
            </a:extLst>
          </p:cNvPr>
          <p:cNvSpPr/>
          <p:nvPr/>
        </p:nvSpPr>
        <p:spPr>
          <a:xfrm>
            <a:off x="4392447" y="1231349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45345AEC-A5F1-AC2F-DB98-BB3F5F839F88}"/>
              </a:ext>
            </a:extLst>
          </p:cNvPr>
          <p:cNvSpPr/>
          <p:nvPr/>
        </p:nvSpPr>
        <p:spPr>
          <a:xfrm>
            <a:off x="4383425" y="3585843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58FDF0BD-297B-4D2C-B448-12BC34C718A4}"/>
              </a:ext>
            </a:extLst>
          </p:cNvPr>
          <p:cNvSpPr/>
          <p:nvPr/>
        </p:nvSpPr>
        <p:spPr>
          <a:xfrm>
            <a:off x="8196811" y="1239572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3E67DE0-B800-05AE-2C70-7A47640B3E02}"/>
              </a:ext>
            </a:extLst>
          </p:cNvPr>
          <p:cNvSpPr/>
          <p:nvPr/>
        </p:nvSpPr>
        <p:spPr>
          <a:xfrm>
            <a:off x="4374441" y="3580261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DF04100-B844-1BF9-B0C7-DF6BF38B222D}"/>
              </a:ext>
            </a:extLst>
          </p:cNvPr>
          <p:cNvSpPr/>
          <p:nvPr/>
        </p:nvSpPr>
        <p:spPr>
          <a:xfrm>
            <a:off x="8203642" y="3619343"/>
            <a:ext cx="1151492" cy="144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solidFill>
                <a:schemeClr val="accent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E5A39C-F19A-7FF8-17D4-BD6319D3167E}"/>
              </a:ext>
            </a:extLst>
          </p:cNvPr>
          <p:cNvSpPr txBox="1"/>
          <p:nvPr/>
        </p:nvSpPr>
        <p:spPr>
          <a:xfrm>
            <a:off x="1869308" y="2048880"/>
            <a:ext cx="21838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-apple-system"/>
              </a:rPr>
              <a:t>Руководитель проекта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48961-65F8-FDAB-B1DB-DA031FF6AA74}"/>
              </a:ext>
            </a:extLst>
          </p:cNvPr>
          <p:cNvSpPr txBox="1"/>
          <p:nvPr/>
        </p:nvSpPr>
        <p:spPr>
          <a:xfrm>
            <a:off x="5543938" y="4422973"/>
            <a:ext cx="25204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-apple-system"/>
              </a:rPr>
              <a:t>Специалист в области технологий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ACEE5-9BCD-CD08-1650-0C1BA51B1D21}"/>
              </a:ext>
            </a:extLst>
          </p:cNvPr>
          <p:cNvSpPr txBox="1"/>
          <p:nvPr/>
        </p:nvSpPr>
        <p:spPr>
          <a:xfrm>
            <a:off x="9326378" y="4416100"/>
            <a:ext cx="21838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-apple-system"/>
              </a:rPr>
              <a:t>Аналитик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6EC12E-5636-D70D-968C-78FEB01C07C2}"/>
              </a:ext>
            </a:extLst>
          </p:cNvPr>
          <p:cNvSpPr txBox="1"/>
          <p:nvPr/>
        </p:nvSpPr>
        <p:spPr>
          <a:xfrm>
            <a:off x="5557074" y="2060283"/>
            <a:ext cx="21838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-apple-system"/>
              </a:rPr>
              <a:t>Маркетолог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C4FEA4-A7CD-7BE0-2AFB-A625E6A65BE7}"/>
              </a:ext>
            </a:extLst>
          </p:cNvPr>
          <p:cNvSpPr txBox="1"/>
          <p:nvPr/>
        </p:nvSpPr>
        <p:spPr>
          <a:xfrm>
            <a:off x="9301275" y="2068374"/>
            <a:ext cx="21838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-apple-system"/>
              </a:rPr>
              <a:t>Экономист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106A2-7F81-84AF-8E83-E3C7E0E05F58}"/>
              </a:ext>
            </a:extLst>
          </p:cNvPr>
          <p:cNvSpPr txBox="1"/>
          <p:nvPr/>
        </p:nvSpPr>
        <p:spPr>
          <a:xfrm>
            <a:off x="1881184" y="4426621"/>
            <a:ext cx="21838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-apple-system"/>
              </a:rPr>
              <a:t>Генератор идей</a:t>
            </a:r>
          </a:p>
          <a:p>
            <a:br>
              <a:rPr lang="ru-RU" sz="1100" dirty="0"/>
            </a:br>
            <a:r>
              <a:rPr lang="ru-RU" sz="1100" b="0" i="0" dirty="0">
                <a:effectLst/>
                <a:latin typeface="-apple-system"/>
              </a:rPr>
              <a:t>Бакалавр 3 курс по направлению 08.03.01 «Строительство»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85818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Утилизация и переработка строительных отходов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0EE6E1-1767-96CA-E41C-1F314FABF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405" y="2085625"/>
            <a:ext cx="2781980" cy="27562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71BE5D-D6E4-5415-6A53-3D5A7B2C5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06" y="3347374"/>
            <a:ext cx="533603" cy="5336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AB35C4-2062-2743-2E02-F3E963AE8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05" y="4698741"/>
            <a:ext cx="571222" cy="5712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8F59D4-6718-4440-F893-D55AB8ED46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65" y="4028137"/>
            <a:ext cx="523444" cy="5234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6F581C-D205-9F5C-AFCD-076FEC5AEE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83" y="5491323"/>
            <a:ext cx="523444" cy="5234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3753417-0BC0-EF17-8F89-53E9AF3B6BAB}"/>
              </a:ext>
            </a:extLst>
          </p:cNvPr>
          <p:cNvSpPr txBox="1"/>
          <p:nvPr/>
        </p:nvSpPr>
        <p:spPr>
          <a:xfrm>
            <a:off x="1376227" y="3391953"/>
            <a:ext cx="410676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egorstaselko@inbox.ru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43A128-CF77-6A09-CF7E-D5F3EBDC827B}"/>
              </a:ext>
            </a:extLst>
          </p:cNvPr>
          <p:cNvSpPr txBox="1"/>
          <p:nvPr/>
        </p:nvSpPr>
        <p:spPr>
          <a:xfrm>
            <a:off x="1396685" y="4105513"/>
            <a:ext cx="410676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+7-982-775-44-03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9B0CB8-86F0-62D8-7A42-98F6AEC93911}"/>
              </a:ext>
            </a:extLst>
          </p:cNvPr>
          <p:cNvSpPr txBox="1"/>
          <p:nvPr/>
        </p:nvSpPr>
        <p:spPr>
          <a:xfrm>
            <a:off x="1396685" y="4841894"/>
            <a:ext cx="410676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@staselko_el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D6AA33-8E09-2FC9-3A3B-97485E2D5ABA}"/>
              </a:ext>
            </a:extLst>
          </p:cNvPr>
          <p:cNvSpPr txBox="1"/>
          <p:nvPr/>
        </p:nvSpPr>
        <p:spPr>
          <a:xfrm>
            <a:off x="1396685" y="5543370"/>
            <a:ext cx="4106763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г. Тюмень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BD3FC2-B107-EB34-4280-B96F437BE57B}"/>
              </a:ext>
            </a:extLst>
          </p:cNvPr>
          <p:cNvSpPr txBox="1"/>
          <p:nvPr/>
        </p:nvSpPr>
        <p:spPr>
          <a:xfrm>
            <a:off x="6729264" y="1471481"/>
            <a:ext cx="4106763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Материалы доступны по ссылке: </a:t>
            </a:r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10944</TotalTime>
  <Words>985</Words>
  <Application>Microsoft Office PowerPoint</Application>
  <PresentationFormat>Произвольный</PresentationFormat>
  <Paragraphs>255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-apple-system</vt:lpstr>
      <vt:lpstr>Arial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Trebuchet MS</vt:lpstr>
      <vt:lpstr>Тема Office</vt:lpstr>
      <vt:lpstr>УТИЛИЗАЦИЯ И ПЕРЕРАБОТКА СТРОИТЕЛЬНЫХ ОТХОДОВ </vt:lpstr>
      <vt:lpstr>Презентация PowerPoint</vt:lpstr>
      <vt:lpstr>Презентация PowerPoint</vt:lpstr>
      <vt:lpstr>РЕШЕНИЕ</vt:lpstr>
      <vt:lpstr>РЫНОК</vt:lpstr>
      <vt:lpstr>КОНКУРЕНТЫ  </vt:lpstr>
      <vt:lpstr>ЭКОНОМИКА </vt:lpstr>
      <vt:lpstr>Презентация PowerPoint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Константин Кочетов</cp:lastModifiedBy>
  <cp:revision>294</cp:revision>
  <cp:lastPrinted>2021-05-14T10:36:39Z</cp:lastPrinted>
  <dcterms:created xsi:type="dcterms:W3CDTF">2021-05-14T09:45:42Z</dcterms:created>
  <dcterms:modified xsi:type="dcterms:W3CDTF">2023-12-05T17:01:06Z</dcterms:modified>
</cp:coreProperties>
</file>