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1" r:id="rId5"/>
    <p:sldId id="260" r:id="rId6"/>
    <p:sldId id="261" r:id="rId7"/>
    <p:sldId id="263" r:id="rId8"/>
    <p:sldId id="264" r:id="rId9"/>
    <p:sldId id="262" r:id="rId10"/>
    <p:sldId id="270" r:id="rId11"/>
    <p:sldId id="267" r:id="rId12"/>
    <p:sldId id="269" r:id="rId13"/>
    <p:sldId id="265" r:id="rId14"/>
    <p:sldId id="266" r:id="rId15"/>
    <p:sldId id="268" r:id="rId16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813"/>
    <a:srgbClr val="FAB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14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603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220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364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7777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590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5623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265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33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636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830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3340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EA87-86B7-834A-A87D-CEE75A2A3BFC}" type="datetimeFigureOut">
              <a:rPr lang="en-UA" smtClean="0"/>
              <a:t>11/18/2023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8824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dan.abrikos@yandex.r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035" y="768767"/>
            <a:ext cx="6283147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Название проекта:</a:t>
            </a:r>
            <a:r>
              <a:rPr lang="en-US" b="1" dirty="0"/>
              <a:t>”</a:t>
            </a:r>
            <a:r>
              <a:rPr lang="ru-RU" b="1" dirty="0"/>
              <a:t>Училка</a:t>
            </a:r>
            <a:r>
              <a:rPr lang="en-US" b="1" dirty="0"/>
              <a:t>”</a:t>
            </a:r>
            <a:endParaRPr lang="en-U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B0B40-7554-4F48-967E-E248A4DDE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Команда : клубень с огорода</a:t>
            </a:r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94225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  <a:endParaRPr lang="en-UA" dirty="0"/>
          </a:p>
        </p:txBody>
      </p:sp>
      <p:grpSp>
        <p:nvGrpSpPr>
          <p:cNvPr id="44" name="Group 63">
            <a:extLst>
              <a:ext uri="{FF2B5EF4-FFF2-40B4-BE49-F238E27FC236}">
                <a16:creationId xmlns:a16="http://schemas.microsoft.com/office/drawing/2014/main" id="{653A6AE7-B501-F348-A373-E769636B3739}"/>
              </a:ext>
            </a:extLst>
          </p:cNvPr>
          <p:cNvGrpSpPr/>
          <p:nvPr/>
        </p:nvGrpSpPr>
        <p:grpSpPr>
          <a:xfrm>
            <a:off x="4888803" y="4624152"/>
            <a:ext cx="2107674" cy="1281930"/>
            <a:chOff x="1051741" y="4682887"/>
            <a:chExt cx="2107674" cy="1281930"/>
          </a:xfrm>
        </p:grpSpPr>
        <p:sp>
          <p:nvSpPr>
            <p:cNvPr id="45" name="TextBox 49">
              <a:extLst>
                <a:ext uri="{FF2B5EF4-FFF2-40B4-BE49-F238E27FC236}">
                  <a16:creationId xmlns:a16="http://schemas.microsoft.com/office/drawing/2014/main" id="{108ECC95-6066-4747-B120-A12EC72C6F10}"/>
                </a:ext>
              </a:extLst>
            </p:cNvPr>
            <p:cNvSpPr txBox="1"/>
            <p:nvPr/>
          </p:nvSpPr>
          <p:spPr>
            <a:xfrm>
              <a:off x="1058037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r>
                <a:rPr lang="ru-RU" altLang="zh-CN" b="1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Малышев Данил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50">
              <a:extLst>
                <a:ext uri="{FF2B5EF4-FFF2-40B4-BE49-F238E27FC236}">
                  <a16:creationId xmlns:a16="http://schemas.microsoft.com/office/drawing/2014/main" id="{21FF1077-D325-3143-9932-3FC53AE9DC34}"/>
                </a:ext>
              </a:extLst>
            </p:cNvPr>
            <p:cNvSpPr txBox="1">
              <a:spLocks/>
            </p:cNvSpPr>
            <p:nvPr/>
          </p:nvSpPr>
          <p:spPr>
            <a:xfrm>
              <a:off x="1051741" y="5378809"/>
              <a:ext cx="2107674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</a:b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</a:b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68">
            <a:extLst>
              <a:ext uri="{FF2B5EF4-FFF2-40B4-BE49-F238E27FC236}">
                <a16:creationId xmlns:a16="http://schemas.microsoft.com/office/drawing/2014/main" id="{74CACE81-2F63-D24B-B553-AB8D48C430F5}"/>
              </a:ext>
            </a:extLst>
          </p:cNvPr>
          <p:cNvGrpSpPr/>
          <p:nvPr/>
        </p:nvGrpSpPr>
        <p:grpSpPr>
          <a:xfrm>
            <a:off x="3172010" y="4797187"/>
            <a:ext cx="1632628" cy="1053938"/>
            <a:chOff x="3172010" y="4682887"/>
            <a:chExt cx="1632628" cy="1053938"/>
          </a:xfrm>
        </p:grpSpPr>
        <p:sp>
          <p:nvSpPr>
            <p:cNvPr id="48" name="TextBox 52">
              <a:extLst>
                <a:ext uri="{FF2B5EF4-FFF2-40B4-BE49-F238E27FC236}">
                  <a16:creationId xmlns:a16="http://schemas.microsoft.com/office/drawing/2014/main" id="{C7F2AE0E-136B-DB49-981C-B5DAA42D8145}"/>
                </a:ext>
              </a:extLst>
            </p:cNvPr>
            <p:cNvSpPr txBox="1"/>
            <p:nvPr/>
          </p:nvSpPr>
          <p:spPr>
            <a:xfrm>
              <a:off x="3172010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endParaRPr lang="zh-CN" altLang="en-US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53">
              <a:extLst>
                <a:ext uri="{FF2B5EF4-FFF2-40B4-BE49-F238E27FC236}">
                  <a16:creationId xmlns:a16="http://schemas.microsoft.com/office/drawing/2014/main" id="{6F5DD0EB-05AA-934E-A5D1-7B81C5B3F078}"/>
                </a:ext>
              </a:extLst>
            </p:cNvPr>
            <p:cNvSpPr txBox="1">
              <a:spLocks/>
            </p:cNvSpPr>
            <p:nvPr/>
          </p:nvSpPr>
          <p:spPr>
            <a:xfrm>
              <a:off x="3172010" y="5150817"/>
              <a:ext cx="1620033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TextBox 56">
            <a:extLst>
              <a:ext uri="{FF2B5EF4-FFF2-40B4-BE49-F238E27FC236}">
                <a16:creationId xmlns:a16="http://schemas.microsoft.com/office/drawing/2014/main" id="{72C33E5D-0FB5-C34F-8C2B-111D8A825F55}"/>
              </a:ext>
            </a:extLst>
          </p:cNvPr>
          <p:cNvSpPr txBox="1">
            <a:spLocks/>
          </p:cNvSpPr>
          <p:nvPr/>
        </p:nvSpPr>
        <p:spPr>
          <a:xfrm>
            <a:off x="5279685" y="5265117"/>
            <a:ext cx="1620033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59">
            <a:extLst>
              <a:ext uri="{FF2B5EF4-FFF2-40B4-BE49-F238E27FC236}">
                <a16:creationId xmlns:a16="http://schemas.microsoft.com/office/drawing/2014/main" id="{E4BE603C-8EEE-4845-B407-B24440F17CF0}"/>
              </a:ext>
            </a:extLst>
          </p:cNvPr>
          <p:cNvSpPr txBox="1">
            <a:spLocks/>
          </p:cNvSpPr>
          <p:nvPr/>
        </p:nvSpPr>
        <p:spPr>
          <a:xfrm>
            <a:off x="7374765" y="5265117"/>
            <a:ext cx="1620033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b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</a:b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6" name="Group 71">
            <a:extLst>
              <a:ext uri="{FF2B5EF4-FFF2-40B4-BE49-F238E27FC236}">
                <a16:creationId xmlns:a16="http://schemas.microsoft.com/office/drawing/2014/main" id="{76E9CCD1-30C2-1142-A1DE-54F744E6997E}"/>
              </a:ext>
            </a:extLst>
          </p:cNvPr>
          <p:cNvGrpSpPr/>
          <p:nvPr/>
        </p:nvGrpSpPr>
        <p:grpSpPr>
          <a:xfrm>
            <a:off x="9389780" y="4543809"/>
            <a:ext cx="1725287" cy="1307316"/>
            <a:chOff x="9389780" y="4429509"/>
            <a:chExt cx="1725287" cy="1307316"/>
          </a:xfrm>
        </p:grpSpPr>
        <p:sp>
          <p:nvSpPr>
            <p:cNvPr id="57" name="TextBox 61">
              <a:extLst>
                <a:ext uri="{FF2B5EF4-FFF2-40B4-BE49-F238E27FC236}">
                  <a16:creationId xmlns:a16="http://schemas.microsoft.com/office/drawing/2014/main" id="{6376FAB9-E5FA-8349-B718-276D0FF70620}"/>
                </a:ext>
              </a:extLst>
            </p:cNvPr>
            <p:cNvSpPr txBox="1"/>
            <p:nvPr/>
          </p:nvSpPr>
          <p:spPr>
            <a:xfrm>
              <a:off x="9389780" y="4429509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endParaRPr lang="zh-CN" altLang="en-US" b="1" dirty="0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TextBox 62">
              <a:extLst>
                <a:ext uri="{FF2B5EF4-FFF2-40B4-BE49-F238E27FC236}">
                  <a16:creationId xmlns:a16="http://schemas.microsoft.com/office/drawing/2014/main" id="{C2F93BB6-35BE-B24B-BC2B-AD8D7F53E6E7}"/>
                </a:ext>
              </a:extLst>
            </p:cNvPr>
            <p:cNvSpPr txBox="1">
              <a:spLocks/>
            </p:cNvSpPr>
            <p:nvPr/>
          </p:nvSpPr>
          <p:spPr>
            <a:xfrm>
              <a:off x="9495034" y="5150817"/>
              <a:ext cx="1620033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</a:b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9B0B606-CCB3-ADC1-634F-0F4A2D8B8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5099" y="2233848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341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</a:t>
            </a:r>
            <a:endParaRPr lang="en-UA" dirty="0"/>
          </a:p>
        </p:txBody>
      </p: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973305" y="672438"/>
            <a:ext cx="8615075" cy="943286"/>
            <a:chOff x="6432911" y="1656194"/>
            <a:chExt cx="6892319" cy="754761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432911" y="1979992"/>
              <a:ext cx="6892319" cy="430963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</a:rPr>
                <a:t>Отсутствие одного удобного сайта со всей полезной информацией в области информатики, физики и математики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7" name="矩形 94">
              <a:extLst>
                <a:ext uri="{FF2B5EF4-FFF2-40B4-BE49-F238E27FC236}">
                  <a16:creationId xmlns:a16="http://schemas.microsoft.com/office/drawing/2014/main" id="{0ABD8C5D-8695-2845-A8B5-C68EFC48A349}"/>
                </a:ext>
              </a:extLst>
            </p:cNvPr>
            <p:cNvSpPr/>
            <p:nvPr/>
          </p:nvSpPr>
          <p:spPr>
            <a:xfrm>
              <a:off x="6805042" y="1656194"/>
              <a:ext cx="156280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id="{BAA05454-422D-1946-B956-82B4AAAA1E18}"/>
              </a:ext>
            </a:extLst>
          </p:cNvPr>
          <p:cNvGrpSpPr/>
          <p:nvPr/>
        </p:nvGrpSpPr>
        <p:grpSpPr>
          <a:xfrm>
            <a:off x="483687" y="4262860"/>
            <a:ext cx="9318340" cy="1022083"/>
            <a:chOff x="6422835" y="1650423"/>
            <a:chExt cx="7454952" cy="817809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id="{3CB437E4-0285-8C45-8F44-D98E98D28B82}"/>
                </a:ext>
              </a:extLst>
            </p:cNvPr>
            <p:cNvSpPr txBox="1"/>
            <p:nvPr/>
          </p:nvSpPr>
          <p:spPr>
            <a:xfrm>
              <a:off x="6422835" y="2037270"/>
              <a:ext cx="7454952" cy="43096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</a:rPr>
                <a:t>Создание сайта , совмещающий в себе весь необходимый справочный материал и возможность записи на курсы к репетиторам для более глубокого изучения.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id="{73286A0A-1C5E-C24D-8A51-4FA3A9790BDD}"/>
                </a:ext>
              </a:extLst>
            </p:cNvPr>
            <p:cNvSpPr/>
            <p:nvPr/>
          </p:nvSpPr>
          <p:spPr>
            <a:xfrm>
              <a:off x="7018520" y="1650423"/>
              <a:ext cx="133184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A06E6739-89E7-393E-C939-A6BF7C913784}"/>
              </a:ext>
            </a:extLst>
          </p:cNvPr>
          <p:cNvSpPr txBox="1">
            <a:spLocks/>
          </p:cNvSpPr>
          <p:nvPr/>
        </p:nvSpPr>
        <p:spPr>
          <a:xfrm>
            <a:off x="406433" y="3953034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Решение </a:t>
            </a:r>
            <a:endParaRPr lang="en-UA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40CDD8B-0BE9-FAC3-89C7-679EAB28B126}"/>
              </a:ext>
            </a:extLst>
          </p:cNvPr>
          <p:cNvSpPr/>
          <p:nvPr/>
        </p:nvSpPr>
        <p:spPr>
          <a:xfrm>
            <a:off x="290557" y="2085444"/>
            <a:ext cx="10126766" cy="151233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1029FE3-CD19-833E-2C18-F20C74868FC5}"/>
              </a:ext>
            </a:extLst>
          </p:cNvPr>
          <p:cNvSpPr/>
          <p:nvPr/>
        </p:nvSpPr>
        <p:spPr>
          <a:xfrm>
            <a:off x="290557" y="2234045"/>
            <a:ext cx="3144852" cy="12492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Самый обычный учащийся 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B097B8-E99A-A37C-77E4-3F8995D5F1E9}"/>
              </a:ext>
            </a:extLst>
          </p:cNvPr>
          <p:cNvSpPr txBox="1"/>
          <p:nvPr/>
        </p:nvSpPr>
        <p:spPr>
          <a:xfrm>
            <a:off x="3657600" y="2535513"/>
            <a:ext cx="6469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мне постоянно приходится ползать по кучи сайтов для подготовки к контрольной</a:t>
            </a:r>
          </a:p>
        </p:txBody>
      </p:sp>
    </p:spTree>
    <p:extLst>
      <p:ext uri="{BB962C8B-B14F-4D97-AF65-F5344CB8AC3E}">
        <p14:creationId xmlns:p14="http://schemas.microsoft.com/office/powerpoint/2010/main" val="52284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 «Училка» </a:t>
            </a:r>
            <a:endParaRPr lang="en-UA" dirty="0"/>
          </a:p>
        </p:txBody>
      </p: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973305" y="672438"/>
            <a:ext cx="8615075" cy="697064"/>
            <a:chOff x="6432911" y="1656194"/>
            <a:chExt cx="6892319" cy="557749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432911" y="1979992"/>
              <a:ext cx="6892319" cy="23395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7" name="矩形 94">
              <a:extLst>
                <a:ext uri="{FF2B5EF4-FFF2-40B4-BE49-F238E27FC236}">
                  <a16:creationId xmlns:a16="http://schemas.microsoft.com/office/drawing/2014/main" id="{0ABD8C5D-8695-2845-A8B5-C68EFC48A349}"/>
                </a:ext>
              </a:extLst>
            </p:cNvPr>
            <p:cNvSpPr/>
            <p:nvPr/>
          </p:nvSpPr>
          <p:spPr>
            <a:xfrm>
              <a:off x="6805042" y="1656194"/>
              <a:ext cx="156280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id="{BAA05454-422D-1946-B956-82B4AAAA1E18}"/>
              </a:ext>
            </a:extLst>
          </p:cNvPr>
          <p:cNvGrpSpPr/>
          <p:nvPr/>
        </p:nvGrpSpPr>
        <p:grpSpPr>
          <a:xfrm>
            <a:off x="355501" y="1856578"/>
            <a:ext cx="9318340" cy="5706450"/>
            <a:chOff x="6320282" y="-274938"/>
            <a:chExt cx="7454952" cy="2212513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id="{3CB437E4-0285-8C45-8F44-D98E98D28B82}"/>
                </a:ext>
              </a:extLst>
            </p:cNvPr>
            <p:cNvSpPr txBox="1"/>
            <p:nvPr/>
          </p:nvSpPr>
          <p:spPr>
            <a:xfrm>
              <a:off x="6320282" y="-274938"/>
              <a:ext cx="7454952" cy="113365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id="{73286A0A-1C5E-C24D-8A51-4FA3A9790BDD}"/>
                </a:ext>
              </a:extLst>
            </p:cNvPr>
            <p:cNvSpPr/>
            <p:nvPr/>
          </p:nvSpPr>
          <p:spPr>
            <a:xfrm>
              <a:off x="7018520" y="1650423"/>
              <a:ext cx="1331848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A06E6739-89E7-393E-C939-A6BF7C913784}"/>
              </a:ext>
            </a:extLst>
          </p:cNvPr>
          <p:cNvSpPr txBox="1">
            <a:spLocks/>
          </p:cNvSpPr>
          <p:nvPr/>
        </p:nvSpPr>
        <p:spPr>
          <a:xfrm>
            <a:off x="483687" y="350668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 </a:t>
            </a:r>
            <a:endParaRPr lang="en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5CA05-153A-3C72-0A27-E2A8A69A0099}"/>
              </a:ext>
            </a:extLst>
          </p:cNvPr>
          <p:cNvSpPr txBox="1"/>
          <p:nvPr/>
        </p:nvSpPr>
        <p:spPr>
          <a:xfrm>
            <a:off x="666571" y="1782521"/>
            <a:ext cx="4674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/>
              <a:t>-Большой выбор курсов на разные уровни сложности</a:t>
            </a:r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 -</a:t>
            </a:r>
            <a:r>
              <a:rPr lang="ru-RU" dirty="0"/>
              <a:t>Г</a:t>
            </a:r>
            <a:r>
              <a:rPr lang="ru-RU" sz="1800" dirty="0"/>
              <a:t>ибкость времени обучения</a:t>
            </a:r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 -Круглосуточная индивидуальная и тех. </a:t>
            </a:r>
            <a:r>
              <a:rPr lang="ru-RU" dirty="0"/>
              <a:t>п</a:t>
            </a:r>
            <a:r>
              <a:rPr lang="ru-RU" sz="1800" dirty="0"/>
              <a:t>оддержка</a:t>
            </a:r>
          </a:p>
          <a:p>
            <a:pPr algn="l"/>
            <a:endParaRPr lang="ru-RU" sz="1800" dirty="0"/>
          </a:p>
          <a:p>
            <a:pPr algn="l"/>
            <a:r>
              <a:rPr lang="ru-RU" dirty="0"/>
              <a:t>-В</a:t>
            </a:r>
            <a:r>
              <a:rPr lang="ru-RU" sz="1800" dirty="0"/>
              <a:t>озможность нанять личного репетитора</a:t>
            </a:r>
            <a:endParaRPr lang="ru-RU" dirty="0"/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 -</a:t>
            </a:r>
            <a:r>
              <a:rPr lang="ru-RU" dirty="0"/>
              <a:t>М</a:t>
            </a:r>
            <a:r>
              <a:rPr lang="ru-RU" sz="1800" dirty="0"/>
              <a:t>атериал для самостоятельного изучения</a:t>
            </a:r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 -</a:t>
            </a:r>
            <a:r>
              <a:rPr lang="ru-RU" dirty="0"/>
              <a:t>О</a:t>
            </a:r>
            <a:r>
              <a:rPr lang="ru-RU" sz="1800" dirty="0"/>
              <a:t>бщий чат для студентов и личный чат с куратором</a:t>
            </a:r>
          </a:p>
        </p:txBody>
      </p:sp>
    </p:spTree>
    <p:extLst>
      <p:ext uri="{BB962C8B-B14F-4D97-AF65-F5344CB8AC3E}">
        <p14:creationId xmlns:p14="http://schemas.microsoft.com/office/powerpoint/2010/main" val="398047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endParaRPr lang="en-UA" dirty="0"/>
          </a:p>
        </p:txBody>
      </p:sp>
      <p:grpSp>
        <p:nvGrpSpPr>
          <p:cNvPr id="21" name="组合 33">
            <a:extLst>
              <a:ext uri="{FF2B5EF4-FFF2-40B4-BE49-F238E27FC236}">
                <a16:creationId xmlns:a16="http://schemas.microsoft.com/office/drawing/2014/main" id="{AB3F148F-6E87-5B42-BA04-3BC69914313D}"/>
              </a:ext>
            </a:extLst>
          </p:cNvPr>
          <p:cNvGrpSpPr/>
          <p:nvPr/>
        </p:nvGrpSpPr>
        <p:grpSpPr>
          <a:xfrm>
            <a:off x="695930" y="1492507"/>
            <a:ext cx="4064077" cy="1719340"/>
            <a:chOff x="874713" y="3451823"/>
            <a:chExt cx="4064077" cy="1719340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id="{E89AE25D-A166-8C47-9C23-5F94FB141FA3}"/>
                </a:ext>
              </a:extLst>
            </p:cNvPr>
            <p:cNvSpPr/>
            <p:nvPr/>
          </p:nvSpPr>
          <p:spPr>
            <a:xfrm>
              <a:off x="874713" y="3657222"/>
              <a:ext cx="4064077" cy="15139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Продукт инновационен в нашем регионе и может быть использован как импортозамещение</a:t>
              </a:r>
            </a:p>
            <a:p>
              <a:pPr algn="just">
                <a:lnSpc>
                  <a:spcPct val="120000"/>
                </a:lnSpc>
              </a:pPr>
              <a:endParaRPr lang="ru-RU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  <a:p>
              <a:pPr algn="just">
                <a:lnSpc>
                  <a:spcPct val="120000"/>
                </a:lnSpc>
              </a:pPr>
              <a:endParaRPr lang="ru-RU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  <a:p>
              <a:pPr algn="just">
                <a:lnSpc>
                  <a:spcPct val="120000"/>
                </a:lnSpc>
              </a:pPr>
              <a:endParaRPr lang="ru-RU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id="{39A755D7-D049-4F44-8DD1-7C70AB604316}"/>
                </a:ext>
              </a:extLst>
            </p:cNvPr>
            <p:cNvSpPr/>
            <p:nvPr/>
          </p:nvSpPr>
          <p:spPr>
            <a:xfrm>
              <a:off x="874713" y="3451823"/>
              <a:ext cx="2241974" cy="397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4" name="组合 36">
            <a:extLst>
              <a:ext uri="{FF2B5EF4-FFF2-40B4-BE49-F238E27FC236}">
                <a16:creationId xmlns:a16="http://schemas.microsoft.com/office/drawing/2014/main" id="{FCC9E676-400C-884C-BF17-B262D0222AF0}"/>
              </a:ext>
            </a:extLst>
          </p:cNvPr>
          <p:cNvGrpSpPr/>
          <p:nvPr/>
        </p:nvGrpSpPr>
        <p:grpSpPr>
          <a:xfrm>
            <a:off x="695930" y="3894311"/>
            <a:ext cx="2717425" cy="826893"/>
            <a:chOff x="2233425" y="2953866"/>
            <a:chExt cx="2717425" cy="826893"/>
          </a:xfrm>
        </p:grpSpPr>
        <p:sp>
          <p:nvSpPr>
            <p:cNvPr id="25" name="矩形 40">
              <a:extLst>
                <a:ext uri="{FF2B5EF4-FFF2-40B4-BE49-F238E27FC236}">
                  <a16:creationId xmlns:a16="http://schemas.microsoft.com/office/drawing/2014/main" id="{417635EC-A970-BA42-9075-98EA3A76F4B2}"/>
                </a:ext>
              </a:extLst>
            </p:cNvPr>
            <p:cNvSpPr/>
            <p:nvPr/>
          </p:nvSpPr>
          <p:spPr>
            <a:xfrm>
              <a:off x="2233425" y="3451823"/>
              <a:ext cx="2717425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EduNet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, TechNet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矩形 41">
              <a:extLst>
                <a:ext uri="{FF2B5EF4-FFF2-40B4-BE49-F238E27FC236}">
                  <a16:creationId xmlns:a16="http://schemas.microsoft.com/office/drawing/2014/main" id="{45901CF8-3E82-2249-A55F-E65587DB8B94}"/>
                </a:ext>
              </a:extLst>
            </p:cNvPr>
            <p:cNvSpPr/>
            <p:nvPr/>
          </p:nvSpPr>
          <p:spPr>
            <a:xfrm>
              <a:off x="2233425" y="2953866"/>
              <a:ext cx="2241974" cy="497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Рынок НТИ</a:t>
              </a:r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: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组合 42">
            <a:extLst>
              <a:ext uri="{FF2B5EF4-FFF2-40B4-BE49-F238E27FC236}">
                <a16:creationId xmlns:a16="http://schemas.microsoft.com/office/drawing/2014/main" id="{A9D422EA-1810-434F-AD1C-C6EFD4D7926B}"/>
              </a:ext>
            </a:extLst>
          </p:cNvPr>
          <p:cNvGrpSpPr/>
          <p:nvPr/>
        </p:nvGrpSpPr>
        <p:grpSpPr>
          <a:xfrm>
            <a:off x="376153" y="1100362"/>
            <a:ext cx="3985784" cy="2237372"/>
            <a:chOff x="1493637" y="3483645"/>
            <a:chExt cx="3745261" cy="612144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id="{82704E1F-46D9-6B43-97A4-2F15CECE3B46}"/>
                </a:ext>
              </a:extLst>
            </p:cNvPr>
            <p:cNvSpPr/>
            <p:nvPr/>
          </p:nvSpPr>
          <p:spPr>
            <a:xfrm>
              <a:off x="1493637" y="3800644"/>
              <a:ext cx="2915489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id="{5F473D60-3840-964A-AE77-4B3A3E9A8C54}"/>
                </a:ext>
              </a:extLst>
            </p:cNvPr>
            <p:cNvSpPr/>
            <p:nvPr/>
          </p:nvSpPr>
          <p:spPr>
            <a:xfrm>
              <a:off x="1794117" y="3483645"/>
              <a:ext cx="3444781" cy="1547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Инновационность: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0" name="组合 45">
            <a:extLst>
              <a:ext uri="{FF2B5EF4-FFF2-40B4-BE49-F238E27FC236}">
                <a16:creationId xmlns:a16="http://schemas.microsoft.com/office/drawing/2014/main" id="{B319FABD-12D4-9F47-BB31-547FED1FC8BD}"/>
              </a:ext>
            </a:extLst>
          </p:cNvPr>
          <p:cNvGrpSpPr/>
          <p:nvPr/>
        </p:nvGrpSpPr>
        <p:grpSpPr>
          <a:xfrm>
            <a:off x="2727968" y="4426059"/>
            <a:ext cx="7220385" cy="734035"/>
            <a:chOff x="1786676" y="2788586"/>
            <a:chExt cx="7220385" cy="734035"/>
          </a:xfrm>
        </p:grpSpPr>
        <p:sp>
          <p:nvSpPr>
            <p:cNvPr id="31" name="矩形 46">
              <a:extLst>
                <a:ext uri="{FF2B5EF4-FFF2-40B4-BE49-F238E27FC236}">
                  <a16:creationId xmlns:a16="http://schemas.microsoft.com/office/drawing/2014/main" id="{2AF631A7-3775-1E48-B488-C1601D94D94D}"/>
                </a:ext>
              </a:extLst>
            </p:cNvPr>
            <p:cNvSpPr/>
            <p:nvPr/>
          </p:nvSpPr>
          <p:spPr>
            <a:xfrm>
              <a:off x="6091572" y="2788586"/>
              <a:ext cx="2915489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矩形 47">
              <a:extLst>
                <a:ext uri="{FF2B5EF4-FFF2-40B4-BE49-F238E27FC236}">
                  <a16:creationId xmlns:a16="http://schemas.microsoft.com/office/drawing/2014/main" id="{B87F231D-97BD-884B-99C6-7D2EE964690C}"/>
                </a:ext>
              </a:extLst>
            </p:cNvPr>
            <p:cNvSpPr/>
            <p:nvPr/>
          </p:nvSpPr>
          <p:spPr>
            <a:xfrm>
              <a:off x="1786676" y="3124755"/>
              <a:ext cx="2241974" cy="397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7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97" y="1871773"/>
            <a:ext cx="10515600" cy="779463"/>
          </a:xfrm>
        </p:spPr>
        <p:txBody>
          <a:bodyPr/>
          <a:lstStyle/>
          <a:p>
            <a:r>
              <a:rPr lang="ru-RU" dirty="0"/>
              <a:t>Целевая аудитория проекта: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AFBF-0AFF-19BE-A8FD-E0680203D94D}"/>
              </a:ext>
            </a:extLst>
          </p:cNvPr>
          <p:cNvSpPr txBox="1"/>
          <p:nvPr/>
        </p:nvSpPr>
        <p:spPr>
          <a:xfrm>
            <a:off x="615298" y="3104285"/>
            <a:ext cx="719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Студенты и школьники со всей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41712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 по </a:t>
            </a:r>
            <a:r>
              <a:rPr lang="en-US" dirty="0"/>
              <a:t>SMART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AFBF-0AFF-19BE-A8FD-E0680203D94D}"/>
              </a:ext>
            </a:extLst>
          </p:cNvPr>
          <p:cNvSpPr txBox="1"/>
          <p:nvPr/>
        </p:nvSpPr>
        <p:spPr>
          <a:xfrm>
            <a:off x="1016950" y="1709159"/>
            <a:ext cx="719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Студенты и школьники со всей страны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67397B4-252A-5549-3D83-C70D2C6DF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830081"/>
              </p:ext>
            </p:extLst>
          </p:nvPr>
        </p:nvGraphicFramePr>
        <p:xfrm>
          <a:off x="838200" y="1639303"/>
          <a:ext cx="9878226" cy="4565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695">
                  <a:extLst>
                    <a:ext uri="{9D8B030D-6E8A-4147-A177-3AD203B41FA5}">
                      <a16:colId xmlns:a16="http://schemas.microsoft.com/office/drawing/2014/main" val="2345053406"/>
                    </a:ext>
                  </a:extLst>
                </a:gridCol>
                <a:gridCol w="8776531">
                  <a:extLst>
                    <a:ext uri="{9D8B030D-6E8A-4147-A177-3AD203B41FA5}">
                      <a16:colId xmlns:a16="http://schemas.microsoft.com/office/drawing/2014/main" val="29797143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Свойство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960115"/>
                  </a:ext>
                </a:extLst>
              </a:tr>
              <a:tr h="840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Заинтересовать, вовлечь на сайт студентов и школьников, оценить их мнение и внести пожелания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50602"/>
                  </a:ext>
                </a:extLst>
              </a:tr>
              <a:tr h="840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Массовая узнаваемость, есть люди, что следят за обновлениями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610896"/>
                  </a:ext>
                </a:extLst>
              </a:tr>
              <a:tr h="840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Необходимо группа людей, свободное время и энтузиазм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334856"/>
                  </a:ext>
                </a:extLst>
              </a:tr>
              <a:tr h="840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Цель важна и оправдывает вложения, удобство и увлечение знаниями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65238"/>
                  </a:ext>
                </a:extLst>
              </a:tr>
              <a:tr h="840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и популяризация до 2025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080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37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Организационный план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AFBF-0AFF-19BE-A8FD-E0680203D94D}"/>
              </a:ext>
            </a:extLst>
          </p:cNvPr>
          <p:cNvSpPr txBox="1"/>
          <p:nvPr/>
        </p:nvSpPr>
        <p:spPr>
          <a:xfrm>
            <a:off x="1016950" y="1709159"/>
            <a:ext cx="7195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Организационно-правовая форма : ИП</a:t>
            </a:r>
          </a:p>
          <a:p>
            <a:endParaRPr lang="ru-RU" dirty="0"/>
          </a:p>
          <a:p>
            <a:r>
              <a:rPr lang="ru-RU" dirty="0"/>
              <a:t>Упрощенная система налогообложения – 6% </a:t>
            </a:r>
          </a:p>
        </p:txBody>
      </p:sp>
    </p:spTree>
    <p:extLst>
      <p:ext uri="{BB962C8B-B14F-4D97-AF65-F5344CB8AC3E}">
        <p14:creationId xmlns:p14="http://schemas.microsoft.com/office/powerpoint/2010/main" val="384739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Потенциально доступный рынок:</a:t>
            </a:r>
            <a:endParaRPr lang="en-UA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324CC97-CF8F-B95B-2C93-6479ED5FA8D9}"/>
              </a:ext>
            </a:extLst>
          </p:cNvPr>
          <p:cNvSpPr/>
          <p:nvPr/>
        </p:nvSpPr>
        <p:spPr>
          <a:xfrm>
            <a:off x="2026737" y="1729592"/>
            <a:ext cx="1238552" cy="12476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AF81AA7-6FDE-0F29-54E2-DDDC674183B5}"/>
              </a:ext>
            </a:extLst>
          </p:cNvPr>
          <p:cNvSpPr/>
          <p:nvPr/>
        </p:nvSpPr>
        <p:spPr>
          <a:xfrm>
            <a:off x="5504130" y="1738330"/>
            <a:ext cx="1238552" cy="124768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5C6E7CF-7B3A-B55E-83C6-09F642A967A3}"/>
              </a:ext>
            </a:extLst>
          </p:cNvPr>
          <p:cNvSpPr/>
          <p:nvPr/>
        </p:nvSpPr>
        <p:spPr>
          <a:xfrm>
            <a:off x="9150286" y="1700613"/>
            <a:ext cx="1238552" cy="1247686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9CB3F-C6E9-5FB1-C1E6-60CD377E6331}"/>
              </a:ext>
            </a:extLst>
          </p:cNvPr>
          <p:cNvSpPr txBox="1"/>
          <p:nvPr/>
        </p:nvSpPr>
        <p:spPr>
          <a:xfrm>
            <a:off x="2318452" y="2144802"/>
            <a:ext cx="82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E771-34ED-12EA-D5FD-280CA9A320C4}"/>
              </a:ext>
            </a:extLst>
          </p:cNvPr>
          <p:cNvSpPr txBox="1"/>
          <p:nvPr/>
        </p:nvSpPr>
        <p:spPr>
          <a:xfrm>
            <a:off x="5819557" y="2144802"/>
            <a:ext cx="68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DC708C-6F6F-A52C-0ABF-E07AB7B71855}"/>
              </a:ext>
            </a:extLst>
          </p:cNvPr>
          <p:cNvSpPr txBox="1"/>
          <p:nvPr/>
        </p:nvSpPr>
        <p:spPr>
          <a:xfrm>
            <a:off x="9477286" y="2139790"/>
            <a:ext cx="74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TAM</a:t>
            </a:r>
            <a:endParaRPr lang="ru-RU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A2094B41-E124-087E-549C-6A30A195A6AE}"/>
              </a:ext>
            </a:extLst>
          </p:cNvPr>
          <p:cNvSpPr/>
          <p:nvPr/>
        </p:nvSpPr>
        <p:spPr>
          <a:xfrm>
            <a:off x="793058" y="2004728"/>
            <a:ext cx="995652" cy="509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82EA3A98-D506-A171-A64C-6C604E809683}"/>
              </a:ext>
            </a:extLst>
          </p:cNvPr>
          <p:cNvSpPr/>
          <p:nvPr/>
        </p:nvSpPr>
        <p:spPr>
          <a:xfrm>
            <a:off x="3975066" y="2029272"/>
            <a:ext cx="995652" cy="509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EEDE2E7E-88CE-787D-52C9-A83496E78CCE}"/>
              </a:ext>
            </a:extLst>
          </p:cNvPr>
          <p:cNvSpPr/>
          <p:nvPr/>
        </p:nvSpPr>
        <p:spPr>
          <a:xfrm>
            <a:off x="7621222" y="2032421"/>
            <a:ext cx="995652" cy="509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CDB4F4C-1C29-C099-F60B-1DF6F42B958D}"/>
              </a:ext>
            </a:extLst>
          </p:cNvPr>
          <p:cNvSpPr/>
          <p:nvPr/>
        </p:nvSpPr>
        <p:spPr>
          <a:xfrm>
            <a:off x="6990460" y="4050707"/>
            <a:ext cx="2221906" cy="222190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1BC691-5554-D3ED-8995-13AF779DF39C}"/>
              </a:ext>
            </a:extLst>
          </p:cNvPr>
          <p:cNvSpPr txBox="1"/>
          <p:nvPr/>
        </p:nvSpPr>
        <p:spPr>
          <a:xfrm>
            <a:off x="7493308" y="4776939"/>
            <a:ext cx="1351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PAM</a:t>
            </a:r>
            <a:endParaRPr lang="ru-RU" sz="4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6D9688-BF7D-FCD7-522F-2E87DCD71A1B}"/>
              </a:ext>
            </a:extLst>
          </p:cNvPr>
          <p:cNvSpPr txBox="1"/>
          <p:nvPr/>
        </p:nvSpPr>
        <p:spPr>
          <a:xfrm>
            <a:off x="2026790" y="4925686"/>
            <a:ext cx="4772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Удмуртия – 2 года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9E9A1C-994C-3CF8-C361-1DCC2E1D3DD7}"/>
              </a:ext>
            </a:extLst>
          </p:cNvPr>
          <p:cNvSpPr txBox="1"/>
          <p:nvPr/>
        </p:nvSpPr>
        <p:spPr>
          <a:xfrm>
            <a:off x="666659" y="1626933"/>
            <a:ext cx="152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1-2  </a:t>
            </a:r>
            <a:r>
              <a:rPr lang="ru-RU" dirty="0"/>
              <a:t>месяца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112E6E-75AB-770B-4D4B-B6835AB6F230}"/>
              </a:ext>
            </a:extLst>
          </p:cNvPr>
          <p:cNvSpPr txBox="1"/>
          <p:nvPr/>
        </p:nvSpPr>
        <p:spPr>
          <a:xfrm>
            <a:off x="3836160" y="1626933"/>
            <a:ext cx="152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 </a:t>
            </a:r>
            <a:r>
              <a:rPr lang="ru-RU" dirty="0"/>
              <a:t>месяца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A022-DB09-8C13-12B8-55C6C8A9916A}"/>
              </a:ext>
            </a:extLst>
          </p:cNvPr>
          <p:cNvSpPr txBox="1"/>
          <p:nvPr/>
        </p:nvSpPr>
        <p:spPr>
          <a:xfrm>
            <a:off x="7555319" y="1630302"/>
            <a:ext cx="152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 </a:t>
            </a:r>
            <a:r>
              <a:rPr lang="ru-RU" dirty="0"/>
              <a:t>месяца</a:t>
            </a:r>
          </a:p>
        </p:txBody>
      </p:sp>
    </p:spTree>
    <p:extLst>
      <p:ext uri="{BB962C8B-B14F-4D97-AF65-F5344CB8AC3E}">
        <p14:creationId xmlns:p14="http://schemas.microsoft.com/office/powerpoint/2010/main" val="770458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конкурентов:</a:t>
            </a:r>
            <a:endParaRPr lang="en-UA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CA7A5AF-FC2F-0D30-3495-D5FCD1981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83862"/>
              </p:ext>
            </p:extLst>
          </p:nvPr>
        </p:nvGraphicFramePr>
        <p:xfrm>
          <a:off x="598918" y="1136043"/>
          <a:ext cx="10515601" cy="55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605">
                  <a:extLst>
                    <a:ext uri="{9D8B030D-6E8A-4147-A177-3AD203B41FA5}">
                      <a16:colId xmlns:a16="http://schemas.microsoft.com/office/drawing/2014/main" val="1935739672"/>
                    </a:ext>
                  </a:extLst>
                </a:gridCol>
                <a:gridCol w="2900926">
                  <a:extLst>
                    <a:ext uri="{9D8B030D-6E8A-4147-A177-3AD203B41FA5}">
                      <a16:colId xmlns:a16="http://schemas.microsoft.com/office/drawing/2014/main" val="480052437"/>
                    </a:ext>
                  </a:extLst>
                </a:gridCol>
                <a:gridCol w="2904535">
                  <a:extLst>
                    <a:ext uri="{9D8B030D-6E8A-4147-A177-3AD203B41FA5}">
                      <a16:colId xmlns:a16="http://schemas.microsoft.com/office/drawing/2014/main" val="1695096904"/>
                    </a:ext>
                  </a:extLst>
                </a:gridCol>
                <a:gridCol w="2904535">
                  <a:extLst>
                    <a:ext uri="{9D8B030D-6E8A-4147-A177-3AD203B41FA5}">
                      <a16:colId xmlns:a16="http://schemas.microsoft.com/office/drawing/2014/main" val="327220356"/>
                    </a:ext>
                  </a:extLst>
                </a:gridCol>
              </a:tblGrid>
              <a:tr h="47856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Плюсы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Минусы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Наши 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937033"/>
                  </a:ext>
                </a:extLst>
              </a:tr>
              <a:tr h="9263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Coursera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Большой выбор курсов , возможность получить сертификат, гибкость по времени обучения.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Только платные курсы, недостаток персональной поддержки и индивидуальных консультаций с репетитором.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Большой выбор курсов на разные уровни сложности, гибкость по времени обучения, индивидуальная и тех. поддержка,</a:t>
                      </a:r>
                    </a:p>
                    <a:p>
                      <a:pPr algn="l"/>
                      <a:r>
                        <a:rPr lang="ru-RU" sz="1800" dirty="0"/>
                        <a:t>Возможность нанять личного репетитора, материал для самостоятельного изучения, общий чат для студентов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86649"/>
                  </a:ext>
                </a:extLst>
              </a:tr>
              <a:tr h="9263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Udemy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большой выбор курсов от различных авторов, низкая стоимость многих курсов, возможность общения с другими студентами.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отсутствие гарантии качества; ограниченная поддержка и обратная связь со стороны преподавателей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84692"/>
                  </a:ext>
                </a:extLst>
              </a:tr>
              <a:tr h="9263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Khan Academy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бесплатные уроки и материалы, интерактивные упражнения для тренировки навыков, гибкий подход к обучению.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 </a:t>
                      </a:r>
                      <a:r>
                        <a:rPr lang="ru-RU" sz="1400" dirty="0"/>
                        <a:t>отсутствие возможности личного общения с репетитором, ограниченный выбор более продвинутых курсов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881325"/>
                  </a:ext>
                </a:extLst>
              </a:tr>
              <a:tr h="9263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Brilliant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интерактивные курсы, акцент на развитие критического мышления и проблемного подхода, глубокое погружение в тему.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Только платные курсы, отсутствие персонального репетитора, ограниченный выбор уровней сложности.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578373"/>
                  </a:ext>
                </a:extLst>
              </a:tr>
              <a:tr h="9263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Tutor.com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 возможность получить персональную помощь от репетиторов в режиме онлайн, гибкое расписание занятий.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платные услуги, отсутствие предоставления материалов для самостоятельного обучения, отсутствие русского языка.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77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319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Модель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89A3772-29BF-4237-9C21-59A96068E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155096"/>
              </p:ext>
            </p:extLst>
          </p:nvPr>
        </p:nvGraphicFramePr>
        <p:xfrm>
          <a:off x="756389" y="1144588"/>
          <a:ext cx="10823162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014">
                  <a:extLst>
                    <a:ext uri="{9D8B030D-6E8A-4147-A177-3AD203B41FA5}">
                      <a16:colId xmlns:a16="http://schemas.microsoft.com/office/drawing/2014/main" val="2513657006"/>
                    </a:ext>
                  </a:extLst>
                </a:gridCol>
                <a:gridCol w="2169097">
                  <a:extLst>
                    <a:ext uri="{9D8B030D-6E8A-4147-A177-3AD203B41FA5}">
                      <a16:colId xmlns:a16="http://schemas.microsoft.com/office/drawing/2014/main" val="1930502370"/>
                    </a:ext>
                  </a:extLst>
                </a:gridCol>
                <a:gridCol w="3155023">
                  <a:extLst>
                    <a:ext uri="{9D8B030D-6E8A-4147-A177-3AD203B41FA5}">
                      <a16:colId xmlns:a16="http://schemas.microsoft.com/office/drawing/2014/main" val="1440332839"/>
                    </a:ext>
                  </a:extLst>
                </a:gridCol>
                <a:gridCol w="1914141">
                  <a:extLst>
                    <a:ext uri="{9D8B030D-6E8A-4147-A177-3AD203B41FA5}">
                      <a16:colId xmlns:a16="http://schemas.microsoft.com/office/drawing/2014/main" val="901472110"/>
                    </a:ext>
                  </a:extLst>
                </a:gridCol>
                <a:gridCol w="1751887">
                  <a:extLst>
                    <a:ext uri="{9D8B030D-6E8A-4147-A177-3AD203B41FA5}">
                      <a16:colId xmlns:a16="http://schemas.microsoft.com/office/drawing/2014/main" val="904142490"/>
                    </a:ext>
                  </a:extLst>
                </a:gridCol>
              </a:tblGrid>
              <a:tr h="1403291">
                <a:tc rowSpan="3">
                  <a:txBody>
                    <a:bodyPr/>
                    <a:lstStyle/>
                    <a:p>
                      <a:r>
                        <a:rPr lang="ru-RU" dirty="0"/>
                        <a:t>Ключевые партнёры</a:t>
                      </a:r>
                    </a:p>
                    <a:p>
                      <a:r>
                        <a:rPr lang="ru-RU" sz="900" b="0" dirty="0">
                          <a:solidFill>
                            <a:schemeClr val="bg1"/>
                          </a:solidFill>
                        </a:rPr>
                        <a:t> - Учебные заведения и вузы для сотрудничества в предоставлении курсов и материалов</a:t>
                      </a:r>
                    </a:p>
                    <a:p>
                      <a:r>
                        <a:rPr lang="ru-RU" sz="900" b="0" dirty="0">
                          <a:solidFill>
                            <a:schemeClr val="bg1"/>
                          </a:solidFill>
                        </a:rPr>
                        <a:t>   - Преподаватели и эксперты в области информатики, физики и математики для создания качественного материала и проведения репетиторских занятий</a:t>
                      </a:r>
                    </a:p>
                    <a:p>
                      <a:r>
                        <a:rPr lang="ru-RU" sz="900" b="0" dirty="0">
                          <a:solidFill>
                            <a:schemeClr val="bg1"/>
                          </a:solidFill>
                        </a:rPr>
                        <a:t>   - Платежные системы для обеспечения удобной оплаты курсов и материалов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Ключевые виды деятельности </a:t>
                      </a:r>
                      <a:r>
                        <a:rPr lang="ru-RU" sz="900" dirty="0"/>
                        <a:t>- </a:t>
                      </a:r>
                      <a:r>
                        <a:rPr lang="ru-RU" sz="900" b="0" dirty="0"/>
                        <a:t>Разработка и обновление качественных учебных материалов по информатике, физике и математике</a:t>
                      </a:r>
                    </a:p>
                    <a:p>
                      <a:r>
                        <a:rPr lang="ru-RU" sz="900" b="0" dirty="0"/>
                        <a:t>   - Проведение репетиторских занятий и консультаций онлайн</a:t>
                      </a:r>
                    </a:p>
                    <a:p>
                      <a:r>
                        <a:rPr lang="ru-RU" sz="900" b="0" dirty="0"/>
                        <a:t>   - Маркетинг и реклама для привлечения клиентов</a:t>
                      </a:r>
                    </a:p>
                    <a:p>
                      <a:r>
                        <a:rPr lang="ru-RU" sz="900" b="0" dirty="0"/>
                        <a:t>   - Управление платформой и обеспечение ее безопасности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Взаимоотношения с клиентами</a:t>
                      </a:r>
                    </a:p>
                    <a:p>
                      <a:r>
                        <a:rPr lang="ru-RU" sz="1100" b="0" dirty="0"/>
                        <a:t>- Поддержка и консультации клиентов через онлайн-чаты и почту</a:t>
                      </a:r>
                    </a:p>
                    <a:p>
                      <a:r>
                        <a:rPr lang="ru-RU" sz="1100" b="0" dirty="0"/>
                        <a:t>   - Активное взаимодействие на платформе, например, форумы и комментарии к материалам</a:t>
                      </a:r>
                    </a:p>
                    <a:p>
                      <a:r>
                        <a:rPr lang="ru-RU" sz="1100" b="0" dirty="0"/>
                        <a:t>   - Система лояльности и возможность оценки качества услуг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dirty="0"/>
                        <a:t>Потребительские сегменты</a:t>
                      </a:r>
                    </a:p>
                    <a:p>
                      <a:r>
                        <a:rPr lang="ru-RU" sz="1300" b="0" dirty="0"/>
                        <a:t> </a:t>
                      </a:r>
                      <a:r>
                        <a:rPr lang="ru-RU" sz="1050" b="0" dirty="0"/>
                        <a:t>- Школьники и студенты, нуждающиеся в дополнительной поддержке и изучении материалов по информатике, физике и математике</a:t>
                      </a:r>
                    </a:p>
                    <a:p>
                      <a:r>
                        <a:rPr lang="ru-RU" sz="1050" b="0" dirty="0"/>
                        <a:t>   - Родители, желающие обеспечить своим детям качественное образование</a:t>
                      </a:r>
                    </a:p>
                    <a:p>
                      <a:r>
                        <a:rPr lang="ru-RU" sz="1050" b="0" dirty="0"/>
                        <a:t>   - Люди, которые хотят освоить информатику, физику или математику самостоятельно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800" dirty="0"/>
                        <a:t>Ценностные предложения</a:t>
                      </a:r>
                    </a:p>
                    <a:p>
                      <a:r>
                        <a:rPr lang="ru-RU" sz="1600" dirty="0"/>
                        <a:t>   </a:t>
                      </a:r>
                      <a:r>
                        <a:rPr lang="ru-RU" sz="1400" b="0" dirty="0"/>
                        <a:t>- Качественные и проверенные учебные материалы, доступные в любое время</a:t>
                      </a:r>
                    </a:p>
                    <a:p>
                      <a:r>
                        <a:rPr lang="ru-RU" sz="1400" b="0" dirty="0"/>
                        <a:t>   - Возможность получить индивидуальные консультации от опытных преподавателей</a:t>
                      </a:r>
                    </a:p>
                    <a:p>
                      <a:r>
                        <a:rPr lang="ru-RU" sz="1400" b="0" dirty="0"/>
                        <a:t>   - Удобство и гибкость обучения онлайн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1452"/>
                  </a:ext>
                </a:extLst>
              </a:tr>
              <a:tr h="191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Ключевые ресурсы</a:t>
                      </a:r>
                    </a:p>
                    <a:p>
                      <a:r>
                        <a:rPr lang="ru-RU" dirty="0"/>
                        <a:t> </a:t>
                      </a:r>
                      <a:r>
                        <a:rPr lang="ru-RU" sz="1000" dirty="0"/>
                        <a:t>- Команда разработчиков и преподавателей с опытом в области информатики, физики и математики</a:t>
                      </a:r>
                    </a:p>
                    <a:p>
                      <a:r>
                        <a:rPr lang="ru-RU" sz="1000" dirty="0"/>
                        <a:t>   - Качественный учебный материал</a:t>
                      </a:r>
                    </a:p>
                    <a:p>
                      <a:r>
                        <a:rPr lang="ru-RU" sz="1000" dirty="0"/>
                        <a:t>- Финансовые ресурсы для обеспечения развития и продвижения платформы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837863"/>
                  </a:ext>
                </a:extLst>
              </a:tr>
              <a:tr h="9782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Ключевые ресурсы</a:t>
                      </a:r>
                    </a:p>
                    <a:p>
                      <a:r>
                        <a:rPr lang="ru-RU" dirty="0"/>
                        <a:t> </a:t>
                      </a:r>
                      <a:r>
                        <a:rPr lang="ru-RU" sz="900" dirty="0"/>
                        <a:t>- Команда разработчиков и преподавателей с опытом в области информатики, физики и математики</a:t>
                      </a:r>
                    </a:p>
                    <a:p>
                      <a:r>
                        <a:rPr lang="ru-RU" sz="900" dirty="0"/>
                        <a:t>   - Качественный учебный материал</a:t>
                      </a:r>
                    </a:p>
                    <a:p>
                      <a:r>
                        <a:rPr lang="ru-RU" sz="900" dirty="0"/>
                        <a:t>   - Онлайн-платформа для предоставления услуг</a:t>
                      </a:r>
                    </a:p>
                    <a:p>
                      <a:r>
                        <a:rPr lang="ru-RU" sz="900" dirty="0"/>
                        <a:t>   - Финансовые ресурсы для обеспечения развития и продвижения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Каналы сбыта</a:t>
                      </a:r>
                    </a:p>
                    <a:p>
                      <a:r>
                        <a:rPr lang="ru-RU" sz="1200" dirty="0"/>
                        <a:t>-Реклама и маркетинговая деятельность через социальные сети, поисковые системы и другие онлайн-ресурсы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98559"/>
                  </a:ext>
                </a:extLst>
              </a:tr>
              <a:tr h="370517">
                <a:tc gridSpan="2">
                  <a:txBody>
                    <a:bodyPr/>
                    <a:lstStyle/>
                    <a:p>
                      <a:r>
                        <a:rPr lang="ru-RU" dirty="0"/>
                        <a:t>Структура издержек</a:t>
                      </a:r>
                    </a:p>
                    <a:p>
                      <a:r>
                        <a:rPr lang="ru-RU" dirty="0"/>
                        <a:t> </a:t>
                      </a:r>
                      <a:r>
                        <a:rPr lang="ru-RU" sz="1200" dirty="0"/>
                        <a:t>- Заработная плата разработчикам и преподавателям</a:t>
                      </a:r>
                    </a:p>
                    <a:p>
                      <a:r>
                        <a:rPr lang="ru-RU" sz="1200" dirty="0"/>
                        <a:t>   - Рекламные и маркетинговые расходы</a:t>
                      </a:r>
                    </a:p>
                    <a:p>
                      <a:r>
                        <a:rPr lang="ru-RU" sz="1200" dirty="0"/>
                        <a:t>   - Расходы на поддержку платформы и обновление материалов</a:t>
                      </a:r>
                    </a:p>
                    <a:p>
                      <a:r>
                        <a:rPr lang="ru-RU" sz="1200" dirty="0"/>
                        <a:t>   - Расходы на поддержку клиентов и проведение консультаций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Потоки поступления доходов</a:t>
                      </a:r>
                    </a:p>
                    <a:p>
                      <a:r>
                        <a:rPr lang="ru-RU" sz="1400" dirty="0"/>
                        <a:t> - Покупка курсов и материалов пользователями</a:t>
                      </a:r>
                    </a:p>
                    <a:p>
                      <a:r>
                        <a:rPr lang="ru-RU" sz="1400" dirty="0"/>
                        <a:t>   - Различные платные планы обучения</a:t>
                      </a:r>
                    </a:p>
                    <a:p>
                      <a:r>
                        <a:rPr lang="ru-RU" sz="1400" dirty="0"/>
                        <a:t>   - Партнерство с учебными заведениями и получение комиссии за рекомендацию их курсов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47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788972B-EBE0-FD96-9281-518A81811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50238"/>
              </p:ext>
            </p:extLst>
          </p:nvPr>
        </p:nvGraphicFramePr>
        <p:xfrm>
          <a:off x="145279" y="534307"/>
          <a:ext cx="11719376" cy="614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3218">
                  <a:extLst>
                    <a:ext uri="{9D8B030D-6E8A-4147-A177-3AD203B41FA5}">
                      <a16:colId xmlns:a16="http://schemas.microsoft.com/office/drawing/2014/main" val="2614325642"/>
                    </a:ext>
                  </a:extLst>
                </a:gridCol>
                <a:gridCol w="1944260">
                  <a:extLst>
                    <a:ext uri="{9D8B030D-6E8A-4147-A177-3AD203B41FA5}">
                      <a16:colId xmlns:a16="http://schemas.microsoft.com/office/drawing/2014/main" val="4118436851"/>
                    </a:ext>
                  </a:extLst>
                </a:gridCol>
                <a:gridCol w="1247023">
                  <a:extLst>
                    <a:ext uri="{9D8B030D-6E8A-4147-A177-3AD203B41FA5}">
                      <a16:colId xmlns:a16="http://schemas.microsoft.com/office/drawing/2014/main" val="3938455757"/>
                    </a:ext>
                  </a:extLst>
                </a:gridCol>
                <a:gridCol w="1247023">
                  <a:extLst>
                    <a:ext uri="{9D8B030D-6E8A-4147-A177-3AD203B41FA5}">
                      <a16:colId xmlns:a16="http://schemas.microsoft.com/office/drawing/2014/main" val="1477619345"/>
                    </a:ext>
                  </a:extLst>
                </a:gridCol>
                <a:gridCol w="680352">
                  <a:extLst>
                    <a:ext uri="{9D8B030D-6E8A-4147-A177-3AD203B41FA5}">
                      <a16:colId xmlns:a16="http://schemas.microsoft.com/office/drawing/2014/main" val="1655280176"/>
                    </a:ext>
                  </a:extLst>
                </a:gridCol>
                <a:gridCol w="566671">
                  <a:extLst>
                    <a:ext uri="{9D8B030D-6E8A-4147-A177-3AD203B41FA5}">
                      <a16:colId xmlns:a16="http://schemas.microsoft.com/office/drawing/2014/main" val="293091252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127739828"/>
                    </a:ext>
                  </a:extLst>
                </a:gridCol>
                <a:gridCol w="760728">
                  <a:extLst>
                    <a:ext uri="{9D8B030D-6E8A-4147-A177-3AD203B41FA5}">
                      <a16:colId xmlns:a16="http://schemas.microsoft.com/office/drawing/2014/main" val="961755677"/>
                    </a:ext>
                  </a:extLst>
                </a:gridCol>
                <a:gridCol w="377848">
                  <a:extLst>
                    <a:ext uri="{9D8B030D-6E8A-4147-A177-3AD203B41FA5}">
                      <a16:colId xmlns:a16="http://schemas.microsoft.com/office/drawing/2014/main" val="2569390715"/>
                    </a:ext>
                  </a:extLst>
                </a:gridCol>
                <a:gridCol w="391274">
                  <a:extLst>
                    <a:ext uri="{9D8B030D-6E8A-4147-A177-3AD203B41FA5}">
                      <a16:colId xmlns:a16="http://schemas.microsoft.com/office/drawing/2014/main" val="1032273448"/>
                    </a:ext>
                  </a:extLst>
                </a:gridCol>
                <a:gridCol w="723744">
                  <a:extLst>
                    <a:ext uri="{9D8B030D-6E8A-4147-A177-3AD203B41FA5}">
                      <a16:colId xmlns:a16="http://schemas.microsoft.com/office/drawing/2014/main" val="2808572425"/>
                    </a:ext>
                  </a:extLst>
                </a:gridCol>
                <a:gridCol w="246349">
                  <a:extLst>
                    <a:ext uri="{9D8B030D-6E8A-4147-A177-3AD203B41FA5}">
                      <a16:colId xmlns:a16="http://schemas.microsoft.com/office/drawing/2014/main" val="2498741046"/>
                    </a:ext>
                  </a:extLst>
                </a:gridCol>
                <a:gridCol w="465600">
                  <a:extLst>
                    <a:ext uri="{9D8B030D-6E8A-4147-A177-3AD203B41FA5}">
                      <a16:colId xmlns:a16="http://schemas.microsoft.com/office/drawing/2014/main" val="4290842576"/>
                    </a:ext>
                  </a:extLst>
                </a:gridCol>
                <a:gridCol w="781423">
                  <a:extLst>
                    <a:ext uri="{9D8B030D-6E8A-4147-A177-3AD203B41FA5}">
                      <a16:colId xmlns:a16="http://schemas.microsoft.com/office/drawing/2014/main" val="2329049990"/>
                    </a:ext>
                  </a:extLst>
                </a:gridCol>
                <a:gridCol w="1247023">
                  <a:extLst>
                    <a:ext uri="{9D8B030D-6E8A-4147-A177-3AD203B41FA5}">
                      <a16:colId xmlns:a16="http://schemas.microsoft.com/office/drawing/2014/main" val="2869814495"/>
                    </a:ext>
                  </a:extLst>
                </a:gridCol>
              </a:tblGrid>
              <a:tr h="339424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статья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Месяц(за 1 год или до окупаемости)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r>
                        <a:rPr lang="ru-RU"/>
                        <a:t>Месяц(за 1 год или до окупаемости)</a:t>
                      </a:r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r>
                        <a:rPr lang="ru-RU"/>
                        <a:t>Месяц(за 1 год или до окупаемости)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852129"/>
                  </a:ext>
                </a:extLst>
              </a:tr>
              <a:tr h="3394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924523"/>
                  </a:ext>
                </a:extLst>
              </a:tr>
              <a:tr h="339424">
                <a:tc gridSpan="15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Бюджет операционной деятельности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01301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Доходы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29228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254249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2.1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170696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2.1.1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Поддержание работоспособности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14860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2.2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25865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2.2.1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Сдельная оплата труда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1921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2.2.2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Стабильность рабочего процесса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69611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2.2.3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Внедрение новых методов разработки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84732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Прибыль до налогов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01346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Налоги по УСН 6%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778217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Чистая прибыль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5.8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5.8к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69,600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55046"/>
                  </a:ext>
                </a:extLst>
              </a:tr>
              <a:tr h="386930">
                <a:tc gridSpan="15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Бюджет инвестиционной деятельности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08483"/>
                  </a:ext>
                </a:extLst>
              </a:tr>
              <a:tr h="339424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20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06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3818AC08-5351-C7DC-84ED-FB3CDE1D7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372441"/>
              </p:ext>
            </p:extLst>
          </p:nvPr>
        </p:nvGraphicFramePr>
        <p:xfrm>
          <a:off x="7481307" y="3239896"/>
          <a:ext cx="415183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183">
                  <a:extLst>
                    <a:ext uri="{9D8B030D-6E8A-4147-A177-3AD203B41FA5}">
                      <a16:colId xmlns:a16="http://schemas.microsoft.com/office/drawing/2014/main" val="2495255726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8829286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488407092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87176448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19759162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69809747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405135767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9057745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46214450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87890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0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5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7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70843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831C8EBC-9859-C9D7-641C-8106E0CB4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724288"/>
              </p:ext>
            </p:extLst>
          </p:nvPr>
        </p:nvGraphicFramePr>
        <p:xfrm>
          <a:off x="4547389" y="3235103"/>
          <a:ext cx="415183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183">
                  <a:extLst>
                    <a:ext uri="{9D8B030D-6E8A-4147-A177-3AD203B41FA5}">
                      <a16:colId xmlns:a16="http://schemas.microsoft.com/office/drawing/2014/main" val="2495255726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8829286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488407092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87176448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19759162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69809747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405135767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9057745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46214450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87890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0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5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7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7084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51" y="987778"/>
            <a:ext cx="10515600" cy="779463"/>
          </a:xfrm>
        </p:spPr>
        <p:txBody>
          <a:bodyPr/>
          <a:lstStyle/>
          <a:p>
            <a:r>
              <a:rPr lang="ru-RU" dirty="0"/>
              <a:t>План реализации проекта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776B4CE-70FF-DD6F-4841-C5CEEECE9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222770"/>
              </p:ext>
            </p:extLst>
          </p:nvPr>
        </p:nvGraphicFramePr>
        <p:xfrm>
          <a:off x="395559" y="3235324"/>
          <a:ext cx="421917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917">
                  <a:extLst>
                    <a:ext uri="{9D8B030D-6E8A-4147-A177-3AD203B41FA5}">
                      <a16:colId xmlns:a16="http://schemas.microsoft.com/office/drawing/2014/main" val="3333703634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3223027362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185996257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2762789640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840404504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2138092756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097328991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3603586481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3678432319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816318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7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1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71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3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9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83117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dirty="0"/>
                        <a:t>маркетинг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2157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dirty="0"/>
                        <a:t>усиление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7180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718297A-AA37-A5BB-832B-0026AB328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505013"/>
              </p:ext>
            </p:extLst>
          </p:nvPr>
        </p:nvGraphicFramePr>
        <p:xfrm>
          <a:off x="418744" y="2488029"/>
          <a:ext cx="4115747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466">
                  <a:extLst>
                    <a:ext uri="{9D8B030D-6E8A-4147-A177-3AD203B41FA5}">
                      <a16:colId xmlns:a16="http://schemas.microsoft.com/office/drawing/2014/main" val="2495255726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87176448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19759162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69809747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405135767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9057745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46214450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87890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0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244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5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7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показ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доработка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70843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6C19C61-AE1E-76B0-9DB9-C5B6CA1E3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30402"/>
              </p:ext>
            </p:extLst>
          </p:nvPr>
        </p:nvGraphicFramePr>
        <p:xfrm>
          <a:off x="4534493" y="2488029"/>
          <a:ext cx="415183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183">
                  <a:extLst>
                    <a:ext uri="{9D8B030D-6E8A-4147-A177-3AD203B41FA5}">
                      <a16:colId xmlns:a16="http://schemas.microsoft.com/office/drawing/2014/main" val="2495255726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8829286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2488407092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87176448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19759162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698097479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405135767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9057745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1462144501"/>
                    </a:ext>
                  </a:extLst>
                </a:gridCol>
                <a:gridCol w="415183">
                  <a:extLst>
                    <a:ext uri="{9D8B030D-6E8A-4147-A177-3AD203B41FA5}">
                      <a16:colId xmlns:a16="http://schemas.microsoft.com/office/drawing/2014/main" val="3387890627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0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5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7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70843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E0C44966-D108-26AB-3317-AC24F7583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54581"/>
              </p:ext>
            </p:extLst>
          </p:nvPr>
        </p:nvGraphicFramePr>
        <p:xfrm>
          <a:off x="7401071" y="2488029"/>
          <a:ext cx="421917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917">
                  <a:extLst>
                    <a:ext uri="{9D8B030D-6E8A-4147-A177-3AD203B41FA5}">
                      <a16:colId xmlns:a16="http://schemas.microsoft.com/office/drawing/2014/main" val="2495255726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288292861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2488407092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87176448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197591629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698097479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405135767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339057745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1462144501"/>
                    </a:ext>
                  </a:extLst>
                </a:gridCol>
                <a:gridCol w="421917">
                  <a:extLst>
                    <a:ext uri="{9D8B030D-6E8A-4147-A177-3AD203B41FA5}">
                      <a16:colId xmlns:a16="http://schemas.microsoft.com/office/drawing/2014/main" val="3387890627"/>
                    </a:ext>
                  </a:extLst>
                </a:gridCol>
              </a:tblGrid>
              <a:tr h="370840">
                <a:tc gridSpan="10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0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244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5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7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70843"/>
                  </a:ext>
                </a:extLst>
              </a:tr>
            </a:tbl>
          </a:graphicData>
        </a:graphic>
      </p:graphicFrame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6F7323F-F531-D97A-5BBC-53CE40286C20}"/>
              </a:ext>
            </a:extLst>
          </p:cNvPr>
          <p:cNvCxnSpPr/>
          <p:nvPr/>
        </p:nvCxnSpPr>
        <p:spPr>
          <a:xfrm flipV="1">
            <a:off x="6610408" y="1709159"/>
            <a:ext cx="0" cy="13587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1F8425C-6CC7-9489-1C3F-398811C3C81A}"/>
              </a:ext>
            </a:extLst>
          </p:cNvPr>
          <p:cNvCxnSpPr/>
          <p:nvPr/>
        </p:nvCxnSpPr>
        <p:spPr>
          <a:xfrm flipV="1">
            <a:off x="1626786" y="2220423"/>
            <a:ext cx="0" cy="13587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2D9704B-3628-0422-E610-61462C1D1065}"/>
              </a:ext>
            </a:extLst>
          </p:cNvPr>
          <p:cNvSpPr txBox="1"/>
          <p:nvPr/>
        </p:nvSpPr>
        <p:spPr>
          <a:xfrm>
            <a:off x="3755895" y="2500268"/>
            <a:ext cx="144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E2EA24-4FDF-1A01-6B50-93BE9B637075}"/>
              </a:ext>
            </a:extLst>
          </p:cNvPr>
          <p:cNvSpPr txBox="1"/>
          <p:nvPr/>
        </p:nvSpPr>
        <p:spPr>
          <a:xfrm>
            <a:off x="8936723" y="2470878"/>
            <a:ext cx="144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2025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79750B4-1E8A-B63A-211C-CB5F0BBB2C20}"/>
              </a:ext>
            </a:extLst>
          </p:cNvPr>
          <p:cNvSpPr/>
          <p:nvPr/>
        </p:nvSpPr>
        <p:spPr>
          <a:xfrm>
            <a:off x="1626786" y="3239896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C160E94-C127-04D0-8F5B-65E086E9420A}"/>
              </a:ext>
            </a:extLst>
          </p:cNvPr>
          <p:cNvSpPr/>
          <p:nvPr/>
        </p:nvSpPr>
        <p:spPr>
          <a:xfrm>
            <a:off x="2058705" y="3235103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B57C597-0764-C0FE-BB24-C8294030E0D9}"/>
              </a:ext>
            </a:extLst>
          </p:cNvPr>
          <p:cNvSpPr/>
          <p:nvPr/>
        </p:nvSpPr>
        <p:spPr>
          <a:xfrm>
            <a:off x="2058705" y="3604136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0286231-48F0-E42C-892B-D56E0E95E510}"/>
              </a:ext>
            </a:extLst>
          </p:cNvPr>
          <p:cNvSpPr/>
          <p:nvPr/>
        </p:nvSpPr>
        <p:spPr>
          <a:xfrm>
            <a:off x="2482580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CA6DA6C-1A8D-6B6C-C83D-C367B1DC8B32}"/>
              </a:ext>
            </a:extLst>
          </p:cNvPr>
          <p:cNvSpPr/>
          <p:nvPr/>
        </p:nvSpPr>
        <p:spPr>
          <a:xfrm>
            <a:off x="2906784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41E5289-13E5-BBEB-78E7-2852B622C292}"/>
              </a:ext>
            </a:extLst>
          </p:cNvPr>
          <p:cNvSpPr/>
          <p:nvPr/>
        </p:nvSpPr>
        <p:spPr>
          <a:xfrm>
            <a:off x="4135926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2A679B9-90FF-515D-88D6-FB0FD0C82423}"/>
              </a:ext>
            </a:extLst>
          </p:cNvPr>
          <p:cNvSpPr/>
          <p:nvPr/>
        </p:nvSpPr>
        <p:spPr>
          <a:xfrm>
            <a:off x="4547389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1CE4706-BA0B-EBE0-C90E-064BF870EDE7}"/>
              </a:ext>
            </a:extLst>
          </p:cNvPr>
          <p:cNvSpPr/>
          <p:nvPr/>
        </p:nvSpPr>
        <p:spPr>
          <a:xfrm>
            <a:off x="4958852" y="3623497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6A8E507-93FD-7B37-64EB-EE55DAA0742D}"/>
              </a:ext>
            </a:extLst>
          </p:cNvPr>
          <p:cNvSpPr/>
          <p:nvPr/>
        </p:nvSpPr>
        <p:spPr>
          <a:xfrm>
            <a:off x="5361882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FD93399-17DE-3AF3-7ECD-8E27DB0EDC0E}"/>
              </a:ext>
            </a:extLst>
          </p:cNvPr>
          <p:cNvSpPr/>
          <p:nvPr/>
        </p:nvSpPr>
        <p:spPr>
          <a:xfrm>
            <a:off x="5769392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02E21E2-9A37-66BB-4822-6E4F14FBFA63}"/>
              </a:ext>
            </a:extLst>
          </p:cNvPr>
          <p:cNvSpPr/>
          <p:nvPr/>
        </p:nvSpPr>
        <p:spPr>
          <a:xfrm>
            <a:off x="6198981" y="3623497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D546F7D-920F-0019-BA7F-3EB7235DBE3B}"/>
              </a:ext>
            </a:extLst>
          </p:cNvPr>
          <p:cNvSpPr/>
          <p:nvPr/>
        </p:nvSpPr>
        <p:spPr>
          <a:xfrm>
            <a:off x="6617461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E93ABEF-6C77-7967-0F34-ABBDB13355F4}"/>
              </a:ext>
            </a:extLst>
          </p:cNvPr>
          <p:cNvSpPr/>
          <p:nvPr/>
        </p:nvSpPr>
        <p:spPr>
          <a:xfrm>
            <a:off x="7016028" y="361667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EF2C396-5CB2-4C97-2C96-5649B362E845}"/>
              </a:ext>
            </a:extLst>
          </p:cNvPr>
          <p:cNvSpPr/>
          <p:nvPr/>
        </p:nvSpPr>
        <p:spPr>
          <a:xfrm>
            <a:off x="7435634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A4058DC-3723-3DBD-8131-7E31349756FC}"/>
              </a:ext>
            </a:extLst>
          </p:cNvPr>
          <p:cNvSpPr/>
          <p:nvPr/>
        </p:nvSpPr>
        <p:spPr>
          <a:xfrm>
            <a:off x="7855240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79AB6FE-4BA6-5C17-9F0A-F6A6CA532190}"/>
              </a:ext>
            </a:extLst>
          </p:cNvPr>
          <p:cNvSpPr/>
          <p:nvPr/>
        </p:nvSpPr>
        <p:spPr>
          <a:xfrm>
            <a:off x="8283703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6B60120-572D-D770-4822-158DA29F8D40}"/>
              </a:ext>
            </a:extLst>
          </p:cNvPr>
          <p:cNvSpPr/>
          <p:nvPr/>
        </p:nvSpPr>
        <p:spPr>
          <a:xfrm>
            <a:off x="8711790" y="361519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46A6E09-7C25-F03D-FB09-6042C04998FF}"/>
              </a:ext>
            </a:extLst>
          </p:cNvPr>
          <p:cNvSpPr/>
          <p:nvPr/>
        </p:nvSpPr>
        <p:spPr>
          <a:xfrm>
            <a:off x="9135825" y="361519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A53EAF9-0565-355B-5E67-FB312DF07B60}"/>
              </a:ext>
            </a:extLst>
          </p:cNvPr>
          <p:cNvSpPr/>
          <p:nvPr/>
        </p:nvSpPr>
        <p:spPr>
          <a:xfrm>
            <a:off x="9543033" y="360640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F433A46-C6CE-9062-B580-9DA544E0FB43}"/>
              </a:ext>
            </a:extLst>
          </p:cNvPr>
          <p:cNvSpPr/>
          <p:nvPr/>
        </p:nvSpPr>
        <p:spPr>
          <a:xfrm>
            <a:off x="9960446" y="3623497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801CC4E-E4F0-B099-BB23-FB5F4F4CFC49}"/>
              </a:ext>
            </a:extLst>
          </p:cNvPr>
          <p:cNvSpPr/>
          <p:nvPr/>
        </p:nvSpPr>
        <p:spPr>
          <a:xfrm>
            <a:off x="10393268" y="361519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41EFDDF-6267-62F2-0329-EABA3A4B0041}"/>
              </a:ext>
            </a:extLst>
          </p:cNvPr>
          <p:cNvSpPr/>
          <p:nvPr/>
        </p:nvSpPr>
        <p:spPr>
          <a:xfrm>
            <a:off x="10800241" y="361519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5164DBA-1F37-A853-30C5-7CCFD8DEA937}"/>
              </a:ext>
            </a:extLst>
          </p:cNvPr>
          <p:cNvSpPr/>
          <p:nvPr/>
        </p:nvSpPr>
        <p:spPr>
          <a:xfrm>
            <a:off x="11238801" y="3623497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A67E062-4230-BB90-14D0-BA0016AD15EB}"/>
              </a:ext>
            </a:extLst>
          </p:cNvPr>
          <p:cNvSpPr/>
          <p:nvPr/>
        </p:nvSpPr>
        <p:spPr>
          <a:xfrm>
            <a:off x="2881147" y="433668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E6902C31-8AC1-51EA-5396-E1170D3E97CE}"/>
              </a:ext>
            </a:extLst>
          </p:cNvPr>
          <p:cNvSpPr/>
          <p:nvPr/>
        </p:nvSpPr>
        <p:spPr>
          <a:xfrm>
            <a:off x="3299634" y="433668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3C4D5F04-40D6-02D6-CFEB-F2C3A6EA9774}"/>
              </a:ext>
            </a:extLst>
          </p:cNvPr>
          <p:cNvSpPr/>
          <p:nvPr/>
        </p:nvSpPr>
        <p:spPr>
          <a:xfrm>
            <a:off x="3710599" y="4710336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A227F0BF-3277-D9ED-5D0B-E0148B888252}"/>
              </a:ext>
            </a:extLst>
          </p:cNvPr>
          <p:cNvSpPr/>
          <p:nvPr/>
        </p:nvSpPr>
        <p:spPr>
          <a:xfrm>
            <a:off x="4138753" y="5110017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273FB25-2A0B-064D-E87B-C678ED2300AD}"/>
              </a:ext>
            </a:extLst>
          </p:cNvPr>
          <p:cNvSpPr/>
          <p:nvPr/>
        </p:nvSpPr>
        <p:spPr>
          <a:xfrm>
            <a:off x="4547902" y="511921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07A491C-1B10-FDFE-AA26-7F24A3CB1743}"/>
              </a:ext>
            </a:extLst>
          </p:cNvPr>
          <p:cNvSpPr/>
          <p:nvPr/>
        </p:nvSpPr>
        <p:spPr>
          <a:xfrm>
            <a:off x="6630328" y="586251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1388DA0-311B-805F-981C-02751FB379D4}"/>
              </a:ext>
            </a:extLst>
          </p:cNvPr>
          <p:cNvSpPr/>
          <p:nvPr/>
        </p:nvSpPr>
        <p:spPr>
          <a:xfrm>
            <a:off x="7042622" y="586251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107C50C-083D-D805-A947-18F5AB3C6CA9}"/>
              </a:ext>
            </a:extLst>
          </p:cNvPr>
          <p:cNvSpPr/>
          <p:nvPr/>
        </p:nvSpPr>
        <p:spPr>
          <a:xfrm>
            <a:off x="7444018" y="586251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ED6B5AC-3D44-F6EB-36C4-6C3F769DFF9D}"/>
              </a:ext>
            </a:extLst>
          </p:cNvPr>
          <p:cNvSpPr/>
          <p:nvPr/>
        </p:nvSpPr>
        <p:spPr>
          <a:xfrm>
            <a:off x="7881578" y="585404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309DBC94-0096-B7B6-8A91-AB158F2097FB}"/>
              </a:ext>
            </a:extLst>
          </p:cNvPr>
          <p:cNvSpPr/>
          <p:nvPr/>
        </p:nvSpPr>
        <p:spPr>
          <a:xfrm>
            <a:off x="8310721" y="587218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110EC23-286A-810E-9BB5-3FEDAE9DFD7B}"/>
              </a:ext>
            </a:extLst>
          </p:cNvPr>
          <p:cNvSpPr/>
          <p:nvPr/>
        </p:nvSpPr>
        <p:spPr>
          <a:xfrm>
            <a:off x="8736508" y="587374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6F44F7AF-ADE4-406D-B99D-DE995F388A58}"/>
              </a:ext>
            </a:extLst>
          </p:cNvPr>
          <p:cNvSpPr/>
          <p:nvPr/>
        </p:nvSpPr>
        <p:spPr>
          <a:xfrm>
            <a:off x="9144466" y="586974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20C285F-1488-9B7E-63E4-0AF25807D6B0}"/>
              </a:ext>
            </a:extLst>
          </p:cNvPr>
          <p:cNvSpPr/>
          <p:nvPr/>
        </p:nvSpPr>
        <p:spPr>
          <a:xfrm>
            <a:off x="9564246" y="585404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54C4342-34B7-60E6-1FE4-1A2C14579ABA}"/>
              </a:ext>
            </a:extLst>
          </p:cNvPr>
          <p:cNvSpPr/>
          <p:nvPr/>
        </p:nvSpPr>
        <p:spPr>
          <a:xfrm>
            <a:off x="4941725" y="544932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212EC350-A97C-009F-42FD-E7C7576E633B}"/>
              </a:ext>
            </a:extLst>
          </p:cNvPr>
          <p:cNvSpPr/>
          <p:nvPr/>
        </p:nvSpPr>
        <p:spPr>
          <a:xfrm>
            <a:off x="9993883" y="585404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D2254BE-D1C1-9615-1C76-E5398418D83B}"/>
              </a:ext>
            </a:extLst>
          </p:cNvPr>
          <p:cNvSpPr/>
          <p:nvPr/>
        </p:nvSpPr>
        <p:spPr>
          <a:xfrm>
            <a:off x="10401674" y="586974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954C3BD1-D83A-EA6F-5AE7-1E5A7BAE2A26}"/>
              </a:ext>
            </a:extLst>
          </p:cNvPr>
          <p:cNvSpPr/>
          <p:nvPr/>
        </p:nvSpPr>
        <p:spPr>
          <a:xfrm>
            <a:off x="10820130" y="586974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52A81EB4-C7FE-BE98-BD88-54F5E13AE0E6}"/>
              </a:ext>
            </a:extLst>
          </p:cNvPr>
          <p:cNvSpPr/>
          <p:nvPr/>
        </p:nvSpPr>
        <p:spPr>
          <a:xfrm>
            <a:off x="11220249" y="5861413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C22C7182-18FD-D4B1-7671-97A8191C8E0E}"/>
              </a:ext>
            </a:extLst>
          </p:cNvPr>
          <p:cNvSpPr/>
          <p:nvPr/>
        </p:nvSpPr>
        <p:spPr>
          <a:xfrm>
            <a:off x="5377235" y="5448682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46B3690F-4532-3FF6-7B67-CBEA0FC94BBE}"/>
              </a:ext>
            </a:extLst>
          </p:cNvPr>
          <p:cNvSpPr/>
          <p:nvPr/>
        </p:nvSpPr>
        <p:spPr>
          <a:xfrm>
            <a:off x="5806051" y="545474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D17C9D33-82AA-B718-7765-726A60A20DC1}"/>
              </a:ext>
            </a:extLst>
          </p:cNvPr>
          <p:cNvSpPr/>
          <p:nvPr/>
        </p:nvSpPr>
        <p:spPr>
          <a:xfrm>
            <a:off x="6204994" y="5458522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550B8EA2-27BC-FEFF-48C9-CB8798143FCA}"/>
              </a:ext>
            </a:extLst>
          </p:cNvPr>
          <p:cNvSpPr/>
          <p:nvPr/>
        </p:nvSpPr>
        <p:spPr>
          <a:xfrm>
            <a:off x="2069627" y="3977783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B5CA780-E58D-F807-9E39-1BBB8020172C}"/>
              </a:ext>
            </a:extLst>
          </p:cNvPr>
          <p:cNvSpPr/>
          <p:nvPr/>
        </p:nvSpPr>
        <p:spPr>
          <a:xfrm>
            <a:off x="2505144" y="3977783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E457EF6D-81AA-C10F-F1D1-0CEC7AAFD231}"/>
              </a:ext>
            </a:extLst>
          </p:cNvPr>
          <p:cNvSpPr/>
          <p:nvPr/>
        </p:nvSpPr>
        <p:spPr>
          <a:xfrm>
            <a:off x="4128369" y="396263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5AEFB43C-A92A-7006-A327-3D846DDA74B5}"/>
              </a:ext>
            </a:extLst>
          </p:cNvPr>
          <p:cNvSpPr/>
          <p:nvPr/>
        </p:nvSpPr>
        <p:spPr>
          <a:xfrm>
            <a:off x="4557830" y="3977783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63C0FAE9-E14F-F147-0135-96061B926F43}"/>
              </a:ext>
            </a:extLst>
          </p:cNvPr>
          <p:cNvSpPr/>
          <p:nvPr/>
        </p:nvSpPr>
        <p:spPr>
          <a:xfrm>
            <a:off x="4948214" y="397779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DF16B4BF-8ECC-3564-6CFC-8A77C1B6CC2C}"/>
              </a:ext>
            </a:extLst>
          </p:cNvPr>
          <p:cNvSpPr/>
          <p:nvPr/>
        </p:nvSpPr>
        <p:spPr>
          <a:xfrm>
            <a:off x="2914617" y="396986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0ABE0E16-23E7-66FD-E37E-30FD56A46B34}"/>
              </a:ext>
            </a:extLst>
          </p:cNvPr>
          <p:cNvSpPr/>
          <p:nvPr/>
        </p:nvSpPr>
        <p:spPr>
          <a:xfrm>
            <a:off x="5367582" y="396263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F76FE733-5B11-3116-A02F-97D310BD74A4}"/>
              </a:ext>
            </a:extLst>
          </p:cNvPr>
          <p:cNvSpPr/>
          <p:nvPr/>
        </p:nvSpPr>
        <p:spPr>
          <a:xfrm>
            <a:off x="5776075" y="3962172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2245BA3-3110-654B-0550-6240806F9FEF}"/>
              </a:ext>
            </a:extLst>
          </p:cNvPr>
          <p:cNvSpPr/>
          <p:nvPr/>
        </p:nvSpPr>
        <p:spPr>
          <a:xfrm>
            <a:off x="6204994" y="3960314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4FC54964-C2CD-459C-F87E-2E20F9347800}"/>
              </a:ext>
            </a:extLst>
          </p:cNvPr>
          <p:cNvSpPr/>
          <p:nvPr/>
        </p:nvSpPr>
        <p:spPr>
          <a:xfrm>
            <a:off x="6632123" y="397779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74CDB2AE-3391-7BF9-187B-5124B23AAD53}"/>
              </a:ext>
            </a:extLst>
          </p:cNvPr>
          <p:cNvSpPr/>
          <p:nvPr/>
        </p:nvSpPr>
        <p:spPr>
          <a:xfrm>
            <a:off x="7042621" y="396986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81FDF337-C67F-18A9-8D26-37FEA7041F06}"/>
              </a:ext>
            </a:extLst>
          </p:cNvPr>
          <p:cNvSpPr/>
          <p:nvPr/>
        </p:nvSpPr>
        <p:spPr>
          <a:xfrm>
            <a:off x="7451464" y="398243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C0A89C38-C139-1229-B411-96A5B4390D14}"/>
              </a:ext>
            </a:extLst>
          </p:cNvPr>
          <p:cNvSpPr/>
          <p:nvPr/>
        </p:nvSpPr>
        <p:spPr>
          <a:xfrm>
            <a:off x="7871236" y="397779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F366DB13-719F-A257-F9CE-8F8137C4BD09}"/>
              </a:ext>
            </a:extLst>
          </p:cNvPr>
          <p:cNvSpPr/>
          <p:nvPr/>
        </p:nvSpPr>
        <p:spPr>
          <a:xfrm>
            <a:off x="8289212" y="398243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D901DF64-75CA-C599-C31B-286128E85D18}"/>
              </a:ext>
            </a:extLst>
          </p:cNvPr>
          <p:cNvSpPr/>
          <p:nvPr/>
        </p:nvSpPr>
        <p:spPr>
          <a:xfrm>
            <a:off x="8726816" y="399748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3A37C845-37D5-4991-C5BC-C26C1A5D315A}"/>
              </a:ext>
            </a:extLst>
          </p:cNvPr>
          <p:cNvSpPr/>
          <p:nvPr/>
        </p:nvSpPr>
        <p:spPr>
          <a:xfrm>
            <a:off x="9153730" y="3992342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3A03A48A-73C8-16CF-55C3-C95182121103}"/>
              </a:ext>
            </a:extLst>
          </p:cNvPr>
          <p:cNvSpPr/>
          <p:nvPr/>
        </p:nvSpPr>
        <p:spPr>
          <a:xfrm>
            <a:off x="9574257" y="3984959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9098CA28-B2A1-4A40-1F3D-30A8EE312ECF}"/>
              </a:ext>
            </a:extLst>
          </p:cNvPr>
          <p:cNvSpPr/>
          <p:nvPr/>
        </p:nvSpPr>
        <p:spPr>
          <a:xfrm>
            <a:off x="9999263" y="3985525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AB7CD51D-A0D7-35BF-4C3A-58324DD6A9C5}"/>
              </a:ext>
            </a:extLst>
          </p:cNvPr>
          <p:cNvSpPr/>
          <p:nvPr/>
        </p:nvSpPr>
        <p:spPr>
          <a:xfrm>
            <a:off x="10410667" y="3996040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EFD0C01E-7480-0228-C088-28E0A083ADBB}"/>
              </a:ext>
            </a:extLst>
          </p:cNvPr>
          <p:cNvSpPr/>
          <p:nvPr/>
        </p:nvSpPr>
        <p:spPr>
          <a:xfrm>
            <a:off x="10827338" y="397779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813C7A9-9D6A-74DE-3379-6E3AF3106931}"/>
              </a:ext>
            </a:extLst>
          </p:cNvPr>
          <p:cNvSpPr/>
          <p:nvPr/>
        </p:nvSpPr>
        <p:spPr>
          <a:xfrm>
            <a:off x="11238742" y="3977791"/>
            <a:ext cx="398567" cy="339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1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Координаты команды проекта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AFBF-0AFF-19BE-A8FD-E0680203D94D}"/>
              </a:ext>
            </a:extLst>
          </p:cNvPr>
          <p:cNvSpPr txBox="1"/>
          <p:nvPr/>
        </p:nvSpPr>
        <p:spPr>
          <a:xfrm>
            <a:off x="3999432" y="4213077"/>
            <a:ext cx="247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Малышев Данил</a:t>
            </a:r>
          </a:p>
          <a:p>
            <a:pPr algn="ctr"/>
            <a:r>
              <a:rPr lang="ru-RU" dirty="0"/>
              <a:t>+7-912-004-36-20</a:t>
            </a:r>
          </a:p>
          <a:p>
            <a:pPr algn="ctr"/>
            <a:r>
              <a:rPr lang="en-US" dirty="0">
                <a:hlinkClick r:id="rId2"/>
              </a:rPr>
              <a:t>dan.abrikos@yandex.ru</a:t>
            </a:r>
            <a:endParaRPr lang="ru-RU" dirty="0"/>
          </a:p>
          <a:p>
            <a:pPr algn="ctr"/>
            <a:r>
              <a:rPr lang="en-US" dirty="0"/>
              <a:t>VK : onime_psix_2016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232FBA-D87A-F637-7606-975CF985F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21" y="1438432"/>
            <a:ext cx="2062960" cy="258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05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193" y="365125"/>
            <a:ext cx="10515600" cy="779463"/>
          </a:xfrm>
        </p:spPr>
        <p:txBody>
          <a:bodyPr/>
          <a:lstStyle/>
          <a:p>
            <a:r>
              <a:rPr lang="ru-RU" dirty="0"/>
              <a:t>Спасибо за внимание!</a:t>
            </a:r>
            <a:endParaRPr lang="en-UA" dirty="0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904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966</Words>
  <Application>Microsoft Office PowerPoint</Application>
  <PresentationFormat>Широкоэкранный</PresentationFormat>
  <Paragraphs>283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微软雅黑</vt:lpstr>
      <vt:lpstr>Arial</vt:lpstr>
      <vt:lpstr>Calibri</vt:lpstr>
      <vt:lpstr>Calibri Light</vt:lpstr>
      <vt:lpstr>inpin heiti</vt:lpstr>
      <vt:lpstr>Office Theme</vt:lpstr>
      <vt:lpstr>Название проекта:”Училка”</vt:lpstr>
      <vt:lpstr>Команда проекта</vt:lpstr>
      <vt:lpstr>Проблема </vt:lpstr>
      <vt:lpstr>Проект «Училка» </vt:lpstr>
      <vt:lpstr> </vt:lpstr>
      <vt:lpstr>Целевая аудитория проекта:</vt:lpstr>
      <vt:lpstr>Цель проекта по SMART</vt:lpstr>
      <vt:lpstr>Организационный план</vt:lpstr>
      <vt:lpstr>Потенциально доступный рынок:</vt:lpstr>
      <vt:lpstr>Анализ конкурентов:</vt:lpstr>
      <vt:lpstr>Бизнес Модель</vt:lpstr>
      <vt:lpstr>Финансовый план</vt:lpstr>
      <vt:lpstr>План реализации проекта</vt:lpstr>
      <vt:lpstr>Координаты команды проекта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Данил Малышев</cp:lastModifiedBy>
  <cp:revision>3</cp:revision>
  <dcterms:created xsi:type="dcterms:W3CDTF">2023-02-11T11:38:42Z</dcterms:created>
  <dcterms:modified xsi:type="dcterms:W3CDTF">2023-11-18T21:06:16Z</dcterms:modified>
</cp:coreProperties>
</file>