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rawing10.xml" ContentType="application/vnd.ms-office.drawingml.diagramDrawing+xml"/>
  <Override PartName="/ppt/diagrams/drawing20.xml" ContentType="application/vnd.ms-office.drawingml.diagramDrawing+xml"/>
  <Override PartName="/ppt/diagrams/drawing30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1"/>
  </p:notes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6" r:id="rId19"/>
    <p:sldId id="264" r:id="rId20"/>
  </p:sldIdLst>
  <p:sldSz cx="10080625" cy="5670550"/>
  <p:notesSz cx="9947275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107" d="100"/>
          <a:sy n="107" d="100"/>
        </p:scale>
        <p:origin x="365" y="6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Учащиеся начальной школы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000" dirty="0"/>
            <a:t>Трудности в изучении русского языка. Сложно выучить большое количество правил и применить их на практике. Кроме того, существует множество словарных слов, которые не подчиняются правилам.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«Падающая башня»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«</a:t>
          </a:r>
          <a:r>
            <a:rPr lang="en-US" dirty="0"/>
            <a:t>Jenga</a:t>
          </a:r>
          <a:r>
            <a:rPr lang="ru-RU" dirty="0"/>
            <a:t>»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Hasbro</a:t>
          </a:r>
          <a:r>
            <a:rPr lang="ru-RU" dirty="0"/>
            <a:t> (объем продаж – 30%)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Десятое Королевство</a:t>
          </a: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Вопросы по русскому языку на каждом бруске с двух сторон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0B33A950-C5E4-4577-B20C-06C51CAE00D3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«</a:t>
          </a:r>
          <a:r>
            <a:rPr lang="en-US" dirty="0"/>
            <a:t>Torre</a:t>
          </a:r>
          <a:r>
            <a:rPr lang="ru-RU" dirty="0"/>
            <a:t>»</a:t>
          </a:r>
        </a:p>
      </dgm:t>
    </dgm:pt>
    <dgm:pt modelId="{62A36BCF-8D0B-44CB-AB4A-48B2F2850E11}" type="parTrans" cxnId="{4A44CF75-33BC-4E59-8758-F3157E09DE3C}">
      <dgm:prSet/>
      <dgm:spPr/>
      <dgm:t>
        <a:bodyPr/>
        <a:lstStyle/>
        <a:p>
          <a:endParaRPr lang="ru-RU"/>
        </a:p>
      </dgm:t>
    </dgm:pt>
    <dgm:pt modelId="{5F831BD8-8E4A-4C05-ACFE-7B6982588188}" type="sibTrans" cxnId="{4A44CF75-33BC-4E59-8758-F3157E09DE3C}">
      <dgm:prSet/>
      <dgm:spPr/>
      <dgm:t>
        <a:bodyPr/>
        <a:lstStyle/>
        <a:p>
          <a:endParaRPr lang="ru-RU"/>
        </a:p>
      </dgm:t>
    </dgm:pt>
    <dgm:pt modelId="{A9C9FDAD-6FEC-4F35-8676-5DADE59ACEF3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Игры Татьяны </a:t>
          </a:r>
          <a:r>
            <a:rPr lang="ru-RU" dirty="0" err="1"/>
            <a:t>Барчан</a:t>
          </a:r>
          <a:endParaRPr lang="ru-RU" dirty="0"/>
        </a:p>
      </dgm:t>
    </dgm:pt>
    <dgm:pt modelId="{2847F8C8-306B-4DE9-88A2-6469FF21EBD3}" type="parTrans" cxnId="{4233A15F-81D4-4743-B45A-938B1C098313}">
      <dgm:prSet/>
      <dgm:spPr/>
      <dgm:t>
        <a:bodyPr/>
        <a:lstStyle/>
        <a:p>
          <a:endParaRPr lang="ru-RU"/>
        </a:p>
      </dgm:t>
    </dgm:pt>
    <dgm:pt modelId="{9EAFB419-7004-451C-866B-E65C23557888}" type="sibTrans" cxnId="{4233A15F-81D4-4743-B45A-938B1C098313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Импортозамещение (наш товар производится в России)</a:t>
          </a:r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4233A15F-81D4-4743-B45A-938B1C098313}" srcId="{861A968E-9660-4770-82EB-9C2FFC889440}" destId="{A9C9FDAD-6FEC-4F35-8676-5DADE59ACEF3}" srcOrd="3" destOrd="0" parTransId="{2847F8C8-306B-4DE9-88A2-6469FF21EBD3}" sibTransId="{9EAFB419-7004-451C-866B-E65C23557888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31E13D95-132B-4C69-B651-99601187BEAB}" type="presOf" srcId="{0B33A950-C5E4-4577-B20C-06C51CAE00D3}" destId="{B206DAC4-D1DF-4053-8506-5DE426BC8BEF}" srcOrd="0" destOrd="2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4A44CF75-33BC-4E59-8758-F3157E09DE3C}" srcId="{861A968E-9660-4770-82EB-9C2FFC889440}" destId="{0B33A950-C5E4-4577-B20C-06C51CAE00D3}" srcOrd="2" destOrd="0" parTransId="{62A36BCF-8D0B-44CB-AB4A-48B2F2850E11}" sibTransId="{5F831BD8-8E4A-4C05-ACFE-7B6982588188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42062D6B-F929-4E4E-99EF-5E77593D39BF}" type="presOf" srcId="{A9C9FDAD-6FEC-4F35-8676-5DADE59ACEF3}" destId="{B206DAC4-D1DF-4053-8506-5DE426BC8BEF}" srcOrd="0" destOrd="3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45610" y="-2153906"/>
          <a:ext cx="1529448" cy="6221491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Трудности в изучении русского языка. Сложно выучить большое количество правил и применить их на практике. Кроме того, существует множество словарных слов, которые не подчиняются правилам.</a:t>
          </a:r>
        </a:p>
      </dsp:txBody>
      <dsp:txXfrm rot="-5400000">
        <a:off x="3499589" y="266776"/>
        <a:ext cx="6146830" cy="1380126"/>
      </dsp:txXfrm>
    </dsp:sp>
    <dsp:sp modelId="{25CE82D9-9946-4501-ADAF-4D9AD60E2680}">
      <dsp:nvSpPr>
        <dsp:cNvPr id="0" name=""/>
        <dsp:cNvSpPr/>
      </dsp:nvSpPr>
      <dsp:spPr>
        <a:xfrm>
          <a:off x="0" y="934"/>
          <a:ext cx="3499588" cy="191181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/>
            <a:t>Учащиеся начальной школы</a:t>
          </a:r>
        </a:p>
      </dsp:txBody>
      <dsp:txXfrm>
        <a:off x="93327" y="94261"/>
        <a:ext cx="3312934" cy="17251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733374"/>
          <a:ext cx="3059169" cy="7401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Конкуренты Продукты/Услуги</a:t>
          </a:r>
        </a:p>
      </dsp:txBody>
      <dsp:txXfrm>
        <a:off x="3137" y="733374"/>
        <a:ext cx="3059169" cy="740177"/>
      </dsp:txXfrm>
    </dsp:sp>
    <dsp:sp modelId="{B206DAC4-D1DF-4053-8506-5DE426BC8BEF}">
      <dsp:nvSpPr>
        <dsp:cNvPr id="0" name=""/>
        <dsp:cNvSpPr/>
      </dsp:nvSpPr>
      <dsp:spPr>
        <a:xfrm>
          <a:off x="0" y="1433946"/>
          <a:ext cx="3059169" cy="2553493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/>
            <a:t>«Падающая башня»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/>
            <a:t>«</a:t>
          </a:r>
          <a:r>
            <a:rPr lang="en-US" sz="2100" kern="1200" dirty="0"/>
            <a:t>Jenga</a:t>
          </a:r>
          <a:r>
            <a:rPr lang="ru-RU" sz="2100" kern="1200" dirty="0"/>
            <a:t>»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/>
            <a:t>«</a:t>
          </a:r>
          <a:r>
            <a:rPr lang="en-US" sz="2100" kern="1200" dirty="0"/>
            <a:t>Torre</a:t>
          </a:r>
          <a:r>
            <a:rPr lang="ru-RU" sz="2100" kern="1200" dirty="0"/>
            <a:t>»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/>
            <a:t>Игры Татьяны </a:t>
          </a:r>
          <a:r>
            <a:rPr lang="ru-RU" sz="2100" kern="1200" dirty="0" err="1"/>
            <a:t>Барчан</a:t>
          </a:r>
          <a:endParaRPr lang="ru-RU" sz="2100" kern="1200" dirty="0"/>
        </a:p>
      </dsp:txBody>
      <dsp:txXfrm>
        <a:off x="0" y="1433946"/>
        <a:ext cx="3059169" cy="2553493"/>
      </dsp:txXfrm>
    </dsp:sp>
    <dsp:sp modelId="{34E68AF3-FEED-4A3D-869A-6E2B7BBFBA4D}">
      <dsp:nvSpPr>
        <dsp:cNvPr id="0" name=""/>
        <dsp:cNvSpPr/>
      </dsp:nvSpPr>
      <dsp:spPr>
        <a:xfrm>
          <a:off x="3490590" y="733374"/>
          <a:ext cx="3059169" cy="7401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Фирмы конкуренты</a:t>
          </a:r>
        </a:p>
      </dsp:txBody>
      <dsp:txXfrm>
        <a:off x="3490590" y="733374"/>
        <a:ext cx="3059169" cy="740177"/>
      </dsp:txXfrm>
    </dsp:sp>
    <dsp:sp modelId="{400F4E5D-F016-41EA-97FB-BF5BA36522C2}">
      <dsp:nvSpPr>
        <dsp:cNvPr id="0" name=""/>
        <dsp:cNvSpPr/>
      </dsp:nvSpPr>
      <dsp:spPr>
        <a:xfrm>
          <a:off x="3490590" y="1473551"/>
          <a:ext cx="3059169" cy="2553493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Hasbro</a:t>
          </a:r>
          <a:r>
            <a:rPr lang="ru-RU" sz="2100" kern="1200" dirty="0"/>
            <a:t> (объем продаж – 30%)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/>
            <a:t>Десятое Королевство</a:t>
          </a:r>
        </a:p>
      </dsp:txBody>
      <dsp:txXfrm>
        <a:off x="3490590" y="1473551"/>
        <a:ext cx="3059169" cy="2553493"/>
      </dsp:txXfrm>
    </dsp:sp>
    <dsp:sp modelId="{869E6585-1C72-4E82-914E-39E2C4E28665}">
      <dsp:nvSpPr>
        <dsp:cNvPr id="0" name=""/>
        <dsp:cNvSpPr/>
      </dsp:nvSpPr>
      <dsp:spPr>
        <a:xfrm>
          <a:off x="6981180" y="727245"/>
          <a:ext cx="3059169" cy="7401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Наши преимущества</a:t>
          </a:r>
        </a:p>
      </dsp:txBody>
      <dsp:txXfrm>
        <a:off x="6981180" y="727245"/>
        <a:ext cx="3059169" cy="740177"/>
      </dsp:txXfrm>
    </dsp:sp>
    <dsp:sp modelId="{0C85A15E-56D2-44B3-8E52-7FFFB1AE2983}">
      <dsp:nvSpPr>
        <dsp:cNvPr id="0" name=""/>
        <dsp:cNvSpPr/>
      </dsp:nvSpPr>
      <dsp:spPr>
        <a:xfrm>
          <a:off x="6978043" y="1473551"/>
          <a:ext cx="3059169" cy="2553493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Вопросы по русскому языку на каждом бруске с двух сторон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/>
            <a:t>Импортозамещение (наш товар производится в России)</a:t>
          </a:r>
        </a:p>
      </dsp:txBody>
      <dsp:txXfrm>
        <a:off x="6978043" y="1473551"/>
        <a:ext cx="3059169" cy="255349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45610" y="-2153906"/>
          <a:ext cx="1529448" cy="6221491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Трудности в изучении русского языка. Сложно выучить большое количество правил и применить их на практике. Кроме того, существует множество словарных слов, которые не подчиняются правилам.</a:t>
          </a:r>
        </a:p>
      </dsp:txBody>
      <dsp:txXfrm rot="-5400000">
        <a:off x="3499589" y="266776"/>
        <a:ext cx="6146830" cy="1380126"/>
      </dsp:txXfrm>
    </dsp:sp>
    <dsp:sp modelId="{25CE82D9-9946-4501-ADAF-4D9AD60E2680}">
      <dsp:nvSpPr>
        <dsp:cNvPr id="0" name=""/>
        <dsp:cNvSpPr/>
      </dsp:nvSpPr>
      <dsp:spPr>
        <a:xfrm>
          <a:off x="0" y="934"/>
          <a:ext cx="3499588" cy="191181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Учащиеся начальной школы</a:t>
          </a:r>
        </a:p>
      </dsp:txBody>
      <dsp:txXfrm>
        <a:off x="93327" y="94261"/>
        <a:ext cx="3312934" cy="172515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733374"/>
          <a:ext cx="3059169" cy="7401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Конкуренты Продукты/Услуги</a:t>
          </a:r>
        </a:p>
      </dsp:txBody>
      <dsp:txXfrm>
        <a:off x="3137" y="733374"/>
        <a:ext cx="3059169" cy="740177"/>
      </dsp:txXfrm>
    </dsp:sp>
    <dsp:sp modelId="{B206DAC4-D1DF-4053-8506-5DE426BC8BEF}">
      <dsp:nvSpPr>
        <dsp:cNvPr id="0" name=""/>
        <dsp:cNvSpPr/>
      </dsp:nvSpPr>
      <dsp:spPr>
        <a:xfrm>
          <a:off x="0" y="1433946"/>
          <a:ext cx="3059169" cy="2553493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«Падающая башня»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«</a:t>
          </a:r>
          <a:r>
            <a:rPr lang="en-US" sz="2100" kern="1200" dirty="0"/>
            <a:t>Jenga</a:t>
          </a:r>
          <a:r>
            <a:rPr lang="ru-RU" sz="2100" kern="1200" dirty="0"/>
            <a:t>»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«</a:t>
          </a:r>
          <a:r>
            <a:rPr lang="en-US" sz="2100" kern="1200" dirty="0"/>
            <a:t>Torre</a:t>
          </a:r>
          <a:r>
            <a:rPr lang="ru-RU" sz="2100" kern="1200" dirty="0"/>
            <a:t>»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Игры Татьяны </a:t>
          </a:r>
          <a:r>
            <a:rPr lang="ru-RU" sz="2100" kern="1200" dirty="0" err="1"/>
            <a:t>Барчан</a:t>
          </a:r>
          <a:endParaRPr lang="ru-RU" sz="2100" kern="1200" dirty="0"/>
        </a:p>
      </dsp:txBody>
      <dsp:txXfrm>
        <a:off x="0" y="1433946"/>
        <a:ext cx="3059169" cy="2553493"/>
      </dsp:txXfrm>
    </dsp:sp>
    <dsp:sp modelId="{34E68AF3-FEED-4A3D-869A-6E2B7BBFBA4D}">
      <dsp:nvSpPr>
        <dsp:cNvPr id="0" name=""/>
        <dsp:cNvSpPr/>
      </dsp:nvSpPr>
      <dsp:spPr>
        <a:xfrm>
          <a:off x="3490590" y="733374"/>
          <a:ext cx="3059169" cy="7401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Фирмы конкуренты</a:t>
          </a:r>
        </a:p>
      </dsp:txBody>
      <dsp:txXfrm>
        <a:off x="3490590" y="733374"/>
        <a:ext cx="3059169" cy="740177"/>
      </dsp:txXfrm>
    </dsp:sp>
    <dsp:sp modelId="{400F4E5D-F016-41EA-97FB-BF5BA36522C2}">
      <dsp:nvSpPr>
        <dsp:cNvPr id="0" name=""/>
        <dsp:cNvSpPr/>
      </dsp:nvSpPr>
      <dsp:spPr>
        <a:xfrm>
          <a:off x="3490590" y="1473551"/>
          <a:ext cx="3059169" cy="2553493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Hasbro</a:t>
          </a:r>
          <a:r>
            <a:rPr lang="ru-RU" sz="2100" kern="1200" dirty="0"/>
            <a:t> (объем продаж – 30%)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Десятое Королевство</a:t>
          </a:r>
        </a:p>
      </dsp:txBody>
      <dsp:txXfrm>
        <a:off x="3490590" y="1473551"/>
        <a:ext cx="3059169" cy="2553493"/>
      </dsp:txXfrm>
    </dsp:sp>
    <dsp:sp modelId="{869E6585-1C72-4E82-914E-39E2C4E28665}">
      <dsp:nvSpPr>
        <dsp:cNvPr id="0" name=""/>
        <dsp:cNvSpPr/>
      </dsp:nvSpPr>
      <dsp:spPr>
        <a:xfrm>
          <a:off x="6981180" y="727245"/>
          <a:ext cx="3059169" cy="7401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Наши преимущества</a:t>
          </a:r>
        </a:p>
      </dsp:txBody>
      <dsp:txXfrm>
        <a:off x="6981180" y="727245"/>
        <a:ext cx="3059169" cy="740177"/>
      </dsp:txXfrm>
    </dsp:sp>
    <dsp:sp modelId="{0C85A15E-56D2-44B3-8E52-7FFFB1AE2983}">
      <dsp:nvSpPr>
        <dsp:cNvPr id="0" name=""/>
        <dsp:cNvSpPr/>
      </dsp:nvSpPr>
      <dsp:spPr>
        <a:xfrm>
          <a:off x="6978043" y="1473551"/>
          <a:ext cx="3059169" cy="2553493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Вопросы по </a:t>
          </a:r>
          <a:r>
            <a:rPr lang="ru-RU" sz="2100" kern="1200"/>
            <a:t>русскому языку на каждом бруске с двух сторон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Импортозамещение (наш товар производится в России)</a:t>
          </a:r>
        </a:p>
      </dsp:txBody>
      <dsp:txXfrm>
        <a:off x="6978043" y="1473551"/>
        <a:ext cx="3059169" cy="25534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1" y="0"/>
            <a:ext cx="3910394" cy="293259"/>
          </a:xfrm>
          <a:prstGeom prst="rect">
            <a:avLst/>
          </a:prstGeom>
        </p:spPr>
        <p:txBody>
          <a:bodyPr vert="horz" lIns="84189" tIns="42094" rIns="84189" bIns="42094" rtlCol="0"/>
          <a:lstStyle>
            <a:lvl1pPr algn="l">
              <a:defRPr sz="1100"/>
            </a:lvl1pPr>
          </a:lstStyle>
          <a:p>
            <a:endParaRPr/>
          </a:p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5111505" y="0"/>
            <a:ext cx="3910394" cy="293259"/>
          </a:xfrm>
          <a:prstGeom prst="rect">
            <a:avLst/>
          </a:prstGeom>
        </p:spPr>
        <p:txBody>
          <a:bodyPr vert="horz" lIns="84189" tIns="42094" rIns="84189" bIns="42094" rtlCol="0"/>
          <a:lstStyle>
            <a:lvl1pPr algn="r">
              <a:defRPr sz="1100"/>
            </a:lvl1pPr>
          </a:lstStyle>
          <a:p>
            <a:endParaRPr/>
          </a:p>
          <a:p>
            <a:r>
              <a:rPr lang="en-US"/>
              <a:t>*</a:t>
            </a:r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2557463" y="439738"/>
            <a:ext cx="3910012" cy="2200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189" tIns="42094" rIns="84189" bIns="42094" rtlCol="0" anchor="ctr"/>
          <a:lstStyle/>
          <a:p>
            <a:endParaRPr/>
          </a:p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902399" y="2785967"/>
            <a:ext cx="7219190" cy="2639337"/>
          </a:xfrm>
          <a:prstGeom prst="rect">
            <a:avLst/>
          </a:prstGeom>
        </p:spPr>
        <p:txBody>
          <a:bodyPr vert="horz" lIns="84189" tIns="42094" rIns="84189" bIns="42094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  <a:endParaRPr lang="en-US"/>
          </a:p>
          <a:p>
            <a:pPr lvl="1"/>
            <a:r>
              <a:rPr lang="ru-RU" altLang="en-US"/>
              <a:t>Второй уровень</a:t>
            </a:r>
            <a:endParaRPr lang="en-US"/>
          </a:p>
          <a:p>
            <a:pPr lvl="2"/>
            <a:r>
              <a:rPr lang="ru-RU" altLang="en-US"/>
              <a:t>Третий уровень</a:t>
            </a:r>
            <a:endParaRPr lang="en-US"/>
          </a:p>
          <a:p>
            <a:pPr lvl="3"/>
            <a:r>
              <a:rPr lang="ru-RU" altLang="en-US"/>
              <a:t>Четвертый уровень</a:t>
            </a:r>
            <a:endParaRPr lang="en-US"/>
          </a:p>
          <a:p>
            <a:pPr lvl="4"/>
            <a:r>
              <a:rPr lang="ru-RU" altLang="en-US"/>
              <a:t>Пятый уровень</a:t>
            </a:r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1" y="5570916"/>
            <a:ext cx="3910394" cy="293259"/>
          </a:xfrm>
          <a:prstGeom prst="rect">
            <a:avLst/>
          </a:prstGeom>
        </p:spPr>
        <p:txBody>
          <a:bodyPr vert="horz" lIns="84189" tIns="42094" rIns="84189" bIns="42094" rtlCol="0" anchor="b"/>
          <a:lstStyle>
            <a:lvl1pPr algn="l">
              <a:defRPr sz="1100"/>
            </a:lvl1pPr>
          </a:lstStyle>
          <a:p>
            <a:endParaRPr/>
          </a:p>
          <a:p>
            <a:endParaRPr 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5111505" y="5570916"/>
            <a:ext cx="3910394" cy="293259"/>
          </a:xfrm>
          <a:prstGeom prst="rect">
            <a:avLst/>
          </a:prstGeom>
        </p:spPr>
        <p:txBody>
          <a:bodyPr vert="horz" lIns="84189" tIns="42094" rIns="84189" bIns="42094" rtlCol="0" anchor="b"/>
          <a:lstStyle>
            <a:lvl1pPr algn="r">
              <a:defRPr sz="1100"/>
            </a:lvl1pPr>
          </a:lstStyle>
          <a:p>
            <a:endParaRPr/>
          </a:p>
          <a:p>
            <a:r>
              <a:rPr lang="en-US"/>
              <a:t>#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7463" y="439738"/>
            <a:ext cx="3910012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E9A8682-9676-4EB0-A420-AED4CDC2020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5875" y="439738"/>
            <a:ext cx="3911600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D51D98E-7374-447C-9020-B6CEB1FEF188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5875" y="439738"/>
            <a:ext cx="3911600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46D1255-44B1-483C-B9B8-0E7F54AD2680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7463" y="439738"/>
            <a:ext cx="3910012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635C25A-C72B-458E-8A73-3B561DD835F3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7463" y="439738"/>
            <a:ext cx="3910012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8DACF3A-B1B1-46A9-886C-9386CDFF9388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7463" y="439738"/>
            <a:ext cx="3910012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A0443BB-1DEB-4B0E-8123-6419C1CECA1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5875" y="439738"/>
            <a:ext cx="3911600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BCE88BDD-20C9-4814-A6A6-A15529268A49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5875" y="439738"/>
            <a:ext cx="3911600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D1D9624-7130-4CE2-B4DA-34E2C0064808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7463" y="439738"/>
            <a:ext cx="3910012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351A39E-919E-4C77-BFD9-D5D844B4811F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7463" y="439738"/>
            <a:ext cx="3910012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EC1A330-BBE3-4126-B5FA-C6982E77C5B8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5875" y="439738"/>
            <a:ext cx="3911600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B8C25DC6-D8F6-485F-A3BD-E7669B2CEF09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7463" y="439738"/>
            <a:ext cx="3910012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24B7777-6594-40DF-BDE0-2788EAEA45FC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5875" y="439738"/>
            <a:ext cx="3911600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2DE66D3-F81D-4411-8BF9-26AEC15587C0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7463" y="439738"/>
            <a:ext cx="3910012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4915736-0B2F-459A-B19B-E47DA865577F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5875" y="439738"/>
            <a:ext cx="3911600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09E8621-C438-4B54-A550-F0F551706DF3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5875" y="439738"/>
            <a:ext cx="3911600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54649E9-D6F2-4326-8473-D9DEB9C364D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557463" y="439738"/>
            <a:ext cx="3910012" cy="2200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7DE446B-5D2E-41B5-AC36-21330A9A8C0C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3" name="PlaceHolder 2"/>
          <p:cNvSpPr>
            <a:spLocks noGrp="1" noEditPoints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5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7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8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 noEditPoints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2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3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4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6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7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8" name="PlaceHolder 4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0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1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4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5" name="PlaceHolder 3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7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8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9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30" name="PlaceHolder 5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32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33" name="PlaceHolder 3"/>
          <p:cNvSpPr>
            <a:spLocks noGrp="1" noEditPoints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34" name="PlaceHolder 4"/>
          <p:cNvSpPr>
            <a:spLocks noGrp="1" noEditPoints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35" name="PlaceHolder 5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36" name="PlaceHolder 6"/>
          <p:cNvSpPr>
            <a:spLocks noGrp="1" noEditPoints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37" name="PlaceHolder 7"/>
          <p:cNvSpPr>
            <a:spLocks noGrp="1" noEditPoints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59" name="PlaceHolder 2"/>
          <p:cNvSpPr>
            <a:spLocks noGrp="1" noEditPoints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61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63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64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 noEditPoints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68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69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70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72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73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74" name="PlaceHolder 4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76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77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78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80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81" name="PlaceHolder 3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83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84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85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86" name="PlaceHolder 5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88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89" name="PlaceHolder 3"/>
          <p:cNvSpPr>
            <a:spLocks noGrp="1" noEditPoints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90" name="PlaceHolder 4"/>
          <p:cNvSpPr>
            <a:spLocks noGrp="1" noEditPoints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91" name="PlaceHolder 5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92" name="PlaceHolder 6"/>
          <p:cNvSpPr>
            <a:spLocks noGrp="1" noEditPoints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93" name="PlaceHolder 7"/>
          <p:cNvSpPr>
            <a:spLocks noGrp="1" noEditPoints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97" name="PlaceHolder 2"/>
          <p:cNvSpPr>
            <a:spLocks noGrp="1" noEditPoints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99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01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02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 noEditPoints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06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07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08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10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11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12" name="PlaceHolder 4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14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15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16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18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19" name="PlaceHolder 3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21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2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3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4" name="PlaceHolder 5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26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7" name="PlaceHolder 3"/>
          <p:cNvSpPr>
            <a:spLocks noGrp="1" noEditPoints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8" name="PlaceHolder 4"/>
          <p:cNvSpPr>
            <a:spLocks noGrp="1" noEditPoints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9" name="PlaceHolder 5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30" name="PlaceHolder 6"/>
          <p:cNvSpPr>
            <a:spLocks noGrp="1" noEditPoints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31" name="PlaceHolder 7"/>
          <p:cNvSpPr>
            <a:spLocks noGrp="1" noEditPoints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>
                <a:latin typeface="Arial" panose="020B0604020202020204" pitchFamily="34" charset="0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lvl="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3200" b="0" strike="noStrike">
                <a:latin typeface="Arial" panose="020B0604020202020204" pitchFamily="34" charset="0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>
                <a:latin typeface="Arial" panose="020B0604020202020204" pitchFamily="34" charset="0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2400" b="0" strike="noStrike">
                <a:latin typeface="Arial" panose="020B0604020202020204" pitchFamily="34" charset="0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>
                <a:latin typeface="Arial" panose="020B0604020202020204" pitchFamily="34" charset="0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2000" b="0" strike="noStrike">
                <a:latin typeface="Arial" panose="020B0604020202020204" pitchFamily="34" charset="0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2000" b="0" strike="noStrike">
                <a:latin typeface="Arial" panose="020B0604020202020204" pitchFamily="34" charset="0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2000" b="0" strike="noStrike">
                <a:latin typeface="Arial" panose="020B0604020202020204" pitchFamily="34" charset="0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>
                <a:latin typeface="Arial" panose="020B0604020202020204" pitchFamily="34" charset="0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lvl="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>
                <a:latin typeface="Arial" panose="020B0604020202020204" pitchFamily="34" charset="0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>
                <a:latin typeface="Arial" panose="020B0604020202020204" pitchFamily="34" charset="0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lvl="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>
                <a:latin typeface="Arial" panose="020B0604020202020204" pitchFamily="34" charset="0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>
                <a:latin typeface="Arial" panose="020B0604020202020204" pitchFamily="34" charset="0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lvl="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>
                <a:latin typeface="Arial" panose="020B0604020202020204" pitchFamily="34" charset="0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>
                <a:latin typeface="Arial" panose="020B0604020202020204" pitchFamily="34" charset="0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>
                <a:latin typeface="Arial" panose="020B0604020202020204" pitchFamily="34" charset="0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lvl="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3200" b="0" strike="noStrike">
                <a:latin typeface="Arial" panose="020B0604020202020204" pitchFamily="34" charset="0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>
                <a:latin typeface="Arial" panose="020B0604020202020204" pitchFamily="34" charset="0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2400" b="0" strike="noStrike">
                <a:latin typeface="Arial" panose="020B0604020202020204" pitchFamily="34" charset="0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>
                <a:latin typeface="Arial" panose="020B0604020202020204" pitchFamily="34" charset="0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2000" b="0" strike="noStrike">
                <a:latin typeface="Arial" panose="020B0604020202020204" pitchFamily="34" charset="0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2000" b="0" strike="noStrike">
                <a:latin typeface="Arial" panose="020B0604020202020204" pitchFamily="34" charset="0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r>
              <a:rPr lang="ru-RU" sz="2000" b="0" strike="noStrike">
                <a:latin typeface="Arial" panose="020B0604020202020204" pitchFamily="34" charset="0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diagramDrawing" Target="../diagrams/drawing10.xml"/><Relationship Id="rId4" Type="http://schemas.openxmlformats.org/officeDocument/2006/relationships/diagramData" Target="../diagrams/data1.xml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diagramDrawing" Target="../diagrams/drawing20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diagramDrawing" Target="../diagrams/drawing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jpeg"/><Relationship Id="rId7" Type="http://schemas.openxmlformats.org/officeDocument/2006/relationships/hyperlink" Target="https://vk.com/id351712789" TargetMode="External"/><Relationship Id="rId12" Type="http://schemas.openxmlformats.org/officeDocument/2006/relationships/hyperlink" Target="https://vk.com/Romanova_annaa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6" Type="http://schemas.openxmlformats.org/officeDocument/2006/relationships/hyperlink" Target="mailto:tatiyana2126@gmail.com" TargetMode="External"/><Relationship Id="rId11" Type="http://schemas.openxmlformats.org/officeDocument/2006/relationships/hyperlink" Target="mailto:sun35402@gmail.com" TargetMode="External"/><Relationship Id="rId5" Type="http://schemas.openxmlformats.org/officeDocument/2006/relationships/hyperlink" Target="https://vk.com/sofiaaaaax" TargetMode="External"/><Relationship Id="rId10" Type="http://schemas.openxmlformats.org/officeDocument/2006/relationships/image" Target="../media/image6.png"/><Relationship Id="rId4" Type="http://schemas.openxmlformats.org/officeDocument/2006/relationships/hyperlink" Target="mailto:okorokovasn.23.08@mail.ru" TargetMode="External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647824" y="1611139"/>
            <a:ext cx="7344815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Настольная игра "УНИКУМ"</a:t>
            </a:r>
            <a:endParaRPr lang="ru-RU" sz="2800" b="0" strike="noStrike" dirty="0">
              <a:latin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2800" b="0" strike="noStrike" dirty="0">
                <a:latin typeface="Arial" panose="020B0604020202020204" pitchFamily="34" charset="0"/>
              </a:rPr>
              <a:t>PROдвижение</a:t>
            </a:r>
          </a:p>
          <a:p>
            <a:pPr algn="ctr">
              <a:lnSpc>
                <a:spcPct val="100000"/>
              </a:lnSpc>
            </a:pPr>
            <a:endParaRPr lang="ru-RU" sz="2800" b="0" strike="noStrike" dirty="0">
              <a:latin typeface="Arial" panose="020B0604020202020204" pitchFamily="34" charset="0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Подзаголовок 6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</a:pPr>
            <a:endParaRPr kumimoji="0" lang="ru-RU" sz="4800" b="1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234" name="Изображение 23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95896" y="2763267"/>
            <a:ext cx="3766756" cy="27632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647824" y="3627364"/>
            <a:ext cx="2883092" cy="168559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R="0">
              <a:lnSpc>
                <a:spcPct val="8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Окорокова София</a:t>
            </a:r>
          </a:p>
          <a:p>
            <a:pPr marR="0">
              <a:lnSpc>
                <a:spcPct val="8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Полезные навыки: креативность, критическое мышление, внимание к деталям, совместная работа</a:t>
            </a:r>
          </a:p>
          <a:p>
            <a:pPr marR="0">
              <a:lnSpc>
                <a:spcPct val="8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Роль в команде: генератор идей</a:t>
            </a:r>
          </a:p>
          <a:p>
            <a:pPr marR="0">
              <a:lnSpc>
                <a:spcPct val="8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>
              <a:lnSpc>
                <a:spcPct val="8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Кто лидер? - Романова Анна</a:t>
            </a:r>
          </a:p>
          <a:p>
            <a:pPr marL="342900" marR="0" indent="-342900" algn="ctr">
              <a:lnSpc>
                <a:spcPct val="8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/>
          <p:cNvSpPr txBox="1"/>
          <p:nvPr/>
        </p:nvSpPr>
        <p:spPr>
          <a:xfrm>
            <a:off x="3888184" y="3627363"/>
            <a:ext cx="2883092" cy="1224136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Хаминова Татьяна</a:t>
            </a:r>
          </a:p>
          <a:p>
            <a:pPr marR="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Полезные навыки: коммуникабельность, умение разрешать конфликты, исполнительность, гибкость</a:t>
            </a:r>
          </a:p>
          <a:p>
            <a:pPr marR="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Роль в команде: изыскатель</a:t>
            </a:r>
          </a:p>
        </p:txBody>
      </p:sp>
      <p:sp>
        <p:nvSpPr>
          <p:cNvPr id="12" name="Содержимое 2"/>
          <p:cNvSpPr txBox="1"/>
          <p:nvPr/>
        </p:nvSpPr>
        <p:spPr>
          <a:xfrm>
            <a:off x="7056536" y="3597955"/>
            <a:ext cx="2883092" cy="144016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R="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chemeClr val="bg1">
                    <a:lumMod val="50000"/>
                  </a:schemeClr>
                </a:solidFill>
              </a:rPr>
              <a:t>Романова Анна</a:t>
            </a:r>
          </a:p>
          <a:p>
            <a:pPr marR="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chemeClr val="bg1">
                    <a:lumMod val="50000"/>
                  </a:schemeClr>
                </a:solidFill>
              </a:rPr>
              <a:t>Полезные навыки: 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i="1" dirty="0">
                <a:solidFill>
                  <a:schemeClr val="bg1">
                    <a:lumMod val="50000"/>
                  </a:schemeClr>
                </a:solidFill>
              </a:rPr>
              <a:t>тайм-менеджмент, умение выступать перед публикой, организованность, способность адаптироваться</a:t>
            </a:r>
          </a:p>
          <a:p>
            <a:pPr marR="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chemeClr val="bg1">
                    <a:lumMod val="50000"/>
                  </a:schemeClr>
                </a:solidFill>
              </a:rPr>
              <a:t>Роль в команде: ведущий</a:t>
            </a:r>
          </a:p>
          <a:p>
            <a:pPr marL="342900" marR="0" indent="-342900" algn="ctr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ru-RU" sz="1400" b="1" dirty="0">
              <a:solidFill>
                <a:srgbClr val="1B1464"/>
              </a:solidFill>
            </a:endParaRPr>
          </a:p>
          <a:p>
            <a:pPr marR="0">
              <a:lnSpc>
                <a:spcPct val="8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250" name="Изображение 25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19832" y="1179091"/>
            <a:ext cx="1980834" cy="2375954"/>
          </a:xfrm>
          <a:prstGeom prst="rect">
            <a:avLst/>
          </a:prstGeom>
        </p:spPr>
      </p:pic>
      <p:pic>
        <p:nvPicPr>
          <p:cNvPr id="251" name="Изображение 25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960192" y="1175640"/>
            <a:ext cx="1919477" cy="2379405"/>
          </a:xfrm>
          <a:prstGeom prst="rect">
            <a:avLst/>
          </a:prstGeom>
        </p:spPr>
      </p:pic>
      <p:pic>
        <p:nvPicPr>
          <p:cNvPr id="252" name="Изображение 25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056536" y="1157635"/>
            <a:ext cx="1970926" cy="24188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/>
          <p:nvPr/>
        </p:nvSpPr>
        <p:spPr>
          <a:xfrm>
            <a:off x="-165516" y="3195315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/>
          <p:cNvSpPr txBox="1"/>
          <p:nvPr/>
        </p:nvSpPr>
        <p:spPr>
          <a:xfrm>
            <a:off x="575816" y="4131419"/>
            <a:ext cx="4536504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>Настольная игра по русскому языку, которая поможет отработать и закрепить на практике полученные теоретические знания.</a:t>
            </a:r>
          </a:p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endParaRPr kumimoji="0" lang="ru-RU" sz="1600" b="0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ea typeface="MS Gothic" pitchFamily="49" charset="-128"/>
            </a:endParaRPr>
          </a:p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endParaRPr kumimoji="0" lang="ru-RU" sz="1400" b="0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ea typeface="MS Gothic" pitchFamily="49" charset="-128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-144264" y="98971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71760" y="1179091"/>
          <a:ext cx="9721080" cy="1913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552480" y="2914618"/>
            <a:ext cx="2800349" cy="27559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675035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1162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/>
          <p:cNvSpPr txBox="1"/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wrap="square" lIns="100787" tIns="100787" rIns="100787" bIns="100787" anchor="t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600" kern="0" dirty="0">
                <a:solidFill>
                  <a:srgbClr val="666666"/>
                </a:solidFill>
              </a:rPr>
              <a:t>Макет игры, выполненный из картона. На бруски нанесены задания по русскому языку. К каждому бруску прилагается карточка с ответами.</a:t>
            </a:r>
          </a:p>
        </p:txBody>
      </p:sp>
      <p:pic>
        <p:nvPicPr>
          <p:cNvPr id="250" name="Изображение 24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664048" y="2259211"/>
            <a:ext cx="4342729" cy="32706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/>
          <p:cNvGraphicFramePr>
            <a:graphicFrameLocks noGrp="1"/>
          </p:cNvGraphicFramePr>
          <p:nvPr/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название используемой сквозной технологии/ 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dirty="0"/>
                        <a:t>не использует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>
              <a:lnSpc>
                <a:spcPct val="80000"/>
              </a:lnSpc>
              <a:spcBef>
                <a:spcPts val="0"/>
              </a:spcBef>
              <a:buSzPct val="100000"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r>
              <a:rPr lang="ru-RU" sz="2600" dirty="0"/>
              <a:t> </a:t>
            </a:r>
          </a:p>
        </p:txBody>
      </p:sp>
      <p:sp>
        <p:nvSpPr>
          <p:cNvPr id="3" name="Заголовок 2"/>
          <p:cNvSpPr>
            <a:spLocks noGrp="1" noEditPoints="1"/>
          </p:cNvSpPr>
          <p:nvPr>
            <p:ph type="title"/>
          </p:nvPr>
        </p:nvSpPr>
        <p:spPr>
          <a:xfrm>
            <a:off x="-72256" y="364071"/>
            <a:ext cx="9071280" cy="982800"/>
          </a:xfrm>
        </p:spPr>
        <p:txBody>
          <a:bodyPr lIns="720000"/>
          <a:lstStyle/>
          <a:p>
            <a:pPr mar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9793" y="1611138"/>
            <a:ext cx="4248472" cy="2038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</a:rPr>
              <a:t>Целевая аудитория - школьники 1-4 классов (7-11лет).</a:t>
            </a: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</a:rPr>
              <a:t>Предполагается, что покупать продукт будут родители и преподаватели.</a:t>
            </a: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</a:rPr>
              <a:t>Цель родителей: облегчить ребёнку изучение русского языка.</a:t>
            </a: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</a:rPr>
              <a:t>Цель учителей: отработать с учащимися на практике пройденные правила.</a:t>
            </a:r>
          </a:p>
        </p:txBody>
      </p:sp>
      <p:pic>
        <p:nvPicPr>
          <p:cNvPr id="250" name="Изображение 24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08265" y="1395115"/>
            <a:ext cx="4807999" cy="43329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80130" y="1467123"/>
            <a:ext cx="6248814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100 млн. чел.</a:t>
            </a:r>
          </a:p>
          <a:p>
            <a:pPr algn="l"/>
            <a:endParaRPr lang="ru-RU" sz="14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Total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55 млн. чел.</a:t>
            </a:r>
          </a:p>
          <a:p>
            <a:pPr algn="l"/>
            <a:endParaRPr lang="ru-RU" sz="14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18 млн. чел.</a:t>
            </a:r>
          </a:p>
          <a:p>
            <a:pPr algn="l"/>
            <a:endParaRPr lang="ru-RU" sz="14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600 тыс. чел.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43768" y="170979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0138" y="455066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53007" y="-90625"/>
            <a:ext cx="9792840" cy="968624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Бизнес-модель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endParaRPr kumimoji="0" lang="ru-RU" sz="3200" b="0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ea typeface="MS Gothic" pitchFamily="49" charset="-128"/>
            </a:endParaRPr>
          </a:p>
        </p:txBody>
      </p:sp>
      <p:graphicFrame>
        <p:nvGraphicFramePr>
          <p:cNvPr id="3" name="Таблица 5"/>
          <p:cNvGraphicFramePr>
            <a:graphicFrameLocks noGrp="1"/>
          </p:cNvGraphicFramePr>
          <p:nvPr/>
        </p:nvGraphicFramePr>
        <p:xfrm>
          <a:off x="-248" y="734316"/>
          <a:ext cx="10080626" cy="4052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3604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306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3290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099344" y="1035075"/>
            <a:ext cx="1871960" cy="942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Дробное сегментирование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Нишевой рынок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7957" y="1251099"/>
            <a:ext cx="1944216" cy="1186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0432" y="2242377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(продажи через интернет, фирменные магазины)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20432" y="1251099"/>
            <a:ext cx="1978912" cy="546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Сообщества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12320" y="3157857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Продажа продукта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87984" y="2187203"/>
            <a:ext cx="1871960" cy="1094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9291" y="1323107"/>
            <a:ext cx="1978912" cy="3633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Производство </a:t>
            </a:r>
            <a:endParaRPr lang="ru-RU" sz="1200" i="1" dirty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007" y="1179091"/>
            <a:ext cx="1871960" cy="1368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Поставщики: "Увадрев-Холдинг", "Леруа Мерлен"  - бруски; "Артис" - типография;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06" y="3583181"/>
            <a:ext cx="5040314" cy="1429767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издержки: </a:t>
            </a:r>
            <a:r>
              <a:rPr lang="ru-RU" sz="2400" b="1" i="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endParaRPr lang="ru-RU" sz="1400" b="1" i="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Переменные издержки: расходы на сырье и материалы, упаковку, налоги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719832" y="1611139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108360" indent="0" algn="l">
              <a:lnSpc>
                <a:spcPct val="100000"/>
              </a:lnSpc>
              <a:spcBef>
                <a:spcPts val="1414"/>
              </a:spcBef>
              <a:buFont typeface="Wingdings" pitchFamily="2" charset="2"/>
              <a:buNone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>1. Изготовление макетов для типографии</a:t>
            </a:r>
          </a:p>
          <a:p>
            <a:pPr marL="108360" indent="0" algn="l">
              <a:lnSpc>
                <a:spcPct val="100000"/>
              </a:lnSpc>
              <a:spcBef>
                <a:spcPts val="1414"/>
              </a:spcBef>
              <a:buFont typeface="Wingdings" pitchFamily="2" charset="2"/>
              <a:buNone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>2. Передача заказа в типографию</a:t>
            </a:r>
          </a:p>
          <a:p>
            <a:pPr marL="108360" indent="0" algn="l">
              <a:lnSpc>
                <a:spcPct val="100000"/>
              </a:lnSpc>
              <a:spcBef>
                <a:spcPts val="1414"/>
              </a:spcBef>
              <a:buFont typeface="Wingdings" pitchFamily="2" charset="2"/>
              <a:buNone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>3. Оформление заказа в деревообрабатываающей фирме</a:t>
            </a:r>
          </a:p>
          <a:p>
            <a:pPr marL="108360" indent="0" algn="l">
              <a:lnSpc>
                <a:spcPct val="100000"/>
              </a:lnSpc>
              <a:spcBef>
                <a:spcPts val="1414"/>
              </a:spcBef>
              <a:buFont typeface="Wingdings" pitchFamily="2" charset="2"/>
              <a:buNone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>4. Нанесение наклеек на бруски</a:t>
            </a:r>
          </a:p>
          <a:p>
            <a:pPr marL="108360" indent="0" algn="l">
              <a:lnSpc>
                <a:spcPct val="100000"/>
              </a:lnSpc>
              <a:spcBef>
                <a:spcPts val="1414"/>
              </a:spcBef>
              <a:buFont typeface="Wingdings" pitchFamily="2" charset="2"/>
              <a:buNone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>5. Сборка товара по упаковкам</a:t>
            </a:r>
          </a:p>
          <a:p>
            <a:pPr marL="108360" indent="0" algn="l">
              <a:lnSpc>
                <a:spcPct val="100000"/>
              </a:lnSpc>
              <a:spcBef>
                <a:spcPts val="1414"/>
              </a:spcBef>
              <a:buFont typeface="Wingdings" pitchFamily="2" charset="2"/>
              <a:buNone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>6. Продажа</a:t>
            </a:r>
          </a:p>
          <a:p>
            <a:pPr marL="108360" indent="0" algn="l">
              <a:lnSpc>
                <a:spcPct val="100000"/>
              </a:lnSpc>
              <a:spcBef>
                <a:spcPts val="1414"/>
              </a:spcBef>
              <a:buFont typeface="Wingdings" pitchFamily="2" charset="2"/>
              <a:buNone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>7. Доставка в точки продажи</a:t>
            </a:r>
          </a:p>
          <a:p>
            <a:pPr marL="108360" indent="0" algn="l">
              <a:lnSpc>
                <a:spcPct val="100000"/>
              </a:lnSpc>
              <a:spcBef>
                <a:spcPts val="1414"/>
              </a:spcBef>
              <a:buFont typeface="Wingdings" pitchFamily="2" charset="2"/>
              <a:buNone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71760" y="242987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935856" y="1251099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-248" y="531019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50" name="Текст. поле 249"/>
          <p:cNvSpPr txBox="1"/>
          <p:nvPr/>
        </p:nvSpPr>
        <p:spPr>
          <a:xfrm>
            <a:off x="503808" y="1683148"/>
            <a:ext cx="7848699" cy="641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>
                    <a:lumMod val="50000"/>
                  </a:schemeClr>
                </a:solidFill>
              </a:rPr>
              <a:t>К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концу 2024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</a:rPr>
              <a:t> года получить прибыль не менее 100000 рублей за счёт выпуска игры по русскому языку, которая будет пользоваться спросом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/>
          <p:cNvGraphicFramePr/>
          <p:nvPr/>
        </p:nvGraphicFramePr>
        <p:xfrm>
          <a:off x="143768" y="1467123"/>
          <a:ext cx="9793089" cy="241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Услуги типографии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5285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Бруски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1960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7245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71760" y="242987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684698" y="1755155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 lnSpcReduction="10000"/>
          </a:bodyPr>
          <a:lstStyle/>
          <a:p>
            <a:pPr>
              <a:buFont typeface="Times New Roman" pitchFamily="18" charset="0"/>
              <a:buNone/>
            </a:pPr>
            <a:r>
              <a:rPr lang="ru-RU" sz="2800" b="0" dirty="0">
                <a:ea typeface="MS Gothic" pitchFamily="49" charset="-128"/>
              </a:rPr>
              <a:t>Выбранная организационно-правовая форма: </a:t>
            </a:r>
            <a:r>
              <a:rPr lang="ru-RU" sz="2800" b="1" dirty="0">
                <a:ea typeface="MS Gothic" pitchFamily="49" charset="-128"/>
              </a:rPr>
              <a:t>самозанятость</a:t>
            </a:r>
          </a:p>
          <a:p>
            <a:pPr>
              <a:buFont typeface="Times New Roman" pitchFamily="18" charset="0"/>
              <a:buNone/>
            </a:pPr>
            <a:endParaRPr lang="ru-RU" sz="2800" b="1" dirty="0">
              <a:ea typeface="MS Gothic" pitchFamily="49" charset="-128"/>
            </a:endParaRPr>
          </a:p>
          <a:p>
            <a:r>
              <a:rPr lang="ru-RU" sz="2800" dirty="0">
                <a:ea typeface="MS Gothic" pitchFamily="49" charset="-128"/>
              </a:rPr>
              <a:t>Выбранная система налогообложения: </a:t>
            </a:r>
            <a:r>
              <a:rPr lang="ru-RU" sz="2800" b="1" dirty="0">
                <a:ea typeface="MS Gothic" pitchFamily="49" charset="-128"/>
              </a:rPr>
              <a:t>4% за доходы от физических лиц, 6% за доходы от юридических лиц (предполагаем, что будем работать с физическими лицами)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-72256" y="-117053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9749" y="603027"/>
          <a:ext cx="9955901" cy="4087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4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7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07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05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61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97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815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775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954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8954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2014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5471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601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729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35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17500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16000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21250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21250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21250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21250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13500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202250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45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7245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8280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6214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5175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7245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 6214 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102473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 -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 -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 -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 -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 -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02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7245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 8280 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6214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5175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7245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6214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102473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66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Материалы (наклейки+карточки+инструкции)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4025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5750 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2875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5750 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5750 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4025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66125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84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2.2.2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Материалы (бруски)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2240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27720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2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2.2.3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Материалы (упаковка)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17828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94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4655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7720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5786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5875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8055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7286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99777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732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186,2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286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308,8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386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231,44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436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235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436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436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 436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+mn-lt"/>
                        </a:rPr>
                        <a:t>322,2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291,44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3991,08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4468,8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6864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7411,2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9264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5554,56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10464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5640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10464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10464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10464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7732,8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6994,56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95785,92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72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7245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4000" dirty="0">
                <a:ea typeface="MS Gothic" pitchFamily="49" charset="-128"/>
              </a:rPr>
              <a:t/>
            </a: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endParaRPr kumimoji="0" lang="ru-RU" sz="3200" b="0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ea typeface="MS Gothic" pitchFamily="49" charset="-128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391884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202250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102473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95785,92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месяц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7245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3483347"/>
            <a:ext cx="2592288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Окорокова София</a:t>
            </a:r>
          </a:p>
          <a:p>
            <a:pPr algn="l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Телефон:+79524068826</a:t>
            </a:r>
          </a:p>
          <a:p>
            <a:pPr algn="l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E-mail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pPr algn="l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hlinkClick r:id="rId4"/>
              </a:rPr>
              <a:t>okorokovasn.23.08@mail.ru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Соц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сети: 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hlinkClick r:id="rId5"/>
              </a:rPr>
              <a:t>https://vk.com/sofiaaaaax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indent="-342900" algn="ctr">
              <a:lnSpc>
                <a:spcPct val="8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Содержимое 2"/>
          <p:cNvSpPr txBox="1"/>
          <p:nvPr/>
        </p:nvSpPr>
        <p:spPr>
          <a:xfrm>
            <a:off x="3960192" y="3483347"/>
            <a:ext cx="2304256" cy="174597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Хаминова Татьяна</a:t>
            </a:r>
          </a:p>
          <a:p>
            <a:pPr algn="l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Телефон:+79047696075</a:t>
            </a:r>
          </a:p>
          <a:p>
            <a:pPr algn="l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E-mail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hlinkClick r:id="rId6"/>
              </a:rPr>
              <a:t>tatiyana2126@gmail.com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l">
              <a:lnSpc>
                <a:spcPct val="110000"/>
              </a:lnSpc>
            </a:pP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Соц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сети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hlinkClick r:id="rId7"/>
              </a:rPr>
              <a:t>https://vk.com/id351712789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ru-RU" sz="1400" b="1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1" name="Изображение 25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35856" y="1035075"/>
            <a:ext cx="1980834" cy="2375954"/>
          </a:xfrm>
          <a:prstGeom prst="rect">
            <a:avLst/>
          </a:prstGeom>
        </p:spPr>
      </p:pic>
      <p:pic>
        <p:nvPicPr>
          <p:cNvPr id="12" name="Изображение 25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104208" y="982800"/>
            <a:ext cx="1902951" cy="2410745"/>
          </a:xfrm>
          <a:prstGeom prst="rect">
            <a:avLst/>
          </a:prstGeom>
        </p:spPr>
      </p:pic>
      <p:pic>
        <p:nvPicPr>
          <p:cNvPr id="13" name="Изображение 252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200552" y="982800"/>
            <a:ext cx="1970926" cy="2418865"/>
          </a:xfrm>
          <a:prstGeom prst="rect">
            <a:avLst/>
          </a:prstGeom>
        </p:spPr>
      </p:pic>
      <p:sp>
        <p:nvSpPr>
          <p:cNvPr id="2" name="Содержимое 2"/>
          <p:cNvSpPr txBox="1"/>
          <p:nvPr/>
        </p:nvSpPr>
        <p:spPr>
          <a:xfrm>
            <a:off x="7200552" y="3483346"/>
            <a:ext cx="2304256" cy="174597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Романова Анна</a:t>
            </a:r>
          </a:p>
          <a:p>
            <a:pPr algn="l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Телефон:+79043121425</a:t>
            </a:r>
          </a:p>
          <a:p>
            <a:pPr algn="l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E-mail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hlinkClick r:id="rId11"/>
              </a:rPr>
              <a:t>sun35402@gmail.com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l">
              <a:lnSpc>
                <a:spcPct val="110000"/>
              </a:lnSpc>
            </a:pP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Соц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сети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hlinkClick r:id="rId12"/>
              </a:rPr>
              <a:t>https://vk.com/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hlinkClick r:id="rId12"/>
              </a:rPr>
              <a:t>romanova_annaa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ru-RU" sz="1400" b="1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>
                <a:solidFill>
                  <a:srgbClr val="FFFFFF"/>
                </a:solidFill>
                <a:latin typeface="Arial" panose="020B0604020202020204" pitchFamily="34" charset="0"/>
              </a:rPr>
              <a:t>Спасибо за внимание!</a:t>
            </a:r>
            <a:endParaRPr lang="ru-RU" sz="35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8155</TotalTime>
  <Words>953</Words>
  <Application>Microsoft Office PowerPoint</Application>
  <PresentationFormat>Произвольный</PresentationFormat>
  <Paragraphs>413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MS Gothic</vt:lpstr>
      <vt:lpstr>Arial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Александра</cp:lastModifiedBy>
  <cp:revision>35</cp:revision>
  <cp:lastPrinted>2023-05-13T16:32:03Z</cp:lastPrinted>
  <dcterms:created xsi:type="dcterms:W3CDTF">2022-10-14T10:42:52Z</dcterms:created>
  <dcterms:modified xsi:type="dcterms:W3CDTF">2023-07-18T18:15:13Z</dcterms:modified>
  <dc:language>ru-RU</dc:language>
</cp:coreProperties>
</file>