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 id="2147483700" r:id="rId2"/>
  </p:sldMasterIdLst>
  <p:notesMasterIdLst>
    <p:notesMasterId r:id="rId15"/>
  </p:notesMasterIdLst>
  <p:sldIdLst>
    <p:sldId id="268" r:id="rId3"/>
    <p:sldId id="289" r:id="rId4"/>
    <p:sldId id="295" r:id="rId5"/>
    <p:sldId id="291" r:id="rId6"/>
    <p:sldId id="290" r:id="rId7"/>
    <p:sldId id="294" r:id="rId8"/>
    <p:sldId id="299" r:id="rId9"/>
    <p:sldId id="301" r:id="rId10"/>
    <p:sldId id="298" r:id="rId11"/>
    <p:sldId id="300" r:id="rId12"/>
    <p:sldId id="293" r:id="rId13"/>
    <p:sldId id="288" r:id="rId14"/>
  </p:sldIdLst>
  <p:sldSz cx="12192000" cy="6858000"/>
  <p:notesSz cx="12192000" cy="6858000"/>
  <p:embeddedFontLst>
    <p:embeddedFont>
      <p:font typeface="Bahnschrift SemiBold" panose="020B0502040204020203" pitchFamily="34" charset="0"/>
      <p:bold r:id="rId16"/>
    </p:embeddedFont>
    <p:embeddedFont>
      <p:font typeface="Gilroy" panose="020B0604020202020204" charset="0"/>
      <p:regular r:id="rId17"/>
      <p:bold r:id="rId18"/>
      <p:italic r:id="rId19"/>
      <p:boldItalic r:id="rId20"/>
    </p:embeddedFont>
    <p:embeddedFont>
      <p:font typeface="Gadugi" panose="020B0502040204020203" pitchFamily="34" charset="0"/>
      <p:regular r:id="rId21"/>
      <p:bold r:id="rId22"/>
    </p:embeddedFont>
    <p:embeddedFont>
      <p:font typeface="Gilroy-Black" panose="020B0604020202020204" charset="0"/>
      <p:bold r:id="rId23"/>
    </p:embeddedFont>
    <p:embeddedFont>
      <p:font typeface="Trebuchet MS" panose="020B0603020202020204" pitchFamily="34" charset="0"/>
      <p:regular r:id="rId24"/>
      <p:bold r:id="rId25"/>
      <p:italic r:id="rId26"/>
      <p:boldItalic r:id="rId27"/>
    </p:embeddedFont>
    <p:embeddedFont>
      <p:font typeface="Gilroy-Light" panose="020B0604020202020204" charset="0"/>
      <p:regular r:id="rId28"/>
    </p:embeddedFont>
    <p:embeddedFont>
      <p:font typeface="Calibri" panose="020F0502020204030204" pitchFamily="34" charset="0"/>
      <p:regular r:id="rId29"/>
      <p:bold r:id="rId30"/>
      <p:italic r:id="rId31"/>
      <p:boldItalic r:id="rId32"/>
    </p:embeddedFont>
    <p:embeddedFont>
      <p:font typeface="Gilroy-ExtraBold" panose="020B0604020202020204" charset="0"/>
      <p:bold r:id="rId33"/>
    </p:embeddedFont>
    <p:embeddedFont>
      <p:font typeface="Calibri Light" panose="020F0302020204030204" pitchFamily="34" charset="0"/>
      <p:regular r:id="rId34"/>
      <p:italic r:id="rId35"/>
    </p:embeddedFont>
  </p:embeddedFontLst>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 xmlns:p15="http://schemas.microsoft.com/office/powerpoint/2012/main">
        <p15:guide id="1" orient="horz" pos="2795"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я" initials="я"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918"/>
    <a:srgbClr val="FBB3C1"/>
    <a:srgbClr val="B5D8E1"/>
    <a:srgbClr val="F44C39"/>
    <a:srgbClr val="8E01FF"/>
    <a:srgbClr val="C70FF9"/>
    <a:srgbClr val="727190"/>
    <a:srgbClr val="AEADBF"/>
    <a:srgbClr val="A6BEE2"/>
    <a:srgbClr val="95A7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8367FCD3-8E2A-CBA8-48F4-D0D884036E8F}">
  <a:tblStyle styleId="{8367FCD3-8E2A-CBA8-48F4-D0D884036E8F}" styleName="Средний стиль 4 — акцент 1">
    <a:wholeTbl>
      <a:tcTxStyle>
        <a:fontRef idx="minor">
          <a:srgbClr val="000000"/>
        </a:fontRef>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Style>
        <a:tcBdr/>
      </a:tcStyle>
    </a:lastCol>
    <a:firstCol>
      <a:tcStyle>
        <a:tcBdr/>
      </a:tcStyle>
    </a:firstCol>
    <a:lastRow>
      <a:tcStyle>
        <a:tcBdr>
          <a:top>
            <a:ln w="25400">
              <a:solidFill>
                <a:schemeClr val="accent1"/>
              </a:solidFill>
            </a:ln>
          </a:top>
        </a:tcBdr>
        <a:fill>
          <a:solidFill>
            <a:schemeClr val="accent1">
              <a:tint val="20000"/>
            </a:schemeClr>
          </a:solidFill>
        </a:fill>
      </a:tcStyle>
    </a:lastRow>
    <a:seCell>
      <a:tcStyle>
        <a:tcBdr/>
      </a:tcStyle>
    </a:seCell>
    <a:swCell>
      <a:tcStyle>
        <a:tcBdr/>
      </a:tcStyle>
    </a:swCell>
    <a:firstRow>
      <a:tcStyle>
        <a:tcBdr/>
        <a:fill>
          <a:solidFill>
            <a:schemeClr val="accent1">
              <a:tint val="20000"/>
            </a:schemeClr>
          </a:solidFill>
        </a:fill>
      </a:tcStyle>
    </a:firstRow>
    <a:neCell>
      <a:tcStyle>
        <a:tcBdr/>
      </a:tcStyle>
    </a:neCell>
    <a:nwCell>
      <a:tcStyle>
        <a:tcBdr/>
      </a:tcStyle>
    </a:nwCell>
  </a:tblStyle>
  <a:tblStyle styleId="{96BFA136-60C2-0513-DDB3-F814A4FAC428}"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1" autoAdjust="0"/>
    <p:restoredTop sz="96619" autoAdjust="0"/>
  </p:normalViewPr>
  <p:slideViewPr>
    <p:cSldViewPr>
      <p:cViewPr>
        <p:scale>
          <a:sx n="66" d="100"/>
          <a:sy n="66" d="100"/>
        </p:scale>
        <p:origin x="-1044" y="-210"/>
      </p:cViewPr>
      <p:guideLst>
        <p:guide orient="horz" pos="279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 name="Google Shape;3;n"/>
          <p:cNvSpPr>
            <a:spLocks noGrp="1" noRot="1" noChangeAspect="1"/>
          </p:cNvSpPr>
          <p:nvPr>
            <p:ph type="sldImg" idx="2"/>
          </p:nvPr>
        </p:nvSpPr>
        <p:spPr bwMode="auto">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pPr>
              <a:defRPr/>
            </a:pPr>
            <a:endParaRPr/>
          </a:p>
        </p:txBody>
      </p:sp>
    </p:spTree>
    <p:extLst>
      <p:ext uri="{BB962C8B-B14F-4D97-AF65-F5344CB8AC3E}">
        <p14:creationId xmlns:p14="http://schemas.microsoft.com/office/powerpoint/2010/main" val="1612644044"/>
      </p:ext>
    </p:extLst>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Перед заполнением слайда обратите внимание на статьи о заполнении паспорта проектной идеи и об ошибках при его заполнении</a:t>
            </a:r>
            <a:endParaRPr lang="ru-RU" b="0" dirty="0">
              <a:effectLst/>
            </a:endParaRPr>
          </a:p>
          <a:p>
            <a:pPr rtl="0"/>
            <a:r>
              <a:rPr lang="ru-RU" sz="1100" b="0" i="0" u="none" strike="noStrike" cap="none" dirty="0">
                <a:solidFill>
                  <a:srgbClr val="000000"/>
                </a:solidFill>
                <a:effectLst/>
                <a:latin typeface="Arial"/>
                <a:ea typeface="Arial"/>
                <a:cs typeface="Arial"/>
              </a:rPr>
              <a:t>Как заполнять паспорт проекта </a:t>
            </a:r>
            <a:r>
              <a:rPr lang="ru-RU" sz="1100" b="0" i="0" u="sng" strike="noStrike" cap="none" dirty="0">
                <a:solidFill>
                  <a:srgbClr val="000000"/>
                </a:solidFill>
                <a:effectLst/>
                <a:latin typeface="Arial"/>
                <a:ea typeface="Arial"/>
                <a:cs typeface="Arial"/>
                <a:hlinkClick r:id="rId3"/>
              </a:rPr>
              <a:t>https://www.notion.so/intensive2035/e16bcedd0635425083043cee40507eff?pvs=4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Ошибки при заполнении паспорта проекта </a:t>
            </a:r>
            <a:r>
              <a:rPr lang="ru-RU" sz="1100" b="0" i="0" u="sng" strike="noStrike" cap="none" dirty="0">
                <a:solidFill>
                  <a:srgbClr val="000000"/>
                </a:solidFill>
                <a:effectLst/>
                <a:latin typeface="Arial"/>
                <a:ea typeface="Arial"/>
                <a:cs typeface="Arial"/>
                <a:hlinkClick r:id="rId4"/>
              </a:rPr>
              <a:t>https://www.notion.so/intensive2035/08ff407807a14bdd940722bd2c2f5fe5?pvs=4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Проблема, которую вы решаете, не существует в вакууме.</a:t>
            </a:r>
            <a:endParaRPr lang="ru-RU" b="0" dirty="0">
              <a:effectLst/>
            </a:endParaRPr>
          </a:p>
          <a:p>
            <a:pPr rtl="0"/>
            <a:r>
              <a:rPr lang="ru-RU" sz="1100" b="0" i="0" u="none" strike="noStrike" cap="none" dirty="0">
                <a:solidFill>
                  <a:srgbClr val="000000"/>
                </a:solidFill>
                <a:effectLst/>
                <a:latin typeface="Arial"/>
                <a:ea typeface="Arial"/>
                <a:cs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lang="ru-RU" b="0" dirty="0">
              <a:effectLst/>
            </a:endParaRPr>
          </a:p>
          <a:p>
            <a:pPr rtl="0"/>
            <a:r>
              <a:rPr lang="ru-RU" sz="1100" b="0" i="0" u="none" strike="noStrike" cap="none" dirty="0">
                <a:solidFill>
                  <a:srgbClr val="000000"/>
                </a:solidFill>
                <a:effectLst/>
                <a:latin typeface="Arial"/>
                <a:ea typeface="Arial"/>
                <a:cs typeface="Arial"/>
              </a:rPr>
              <a:t>Проблема возникает не на пустом месте.</a:t>
            </a:r>
            <a:endParaRPr lang="ru-RU" b="0" dirty="0">
              <a:effectLst/>
            </a:endParaRPr>
          </a:p>
          <a:p>
            <a:pPr rtl="0"/>
            <a:r>
              <a:rPr lang="ru-RU" sz="1100" b="0" i="0" u="none" strike="noStrike" cap="none" dirty="0">
                <a:solidFill>
                  <a:srgbClr val="000000"/>
                </a:solidFill>
                <a:effectLst/>
                <a:latin typeface="Arial"/>
                <a:ea typeface="Arial"/>
                <a:cs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lang="ru-RU" b="0" dirty="0">
              <a:effectLst/>
            </a:endParaRPr>
          </a:p>
          <a:p>
            <a:pPr rtl="0"/>
            <a:r>
              <a:rPr lang="ru-RU" sz="1100" b="0" i="0" u="none" strike="noStrike" cap="none" dirty="0">
                <a:solidFill>
                  <a:srgbClr val="000000"/>
                </a:solidFill>
                <a:effectLst/>
                <a:latin typeface="Arial"/>
                <a:ea typeface="Arial"/>
                <a:cs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lang="ru-RU" b="0" dirty="0">
              <a:effectLst/>
            </a:endParaRPr>
          </a:p>
          <a:p>
            <a:pPr rtl="0"/>
            <a:r>
              <a:rPr lang="ru-RU" sz="1100" b="0" i="0" u="none" strike="noStrike" cap="none" dirty="0">
                <a:solidFill>
                  <a:srgbClr val="000000"/>
                </a:solidFill>
                <a:effectLst/>
                <a:latin typeface="Arial"/>
                <a:ea typeface="Arial"/>
                <a:cs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lang="ru-RU" b="0" dirty="0">
              <a:effectLst/>
            </a:endParaRPr>
          </a:p>
          <a:p>
            <a:pPr rtl="0"/>
            <a:r>
              <a:rPr lang="ru-RU" sz="1100" b="0" i="0" u="none" strike="noStrike" cap="none" dirty="0">
                <a:solidFill>
                  <a:srgbClr val="000000"/>
                </a:solidFill>
                <a:effectLst/>
                <a:latin typeface="Arial"/>
                <a:ea typeface="Arial"/>
                <a:cs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257754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Мы используем такой шаблон формулировки решения, но не настаиваем на нем: </a:t>
            </a:r>
            <a:endParaRPr lang="ru-RU" b="0" dirty="0">
              <a:effectLst/>
            </a:endParaRPr>
          </a:p>
          <a:p>
            <a:pPr rtl="0"/>
            <a:r>
              <a:rPr lang="ru-RU" sz="1100" b="0" i="1" u="none" strike="noStrike" cap="none" dirty="0">
                <a:solidFill>
                  <a:srgbClr val="000000"/>
                </a:solidFill>
                <a:effectLst/>
                <a:latin typeface="Arial"/>
                <a:ea typeface="Arial"/>
                <a:cs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lang="ru-RU" b="0" dirty="0">
              <a:effectLst/>
            </a:endParaRP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Так или иначе, из описания вашего решения должно быть понятно следующее:</a:t>
            </a:r>
            <a:endParaRPr lang="ru-RU" b="0" dirty="0">
              <a:effectLst/>
            </a:endParaRPr>
          </a:p>
          <a:p>
            <a:pPr rtl="0" fontAlgn="base"/>
            <a:r>
              <a:rPr lang="ru-RU" sz="1100" b="0" i="0" u="none" strike="noStrike" cap="none" dirty="0">
                <a:solidFill>
                  <a:srgbClr val="000000"/>
                </a:solidFill>
                <a:effectLst/>
                <a:latin typeface="Arial"/>
                <a:ea typeface="Arial"/>
                <a:cs typeface="Arial"/>
              </a:rPr>
              <a:t>чья проблема решается</a:t>
            </a:r>
          </a:p>
          <a:p>
            <a:pPr rtl="0" fontAlgn="base"/>
            <a:r>
              <a:rPr lang="ru-RU" sz="1100" b="0" i="0" u="none" strike="noStrike" cap="none" dirty="0">
                <a:solidFill>
                  <a:srgbClr val="000000"/>
                </a:solidFill>
                <a:effectLst/>
                <a:latin typeface="Arial"/>
                <a:ea typeface="Arial"/>
                <a:cs typeface="Arial"/>
              </a:rPr>
              <a:t>что это за проблема</a:t>
            </a:r>
          </a:p>
          <a:p>
            <a:pPr rtl="0" fontAlgn="base"/>
            <a:r>
              <a:rPr lang="ru-RU" sz="1100" b="0" i="0" u="none" strike="noStrike" cap="none" dirty="0">
                <a:solidFill>
                  <a:srgbClr val="000000"/>
                </a:solidFill>
                <a:effectLst/>
                <a:latin typeface="Arial"/>
                <a:ea typeface="Arial"/>
                <a:cs typeface="Arial"/>
              </a:rPr>
              <a:t>что представляет собой ваше решение</a:t>
            </a:r>
          </a:p>
          <a:p>
            <a:pPr rtl="0" fontAlgn="base"/>
            <a:r>
              <a:rPr lang="ru-RU" sz="1100" b="0" i="0" u="none" strike="noStrike" cap="none" dirty="0">
                <a:solidFill>
                  <a:srgbClr val="000000"/>
                </a:solidFill>
                <a:effectLst/>
                <a:latin typeface="Arial"/>
                <a:ea typeface="Arial"/>
                <a:cs typeface="Arial"/>
              </a:rPr>
              <a:t>чем оно лучше аналогичных</a:t>
            </a: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Например</a:t>
            </a:r>
            <a:endParaRPr lang="ru-RU" b="0" dirty="0">
              <a:effectLst/>
            </a:endParaRPr>
          </a:p>
          <a:p>
            <a:pPr rtl="0"/>
            <a:r>
              <a:rPr lang="ru-RU" sz="1100" b="0" i="0" u="none" strike="noStrike" cap="none" dirty="0">
                <a:solidFill>
                  <a:srgbClr val="000000"/>
                </a:solidFill>
                <a:effectLst/>
                <a:latin typeface="Arial"/>
                <a:ea typeface="Arial"/>
                <a:cs typeface="Arial"/>
              </a:rPr>
              <a:t>Для </a:t>
            </a:r>
            <a:r>
              <a:rPr lang="ru-RU" sz="1100" b="1" i="0" u="none" strike="noStrike" cap="none" dirty="0">
                <a:solidFill>
                  <a:srgbClr val="000000"/>
                </a:solidFill>
                <a:effectLst/>
                <a:latin typeface="Arial"/>
                <a:ea typeface="Arial"/>
                <a:cs typeface="Arial"/>
              </a:rPr>
              <a:t>&lt;мам с колясками&gt;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которым нужно </a:t>
            </a:r>
            <a:r>
              <a:rPr lang="ru-RU" sz="1100" b="1" i="0" u="none" strike="noStrike" cap="none" dirty="0">
                <a:solidFill>
                  <a:srgbClr val="000000"/>
                </a:solidFill>
                <a:effectLst/>
                <a:latin typeface="Arial"/>
                <a:ea typeface="Arial"/>
                <a:cs typeface="Arial"/>
              </a:rPr>
              <a:t>&lt;два раза в день гулять с ребенком&gt;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наше </a:t>
            </a:r>
            <a:r>
              <a:rPr lang="ru-RU" sz="1100" b="1" i="0" u="none" strike="noStrike" cap="none" dirty="0">
                <a:solidFill>
                  <a:srgbClr val="000000"/>
                </a:solidFill>
                <a:effectLst/>
                <a:latin typeface="Arial"/>
                <a:ea typeface="Arial"/>
                <a:cs typeface="Arial"/>
              </a:rPr>
              <a:t>&lt;мобильное приложение&gt;</a:t>
            </a:r>
            <a:endParaRPr lang="ru-RU" b="0" dirty="0">
              <a:effectLst/>
            </a:endParaRPr>
          </a:p>
          <a:p>
            <a:pPr rtl="0"/>
            <a:r>
              <a:rPr lang="ru-RU" sz="1100" b="0" i="0" u="none" strike="noStrike" cap="none" dirty="0">
                <a:solidFill>
                  <a:srgbClr val="000000"/>
                </a:solidFill>
                <a:effectLst/>
                <a:latin typeface="Arial"/>
                <a:ea typeface="Arial"/>
                <a:cs typeface="Arial"/>
              </a:rPr>
              <a:t>будет </a:t>
            </a:r>
            <a:r>
              <a:rPr lang="ru-RU" sz="1100" b="1" i="0" u="none" strike="noStrike" cap="none" dirty="0">
                <a:solidFill>
                  <a:srgbClr val="000000"/>
                </a:solidFill>
                <a:effectLst/>
                <a:latin typeface="Arial"/>
                <a:ea typeface="Arial"/>
                <a:cs typeface="Arial"/>
              </a:rPr>
              <a:t>&lt;строить удобные и интересные пешеходные маршруты прогулок&gt;.</a:t>
            </a:r>
            <a:endParaRPr lang="ru-RU" b="0" dirty="0">
              <a:effectLst/>
            </a:endParaRPr>
          </a:p>
          <a:p>
            <a:pPr rtl="0"/>
            <a:r>
              <a:rPr lang="ru-RU" sz="1100" b="0" i="0" u="none" strike="noStrike" cap="none" dirty="0">
                <a:solidFill>
                  <a:srgbClr val="000000"/>
                </a:solidFill>
                <a:effectLst/>
                <a:latin typeface="Arial"/>
                <a:ea typeface="Arial"/>
                <a:cs typeface="Arial"/>
              </a:rPr>
              <a:t>В отличие от </a:t>
            </a:r>
            <a:r>
              <a:rPr lang="ru-RU" sz="1100" b="1" i="0" u="none" strike="noStrike" cap="none" dirty="0">
                <a:solidFill>
                  <a:srgbClr val="000000"/>
                </a:solidFill>
                <a:effectLst/>
                <a:latin typeface="Arial"/>
                <a:ea typeface="Arial"/>
                <a:cs typeface="Arial"/>
              </a:rPr>
              <a:t>&lt;</a:t>
            </a:r>
            <a:r>
              <a:rPr lang="ru-RU" sz="1100" b="1" i="0" u="none" strike="noStrike" cap="none" dirty="0" err="1">
                <a:solidFill>
                  <a:srgbClr val="000000"/>
                </a:solidFill>
                <a:effectLst/>
                <a:latin typeface="Arial"/>
                <a:ea typeface="Arial"/>
                <a:cs typeface="Arial"/>
              </a:rPr>
              <a:t>Яндекс.Карт</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Google</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Maps</a:t>
            </a:r>
            <a:r>
              <a:rPr lang="ru-RU" sz="1100" b="1" i="0" u="none" strike="noStrike" cap="none" dirty="0">
                <a:solidFill>
                  <a:srgbClr val="000000"/>
                </a:solidFill>
                <a:effectLst/>
                <a:latin typeface="Arial"/>
                <a:ea typeface="Arial"/>
                <a:cs typeface="Arial"/>
              </a:rPr>
              <a:t> и 2Gis&gt;</a:t>
            </a:r>
            <a:r>
              <a:rPr lang="ru-RU" sz="1100" b="0" i="0" u="none" strike="noStrike" cap="none" dirty="0">
                <a:solidFill>
                  <a:srgbClr val="000000"/>
                </a:solidFill>
                <a:effectLst/>
                <a:latin typeface="Arial"/>
                <a:ea typeface="Arial"/>
                <a:cs typeface="Arial"/>
              </a:rPr>
              <a:t>, наше приложение будет лучше тем,</a:t>
            </a:r>
            <a:endParaRPr lang="ru-RU" b="0" dirty="0">
              <a:effectLst/>
            </a:endParaRPr>
          </a:p>
          <a:p>
            <a:pPr rtl="0"/>
            <a:r>
              <a:rPr lang="ru-RU" sz="1100" b="0" i="0" u="none" strike="noStrike" cap="none" dirty="0">
                <a:solidFill>
                  <a:srgbClr val="000000"/>
                </a:solidFill>
                <a:effectLst/>
                <a:latin typeface="Arial"/>
                <a:ea typeface="Arial"/>
                <a:cs typeface="Arial"/>
              </a:rPr>
              <a:t>что </a:t>
            </a:r>
            <a:r>
              <a:rPr lang="ru-RU" sz="1100" b="1" i="0" u="none" strike="noStrike" cap="none" dirty="0">
                <a:solidFill>
                  <a:srgbClr val="000000"/>
                </a:solidFill>
                <a:effectLst/>
                <a:latin typeface="Arial"/>
                <a:ea typeface="Arial"/>
                <a:cs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lang="ru-RU" b="0" dirty="0">
              <a:effectLst/>
            </a:endParaRPr>
          </a:p>
          <a:p>
            <a:r>
              <a:rPr lang="ru-RU" b="0" dirty="0">
                <a:effectLst/>
              </a:rPr>
              <a:t/>
            </a:r>
            <a:br>
              <a:rPr lang="ru-RU" b="0" dirty="0">
                <a:effectLst/>
              </a:rPr>
            </a:br>
            <a:endParaRPr lang="ru-RU" dirty="0"/>
          </a:p>
        </p:txBody>
      </p:sp>
    </p:spTree>
    <p:extLst>
      <p:ext uri="{BB962C8B-B14F-4D97-AF65-F5344CB8AC3E}">
        <p14:creationId xmlns:p14="http://schemas.microsoft.com/office/powerpoint/2010/main" val="676551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lang="ru-RU" b="0" dirty="0">
              <a:effectLst/>
            </a:endParaRPr>
          </a:p>
          <a:p>
            <a:pPr rtl="0"/>
            <a:r>
              <a:rPr lang="ru-RU" sz="1100" b="0" i="0" u="none" strike="noStrike" cap="none" dirty="0">
                <a:solidFill>
                  <a:srgbClr val="000000"/>
                </a:solidFill>
                <a:effectLst/>
                <a:latin typeface="Arial"/>
                <a:ea typeface="Arial"/>
                <a:cs typeface="Arial"/>
              </a:rPr>
              <a:t>Аналоги продукта бываю полными (прямые конкуренты) и частичными (косвенные конкуренты).</a:t>
            </a:r>
            <a:endParaRPr lang="ru-RU" b="0" dirty="0">
              <a:effectLst/>
            </a:endParaRPr>
          </a:p>
          <a:p>
            <a:pPr rtl="0"/>
            <a:r>
              <a:rPr lang="ru-RU" b="0" dirty="0">
                <a:effectLst/>
              </a:rPr>
              <a:t/>
            </a:r>
            <a:br>
              <a:rPr lang="ru-RU" b="0" dirty="0">
                <a:effectLst/>
              </a:rPr>
            </a:br>
            <a:r>
              <a:rPr lang="ru-RU" sz="1100" b="1" i="0" u="none" strike="noStrike" cap="none" dirty="0">
                <a:solidFill>
                  <a:srgbClr val="000000"/>
                </a:solidFill>
                <a:effectLst/>
                <a:latin typeface="Arial"/>
                <a:ea typeface="Arial"/>
                <a:cs typeface="Arial"/>
              </a:rPr>
              <a:t>Полные аналоги</a:t>
            </a:r>
            <a:r>
              <a:rPr lang="ru-RU" sz="1100" b="0" i="0" u="none" strike="noStrike" cap="none" dirty="0">
                <a:solidFill>
                  <a:srgbClr val="000000"/>
                </a:solidFill>
                <a:effectLst/>
                <a:latin typeface="Arial"/>
                <a:ea typeface="Arial"/>
                <a:cs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a:t>
            </a:r>
            <a:r>
              <a:rPr lang="ru-RU" sz="1100" b="0" i="0" u="none" strike="noStrike" cap="none" dirty="0" err="1">
                <a:solidFill>
                  <a:srgbClr val="000000"/>
                </a:solidFill>
                <a:effectLst/>
                <a:latin typeface="Arial"/>
                <a:ea typeface="Arial"/>
                <a:cs typeface="Arial"/>
              </a:rPr>
              <a:t>Kia</a:t>
            </a:r>
            <a:r>
              <a:rPr lang="ru-RU" sz="1100" b="0" i="0" u="none" strike="noStrike" cap="none" dirty="0">
                <a:solidFill>
                  <a:srgbClr val="000000"/>
                </a:solidFill>
                <a:effectLst/>
                <a:latin typeface="Arial"/>
                <a:ea typeface="Arial"/>
                <a:cs typeface="Arial"/>
              </a:rPr>
              <a:t> будут машины </a:t>
            </a:r>
            <a:r>
              <a:rPr lang="ru-RU" sz="1100" b="0" i="0" u="none" strike="noStrike" cap="none" dirty="0" err="1">
                <a:solidFill>
                  <a:srgbClr val="000000"/>
                </a:solidFill>
                <a:effectLst/>
                <a:latin typeface="Arial"/>
                <a:ea typeface="Arial"/>
                <a:cs typeface="Arial"/>
              </a:rPr>
              <a:t>Skoda</a:t>
            </a:r>
            <a:r>
              <a:rPr lang="ru-RU" sz="1100" b="0" i="0" u="none" strike="noStrike" cap="none" dirty="0">
                <a:solidFill>
                  <a:srgbClr val="000000"/>
                </a:solidFill>
                <a:effectLst/>
                <a:latin typeface="Arial"/>
                <a:ea typeface="Arial"/>
                <a:cs typeface="Arial"/>
              </a:rPr>
              <a:t> и </a:t>
            </a:r>
            <a:r>
              <a:rPr lang="ru-RU" sz="1100" b="0" i="0" u="none" strike="noStrike" cap="none" dirty="0" err="1">
                <a:solidFill>
                  <a:srgbClr val="000000"/>
                </a:solidFill>
                <a:effectLst/>
                <a:latin typeface="Arial"/>
                <a:ea typeface="Arial"/>
                <a:cs typeface="Arial"/>
              </a:rPr>
              <a:t>Volkswagen</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1" i="0" u="none" strike="noStrike" cap="none" dirty="0">
                <a:solidFill>
                  <a:srgbClr val="000000"/>
                </a:solidFill>
                <a:effectLst/>
                <a:latin typeface="Arial"/>
                <a:ea typeface="Arial"/>
                <a:cs typeface="Arial"/>
              </a:rPr>
              <a:t>Частичными аналогами</a:t>
            </a:r>
            <a:r>
              <a:rPr lang="ru-RU" sz="1100" b="0" i="0" u="none" strike="noStrike" cap="none" dirty="0">
                <a:solidFill>
                  <a:srgbClr val="000000"/>
                </a:solidFill>
                <a:effectLst/>
                <a:latin typeface="Arial"/>
                <a:ea typeface="Arial"/>
                <a:cs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lang="ru-RU" b="0" dirty="0">
              <a:effectLst/>
            </a:endParaRPr>
          </a:p>
          <a:p>
            <a:pPr rtl="0"/>
            <a:r>
              <a:rPr lang="ru-RU" sz="1100" b="0" i="0" u="none" strike="noStrike" cap="none" dirty="0">
                <a:solidFill>
                  <a:srgbClr val="000000"/>
                </a:solidFill>
                <a:effectLst/>
                <a:latin typeface="Arial"/>
                <a:ea typeface="Arial"/>
                <a:cs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dirty="0">
                <a:solidFill>
                  <a:srgbClr val="000000"/>
                </a:solidFill>
                <a:effectLst/>
                <a:latin typeface="Arial"/>
                <a:ea typeface="Arial"/>
                <a:cs typeface="Arial"/>
              </a:rPr>
              <a:t>чем ваш проект отличается от аналогов, в чем превосходит их и как это помогает решать заявленную проблему.</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1995293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Слайд с командой — это ваш способ представиться и показать, что вы способны справиться с поставленной задачей.</a:t>
            </a:r>
            <a:endParaRPr lang="ru-RU" b="0" dirty="0">
              <a:effectLst/>
            </a:endParaRPr>
          </a:p>
          <a:p>
            <a:pPr rtl="0"/>
            <a:r>
              <a:rPr lang="ru-RU" sz="1100" b="0" i="0" u="none" strike="noStrike" cap="none" dirty="0">
                <a:solidFill>
                  <a:srgbClr val="000000"/>
                </a:solidFill>
                <a:effectLst/>
                <a:latin typeface="Arial"/>
                <a:ea typeface="Arial"/>
                <a:cs typeface="Arial"/>
              </a:rPr>
              <a:t>Обычно здесь размещают фотографии, указывают, как кого зовут, должность в проекте</a:t>
            </a:r>
            <a:endParaRPr lang="ru-RU" b="0" dirty="0">
              <a:effectLst/>
            </a:endParaRPr>
          </a:p>
          <a:p>
            <a:pPr rtl="0"/>
            <a:r>
              <a:rPr lang="ru-RU" sz="1100" b="0" i="0" u="none" strike="noStrike" cap="none" dirty="0">
                <a:solidFill>
                  <a:srgbClr val="000000"/>
                </a:solidFill>
                <a:effectLst/>
                <a:latin typeface="Arial"/>
                <a:ea typeface="Arial"/>
                <a:cs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lang="ru-RU" b="0" dirty="0">
              <a:effectLst/>
            </a:endParaRPr>
          </a:p>
          <a:p>
            <a:pPr rtl="0"/>
            <a:r>
              <a:rPr lang="ru-RU" sz="1100" b="0" i="1" u="none" strike="noStrike" cap="none" dirty="0">
                <a:solidFill>
                  <a:srgbClr val="000000"/>
                </a:solidFill>
                <a:effectLst/>
                <a:latin typeface="Arial"/>
                <a:ea typeface="Arial"/>
                <a:cs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lang="ru-RU" b="0" dirty="0">
              <a:effectLst/>
            </a:endParaRP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Но ни в коем случае ничего не придумывайте и не вводите ваших зрителей в заблуждение!</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2822135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Слайд с командой — это ваш способ представиться и показать, что вы способны справиться с поставленной задачей.</a:t>
            </a:r>
            <a:endParaRPr lang="ru-RU" b="0" dirty="0">
              <a:effectLst/>
            </a:endParaRPr>
          </a:p>
          <a:p>
            <a:pPr rtl="0"/>
            <a:r>
              <a:rPr lang="ru-RU" sz="1100" b="0" i="0" u="none" strike="noStrike" cap="none" dirty="0">
                <a:solidFill>
                  <a:srgbClr val="000000"/>
                </a:solidFill>
                <a:effectLst/>
                <a:latin typeface="Arial"/>
                <a:ea typeface="Arial"/>
                <a:cs typeface="Arial"/>
              </a:rPr>
              <a:t>Обычно здесь размещают фотографии, указывают, как кого зовут, должность в проекте</a:t>
            </a:r>
            <a:endParaRPr lang="ru-RU" b="0" dirty="0">
              <a:effectLst/>
            </a:endParaRPr>
          </a:p>
          <a:p>
            <a:pPr rtl="0"/>
            <a:r>
              <a:rPr lang="ru-RU" sz="1100" b="0" i="0" u="none" strike="noStrike" cap="none" dirty="0">
                <a:solidFill>
                  <a:srgbClr val="000000"/>
                </a:solidFill>
                <a:effectLst/>
                <a:latin typeface="Arial"/>
                <a:ea typeface="Arial"/>
                <a:cs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lang="ru-RU" b="0" dirty="0">
              <a:effectLst/>
            </a:endParaRPr>
          </a:p>
          <a:p>
            <a:pPr rtl="0"/>
            <a:r>
              <a:rPr lang="ru-RU" sz="1100" b="0" i="1" u="none" strike="noStrike" cap="none" dirty="0">
                <a:solidFill>
                  <a:srgbClr val="000000"/>
                </a:solidFill>
                <a:effectLst/>
                <a:latin typeface="Arial"/>
                <a:ea typeface="Arial"/>
                <a:cs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lang="ru-RU" b="0" dirty="0">
              <a:effectLst/>
            </a:endParaRP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Но ни в коем случае ничего не придумывайте и не вводите ваших зрителей в заблуждение!</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561590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Слайд с командой — это ваш способ представиться и показать, что вы способны справиться с поставленной задачей.</a:t>
            </a:r>
            <a:endParaRPr lang="ru-RU" b="0" dirty="0">
              <a:effectLst/>
            </a:endParaRPr>
          </a:p>
          <a:p>
            <a:pPr rtl="0"/>
            <a:r>
              <a:rPr lang="ru-RU" sz="1100" b="0" i="0" u="none" strike="noStrike" cap="none" dirty="0">
                <a:solidFill>
                  <a:srgbClr val="000000"/>
                </a:solidFill>
                <a:effectLst/>
                <a:latin typeface="Arial"/>
                <a:ea typeface="Arial"/>
                <a:cs typeface="Arial"/>
              </a:rPr>
              <a:t>Обычно здесь размещают фотографии, указывают, как кого зовут, должность в проекте</a:t>
            </a:r>
            <a:endParaRPr lang="ru-RU" b="0" dirty="0">
              <a:effectLst/>
            </a:endParaRPr>
          </a:p>
          <a:p>
            <a:pPr rtl="0"/>
            <a:r>
              <a:rPr lang="ru-RU" sz="1100" b="0" i="0" u="none" strike="noStrike" cap="none" dirty="0">
                <a:solidFill>
                  <a:srgbClr val="000000"/>
                </a:solidFill>
                <a:effectLst/>
                <a:latin typeface="Arial"/>
                <a:ea typeface="Arial"/>
                <a:cs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lang="ru-RU" b="0" dirty="0">
              <a:effectLst/>
            </a:endParaRPr>
          </a:p>
          <a:p>
            <a:pPr rtl="0"/>
            <a:r>
              <a:rPr lang="ru-RU" sz="1100" b="0" i="1" u="none" strike="noStrike" cap="none" dirty="0">
                <a:solidFill>
                  <a:srgbClr val="000000"/>
                </a:solidFill>
                <a:effectLst/>
                <a:latin typeface="Arial"/>
                <a:ea typeface="Arial"/>
                <a:cs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lang="ru-RU" b="0" dirty="0">
              <a:effectLst/>
            </a:endParaRPr>
          </a:p>
          <a:p>
            <a:pPr rtl="0"/>
            <a:r>
              <a:rPr lang="ru-RU" b="0" dirty="0">
                <a:effectLst/>
              </a:rPr>
              <a:t/>
            </a:r>
            <a:br>
              <a:rPr lang="ru-RU" b="0" dirty="0">
                <a:effectLst/>
              </a:rPr>
            </a:br>
            <a:r>
              <a:rPr lang="ru-RU" sz="1100" b="0" i="0" u="none" strike="noStrike" cap="none" dirty="0">
                <a:solidFill>
                  <a:srgbClr val="000000"/>
                </a:solidFill>
                <a:effectLst/>
                <a:latin typeface="Arial"/>
                <a:ea typeface="Arial"/>
                <a:cs typeface="Arial"/>
              </a:rPr>
              <a:t>Но ни в коем случае ничего не придумывайте и не вводите ваших зрителей в заблуждение!</a:t>
            </a:r>
            <a:endParaRPr lang="ru-RU" b="0" dirty="0">
              <a:effectLst/>
            </a:endParaRPr>
          </a:p>
          <a:p>
            <a:r>
              <a:rPr lang="ru-RU" dirty="0"/>
              <a:t/>
            </a:r>
            <a:br>
              <a:rPr lang="ru-RU" dirty="0"/>
            </a:br>
            <a:endParaRPr lang="ru-RU" dirty="0"/>
          </a:p>
        </p:txBody>
      </p:sp>
    </p:spTree>
    <p:extLst>
      <p:ext uri="{BB962C8B-B14F-4D97-AF65-F5344CB8AC3E}">
        <p14:creationId xmlns:p14="http://schemas.microsoft.com/office/powerpoint/2010/main" val="14784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962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0915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651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7829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799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17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419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43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40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284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5552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85C8CDB-68ED-4D00-9EEF-5C6CF2DFC48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53AA5800-8026-436E-B077-2D8747EA58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9EF37715-9C31-4FDB-9645-80A451B8BC5B}"/>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5" name="Нижний колонтитул 4">
            <a:extLst>
              <a:ext uri="{FF2B5EF4-FFF2-40B4-BE49-F238E27FC236}">
                <a16:creationId xmlns="" xmlns:a16="http://schemas.microsoft.com/office/drawing/2014/main" id="{CABB910A-BC16-4D0C-A141-728B7F454EC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4D82F75-3F18-4121-96D1-C684036DC37B}"/>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2474872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C83BC60-2513-43D0-9C17-7E8A7C2AD83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F69109BF-9F64-4A11-8C42-C67997F87BB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4288EED0-8EAF-46D1-8B57-72D9A3C05026}"/>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5" name="Нижний колонтитул 4">
            <a:extLst>
              <a:ext uri="{FF2B5EF4-FFF2-40B4-BE49-F238E27FC236}">
                <a16:creationId xmlns="" xmlns:a16="http://schemas.microsoft.com/office/drawing/2014/main" id="{012DAF94-52F1-4E98-A59F-DEC64FF5DBC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052D088-0D3A-46FE-ADCC-32F313822DD3}"/>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3848063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04C4D15-793F-4D47-B3B8-708517C549D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067B9AF5-E6FE-4D5E-B8BF-A44248E047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7763AED5-48EE-4A21-B219-B0017A20EA10}"/>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5" name="Нижний колонтитул 4">
            <a:extLst>
              <a:ext uri="{FF2B5EF4-FFF2-40B4-BE49-F238E27FC236}">
                <a16:creationId xmlns="" xmlns:a16="http://schemas.microsoft.com/office/drawing/2014/main" id="{332BA332-6CEE-4CE6-8D04-6C7C6CB44F9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DC634D0-D6E7-4F1B-878E-56FD59F1EE0C}"/>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2381048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A2C76D2-4F9E-40CF-9F3D-D11DD0BF0B3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5CCA3858-CDD7-43EE-BA6A-99D0BEFBFC1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9DDF8744-CB3F-487F-B048-4880F192FFD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24FFDD36-82AA-4DCE-8E95-22DABC2ECD76}"/>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6" name="Нижний колонтитул 5">
            <a:extLst>
              <a:ext uri="{FF2B5EF4-FFF2-40B4-BE49-F238E27FC236}">
                <a16:creationId xmlns="" xmlns:a16="http://schemas.microsoft.com/office/drawing/2014/main" id="{BEF8D7E1-93A5-43BF-A5E9-78A32457B34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9EE50C9-AF99-4AA3-A7AE-C14E78FD2EB0}"/>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1095855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74E9D97-DF78-41FE-9D8E-184A9AE80D5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AEAE40B0-03DB-4878-8310-FF741C3B70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6BE0FB6D-C92F-4DB2-A7AA-F740EC32ACE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90F74061-177E-494D-AD54-A65869C727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24863F43-93B9-4B9D-AA1A-ECFBA8A908A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1C755ADC-0813-40F4-AEFA-C56EB75451D7}"/>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8" name="Нижний колонтитул 7">
            <a:extLst>
              <a:ext uri="{FF2B5EF4-FFF2-40B4-BE49-F238E27FC236}">
                <a16:creationId xmlns="" xmlns:a16="http://schemas.microsoft.com/office/drawing/2014/main" id="{1C9065BB-F464-45FC-A0D7-FA027E03949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AF8B32A8-C268-4381-9AE9-488D05CC6281}"/>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2218011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18B714D-23BB-4085-BBEC-A99DB4305F3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B1AEBED8-F54A-4479-A7EE-02EBB1A941F6}"/>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4" name="Нижний колонтитул 3">
            <a:extLst>
              <a:ext uri="{FF2B5EF4-FFF2-40B4-BE49-F238E27FC236}">
                <a16:creationId xmlns="" xmlns:a16="http://schemas.microsoft.com/office/drawing/2014/main" id="{D271A306-1B23-46EA-8569-492908B4998D}"/>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D9DDF747-C197-4195-B40E-C5AA0CB34979}"/>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2318987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5AFC0B69-B547-4A67-BFA7-DFE7884F0519}"/>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3" name="Нижний колонтитул 2">
            <a:extLst>
              <a:ext uri="{FF2B5EF4-FFF2-40B4-BE49-F238E27FC236}">
                <a16:creationId xmlns="" xmlns:a16="http://schemas.microsoft.com/office/drawing/2014/main" id="{5C83895D-3000-44B6-9E9E-0C876E4A555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92F7DD4E-F32B-4BEC-B9F6-A595A08AC9AD}"/>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703632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3CCE6C8-048E-4421-AEF1-EB9C1D7A64A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31B9F50C-2D13-4147-8394-39D7CA8AA4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ADA8517A-1D36-43F5-951C-B74F765090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1B6E4E90-4935-467B-B985-9BAF2CD2E1CA}"/>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6" name="Нижний колонтитул 5">
            <a:extLst>
              <a:ext uri="{FF2B5EF4-FFF2-40B4-BE49-F238E27FC236}">
                <a16:creationId xmlns="" xmlns:a16="http://schemas.microsoft.com/office/drawing/2014/main" id="{0AD79903-B93B-4E69-93EC-972D9C71B3E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D5DD8DB-20FB-42F6-8940-5E8A4FE9A6A1}"/>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4287242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58F6CFD-CD79-44BF-9197-1219C08CFEC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77419194-0CDC-4329-88C9-21B84A18B8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A91E0BF6-C612-4591-81F9-6CA951F78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86FFF2AF-2B02-4383-980F-25F4F454F065}"/>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6" name="Нижний колонтитул 5">
            <a:extLst>
              <a:ext uri="{FF2B5EF4-FFF2-40B4-BE49-F238E27FC236}">
                <a16:creationId xmlns="" xmlns:a16="http://schemas.microsoft.com/office/drawing/2014/main" id="{A4968E11-31A3-4F40-9B25-13604DCCE7F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AEB8209-648B-4F15-9F72-C19AE0406AE6}"/>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4226343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A3C2FD8-482D-4A4A-AA46-E8E2A28B44D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CACDB139-F519-4EBA-AB23-0DE06A0F979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3D17CAC9-6619-4212-B7F6-AD9FC608DBF9}"/>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5" name="Нижний колонтитул 4">
            <a:extLst>
              <a:ext uri="{FF2B5EF4-FFF2-40B4-BE49-F238E27FC236}">
                <a16:creationId xmlns="" xmlns:a16="http://schemas.microsoft.com/office/drawing/2014/main" id="{C436D5CE-C77B-4070-9FDD-1A9CAD998A2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FF55DB23-33CF-4203-9100-30CC873E1BDE}"/>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326033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8EB4FC5C-3192-4CD5-AB9F-C36D6212ACD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D67F2F63-B001-461D-9DE0-F6B02163E5B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B5B4CBA-627E-450A-8823-75A84F680DD6}"/>
              </a:ext>
            </a:extLst>
          </p:cNvPr>
          <p:cNvSpPr>
            <a:spLocks noGrp="1"/>
          </p:cNvSpPr>
          <p:nvPr>
            <p:ph type="dt" sz="half" idx="10"/>
          </p:nvPr>
        </p:nvSpPr>
        <p:spPr/>
        <p:txBody>
          <a:bodyPr/>
          <a:lstStyle/>
          <a:p>
            <a:fld id="{9FB6E445-6BDE-41FE-A09F-70077BBB39FE}" type="datetimeFigureOut">
              <a:rPr lang="ru-RU" smtClean="0"/>
              <a:t>12.12.2023</a:t>
            </a:fld>
            <a:endParaRPr lang="ru-RU"/>
          </a:p>
        </p:txBody>
      </p:sp>
      <p:sp>
        <p:nvSpPr>
          <p:cNvPr id="5" name="Нижний колонтитул 4">
            <a:extLst>
              <a:ext uri="{FF2B5EF4-FFF2-40B4-BE49-F238E27FC236}">
                <a16:creationId xmlns="" xmlns:a16="http://schemas.microsoft.com/office/drawing/2014/main" id="{EBF16BF0-F45A-4635-9220-6276B60E86D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6A1B4835-48B1-4CCE-9640-DE74ADC884A4}"/>
              </a:ext>
            </a:extLst>
          </p:cNvPr>
          <p:cNvSpPr>
            <a:spLocks noGrp="1"/>
          </p:cNvSpPr>
          <p:nvPr>
            <p:ph type="sldNum" sz="quarter" idx="12"/>
          </p:nvPr>
        </p:nvSpPr>
        <p:spPr/>
        <p:txBody>
          <a:bodyPr/>
          <a:lstStyle/>
          <a:p>
            <a:fld id="{A708A551-BFAA-4689-9F43-C25C07A8F8D7}" type="slidenum">
              <a:rPr lang="ru-RU" smtClean="0"/>
              <a:t>‹#›</a:t>
            </a:fld>
            <a:endParaRPr lang="ru-RU"/>
          </a:p>
        </p:txBody>
      </p:sp>
    </p:spTree>
    <p:extLst>
      <p:ext uri="{BB962C8B-B14F-4D97-AF65-F5344CB8AC3E}">
        <p14:creationId xmlns:p14="http://schemas.microsoft.com/office/powerpoint/2010/main" val="1890905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Заголовок">
    <p:spTree>
      <p:nvGrpSpPr>
        <p:cNvPr id="1" name=""/>
        <p:cNvGrpSpPr/>
        <p:nvPr/>
      </p:nvGrpSpPr>
      <p:grpSpPr>
        <a:xfrm>
          <a:off x="0" y="0"/>
          <a:ext cx="0" cy="0"/>
          <a:chOff x="0" y="0"/>
          <a:chExt cx="0" cy="0"/>
        </a:xfrm>
      </p:grpSpPr>
      <p:sp>
        <p:nvSpPr>
          <p:cNvPr id="11" name="Уровень текста 1…"/>
          <p:cNvSpPr txBox="1">
            <a:spLocks noGrp="1"/>
          </p:cNvSpPr>
          <p:nvPr>
            <p:ph type="body" sz="quarter" idx="1"/>
          </p:nvPr>
        </p:nvSpPr>
        <p:spPr>
          <a:xfrm>
            <a:off x="600671" y="5929932"/>
            <a:ext cx="10985503" cy="318491"/>
          </a:xfrm>
          <a:prstGeom prst="rect">
            <a:avLst/>
          </a:prstGeom>
        </p:spPr>
        <p:txBody>
          <a:bodyPr lIns="45718" tIns="45718" rIns="45718" bIns="45718" spcCol="38100"/>
          <a:lstStyle>
            <a:lvl1pPr marL="0" indent="0" defTabSz="412731">
              <a:lnSpc>
                <a:spcPct val="100000"/>
              </a:lnSpc>
              <a:spcBef>
                <a:spcPts val="0"/>
              </a:spcBef>
              <a:buSzTx/>
              <a:buNone/>
              <a:defRPr sz="1800" b="1"/>
            </a:lvl1pPr>
            <a:lvl2pPr marL="533375" indent="-228589" defTabSz="412731">
              <a:lnSpc>
                <a:spcPct val="100000"/>
              </a:lnSpc>
              <a:spcBef>
                <a:spcPts val="0"/>
              </a:spcBef>
              <a:defRPr sz="1800" b="1"/>
            </a:lvl2pPr>
            <a:lvl3pPr marL="838161" indent="-228589" defTabSz="412731">
              <a:lnSpc>
                <a:spcPct val="100000"/>
              </a:lnSpc>
              <a:spcBef>
                <a:spcPts val="0"/>
              </a:spcBef>
              <a:defRPr sz="1800" b="1"/>
            </a:lvl3pPr>
            <a:lvl4pPr marL="1142947" indent="-228589" defTabSz="412731">
              <a:lnSpc>
                <a:spcPct val="100000"/>
              </a:lnSpc>
              <a:spcBef>
                <a:spcPts val="0"/>
              </a:spcBef>
              <a:defRPr sz="1800" b="1"/>
            </a:lvl4pPr>
            <a:lvl5pPr marL="1447733" indent="-228589" defTabSz="412731">
              <a:lnSpc>
                <a:spcPct val="100000"/>
              </a:lnSpc>
              <a:spcBef>
                <a:spcPts val="0"/>
              </a:spcBef>
              <a:defRPr sz="1800" b="1"/>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12" name="Заголовок презентации"/>
          <p:cNvSpPr txBox="1">
            <a:spLocks noGrp="1"/>
          </p:cNvSpPr>
          <p:nvPr>
            <p:ph type="title"/>
          </p:nvPr>
        </p:nvSpPr>
        <p:spPr>
          <a:xfrm>
            <a:off x="603249" y="1287496"/>
            <a:ext cx="10985503" cy="2324102"/>
          </a:xfrm>
          <a:prstGeom prst="rect">
            <a:avLst/>
          </a:prstGeom>
        </p:spPr>
        <p:txBody>
          <a:bodyPr anchor="b"/>
          <a:lstStyle>
            <a:lvl1pPr>
              <a:defRPr sz="5800" spc="-116"/>
            </a:lvl1pPr>
          </a:lstStyle>
          <a:p>
            <a:r>
              <a:rPr lang="ru-RU"/>
              <a:t>Образец заголовка</a:t>
            </a:r>
            <a:endParaRPr/>
          </a:p>
        </p:txBody>
      </p:sp>
      <p:sp>
        <p:nvSpPr>
          <p:cNvPr id="13" name="Уровень текста 1…"/>
          <p:cNvSpPr txBox="1">
            <a:spLocks noGrp="1"/>
          </p:cNvSpPr>
          <p:nvPr>
            <p:ph type="body" sz="quarter" idx="21"/>
          </p:nvPr>
        </p:nvSpPr>
        <p:spPr>
          <a:xfrm>
            <a:off x="600672" y="3611595"/>
            <a:ext cx="10985501" cy="952502"/>
          </a:xfrm>
          <a:prstGeom prst="rect">
            <a:avLst/>
          </a:prstGeom>
        </p:spPr>
        <p:txBody>
          <a:bodyPr spcCol="38100"/>
          <a:lstStyle>
            <a:lvl1pPr marL="0" indent="0" defTabSz="412731">
              <a:lnSpc>
                <a:spcPct val="100000"/>
              </a:lnSpc>
              <a:spcBef>
                <a:spcPts val="0"/>
              </a:spcBef>
              <a:buSzTx/>
              <a:buNone/>
              <a:defRPr sz="2750" b="1"/>
            </a:lvl1pPr>
          </a:lstStyle>
          <a:p>
            <a:pPr lvl="0"/>
            <a:r>
              <a:rPr lang="ru-RU"/>
              <a:t>Образец текста</a:t>
            </a:r>
          </a:p>
        </p:txBody>
      </p:sp>
      <p:sp>
        <p:nvSpPr>
          <p:cNvPr id="2" name="Номер слайда">
            <a:extLst>
              <a:ext uri="{FF2B5EF4-FFF2-40B4-BE49-F238E27FC236}">
                <a16:creationId xmlns="" xmlns:a16="http://schemas.microsoft.com/office/drawing/2014/main" id="{A4B7D94B-7166-495F-F7F5-FEADFC81131C}"/>
              </a:ext>
            </a:extLst>
          </p:cNvPr>
          <p:cNvSpPr txBox="1">
            <a:spLocks noGrp="1"/>
          </p:cNvSpPr>
          <p:nvPr>
            <p:ph type="sldNum" sz="quarter" idx="22"/>
          </p:nvPr>
        </p:nvSpPr>
        <p:spPr/>
        <p:txBody>
          <a:bodyPr/>
          <a:lstStyle>
            <a:lvl1pPr>
              <a:defRPr/>
            </a:lvl1pPr>
          </a:lstStyle>
          <a:p>
            <a:pPr defTabSz="554492" rtl="0">
              <a:buClrTx/>
            </a:pPr>
            <a:fld id="{B0489526-BA99-4733-AEC4-101D6143F289}" type="slidenum">
              <a:rPr lang="ru-RU" altLang="ru-RU" sz="1092" kern="1200" smtClean="0">
                <a:solidFill>
                  <a:prstClr val="black"/>
                </a:solidFill>
                <a:latin typeface="Gilroy"/>
                <a:ea typeface="+mn-ea"/>
                <a:cs typeface="+mn-cs"/>
              </a:rPr>
              <a:pPr defTabSz="554492" rtl="0">
                <a:buClrTx/>
              </a:pPr>
              <a:t>‹#›</a:t>
            </a:fld>
            <a:endParaRPr lang="ru-RU" altLang="ru-RU" sz="1092" kern="1200">
              <a:solidFill>
                <a:prstClr val="black"/>
              </a:solidFill>
              <a:latin typeface="Gilroy"/>
              <a:ea typeface="+mn-ea"/>
              <a:cs typeface="+mn-cs"/>
            </a:endParaRPr>
          </a:p>
        </p:txBody>
      </p:sp>
    </p:spTree>
    <p:extLst>
      <p:ext uri="{BB962C8B-B14F-4D97-AF65-F5344CB8AC3E}">
        <p14:creationId xmlns:p14="http://schemas.microsoft.com/office/powerpoint/2010/main" val="269081816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32858356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8270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95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1404259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98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3.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5.png"/><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pPr rtl="0">
              <a:buClrTx/>
              <a:buFontTx/>
              <a:buNone/>
            </a:pPr>
            <a:fld id="{1D8BD707-D9CF-40AE-B4C6-C98DA3205C09}" type="datetimeFigureOut">
              <a:rPr lang="en-US" kern="1200" smtClean="0">
                <a:solidFill>
                  <a:prstClr val="black">
                    <a:tint val="75000"/>
                  </a:prstClr>
                </a:solidFill>
                <a:latin typeface="Calibri"/>
                <a:ea typeface="+mn-ea"/>
                <a:cs typeface="+mn-cs"/>
              </a:rPr>
              <a:pPr rtl="0">
                <a:buClrTx/>
                <a:buFontTx/>
                <a:buNone/>
              </a:pPr>
              <a:t>12/12/2023</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pPr rtl="0">
              <a:buClrTx/>
              <a:buFontTx/>
              <a:buNone/>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pPr rtl="0">
              <a:buClrTx/>
              <a:buFontTx/>
              <a:buNone/>
            </a:pPr>
            <a:fld id="{B6F15528-21DE-4FAA-801E-634DDDAF4B2B}" type="slidenum">
              <a:rPr lang="en-US" kern="1200" smtClean="0">
                <a:solidFill>
                  <a:prstClr val="black">
                    <a:tint val="75000"/>
                  </a:prstClr>
                </a:solidFill>
                <a:latin typeface="Calibri"/>
                <a:ea typeface="+mn-ea"/>
                <a:cs typeface="+mn-cs"/>
              </a:rPr>
              <a:pPr rtl="0">
                <a:buClrTx/>
                <a:buFontTx/>
                <a:buNone/>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10992129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01BF5B9-2A73-492F-BBAA-45E33EF0A9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F141ECE2-48B2-4745-8DD4-FE81704BE0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25603BC-EEA6-44CA-907E-DF90A08429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B6E445-6BDE-41FE-A09F-70077BBB39FE}" type="datetimeFigureOut">
              <a:rPr lang="ru-RU" smtClean="0"/>
              <a:t>12.12.2023</a:t>
            </a:fld>
            <a:endParaRPr lang="ru-RU"/>
          </a:p>
        </p:txBody>
      </p:sp>
      <p:sp>
        <p:nvSpPr>
          <p:cNvPr id="5" name="Нижний колонтитул 4">
            <a:extLst>
              <a:ext uri="{FF2B5EF4-FFF2-40B4-BE49-F238E27FC236}">
                <a16:creationId xmlns="" xmlns:a16="http://schemas.microsoft.com/office/drawing/2014/main" id="{59EDC89C-8ED0-4EC5-BAEC-5562623BB6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01828B70-589A-4689-8FAE-40816FF00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08A551-BFAA-4689-9F43-C25C07A8F8D7}" type="slidenum">
              <a:rPr lang="ru-RU" smtClean="0"/>
              <a:t>‹#›</a:t>
            </a:fld>
            <a:endParaRPr lang="ru-RU"/>
          </a:p>
        </p:txBody>
      </p:sp>
      <p:grpSp>
        <p:nvGrpSpPr>
          <p:cNvPr id="7" name="Группа 6">
            <a:extLst>
              <a:ext uri="{FF2B5EF4-FFF2-40B4-BE49-F238E27FC236}">
                <a16:creationId xmlns="" xmlns:a16="http://schemas.microsoft.com/office/drawing/2014/main" id="{114265DF-D851-4A8C-ACE7-234A5FEBCD82}"/>
              </a:ext>
            </a:extLst>
          </p:cNvPr>
          <p:cNvGrpSpPr/>
          <p:nvPr userDrawn="1"/>
        </p:nvGrpSpPr>
        <p:grpSpPr>
          <a:xfrm>
            <a:off x="-15875" y="6554570"/>
            <a:ext cx="12236450" cy="327002"/>
            <a:chOff x="-15875" y="6554788"/>
            <a:chExt cx="12236450" cy="327025"/>
          </a:xfrm>
        </p:grpSpPr>
        <p:sp>
          <p:nvSpPr>
            <p:cNvPr id="8" name="Прямоугольник">
              <a:extLst>
                <a:ext uri="{FF2B5EF4-FFF2-40B4-BE49-F238E27FC236}">
                  <a16:creationId xmlns="" xmlns:a16="http://schemas.microsoft.com/office/drawing/2014/main" id="{84289158-D6AE-473A-99F3-D4D43AA6810B}"/>
                </a:ext>
              </a:extLst>
            </p:cNvPr>
            <p:cNvSpPr>
              <a:spLocks noChangeArrowheads="1"/>
            </p:cNvSpPr>
            <p:nvPr/>
          </p:nvSpPr>
          <p:spPr bwMode="auto">
            <a:xfrm>
              <a:off x="-15875" y="6554788"/>
              <a:ext cx="1503363" cy="327025"/>
            </a:xfrm>
            <a:prstGeom prst="rect">
              <a:avLst/>
            </a:prstGeom>
            <a:blipFill dpi="0" rotWithShape="1">
              <a:blip r:embed="rId1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9" name="Прямоугольник">
              <a:extLst>
                <a:ext uri="{FF2B5EF4-FFF2-40B4-BE49-F238E27FC236}">
                  <a16:creationId xmlns="" xmlns:a16="http://schemas.microsoft.com/office/drawing/2014/main" id="{0B34FD9D-C4DA-4AFE-855D-3FD9E4F1801F}"/>
                </a:ext>
              </a:extLst>
            </p:cNvPr>
            <p:cNvSpPr>
              <a:spLocks noChangeArrowheads="1"/>
            </p:cNvSpPr>
            <p:nvPr/>
          </p:nvSpPr>
          <p:spPr bwMode="auto">
            <a:xfrm>
              <a:off x="1481138" y="6554788"/>
              <a:ext cx="1501775" cy="327025"/>
            </a:xfrm>
            <a:prstGeom prst="rect">
              <a:avLst/>
            </a:prstGeom>
            <a:blipFill dpi="0" rotWithShape="1">
              <a:blip r:embed="rId2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0" name="Прямоугольник">
              <a:extLst>
                <a:ext uri="{FF2B5EF4-FFF2-40B4-BE49-F238E27FC236}">
                  <a16:creationId xmlns="" xmlns:a16="http://schemas.microsoft.com/office/drawing/2014/main" id="{4B85C5F7-7968-402C-BCBC-74C7FDE7CF56}"/>
                </a:ext>
              </a:extLst>
            </p:cNvPr>
            <p:cNvSpPr>
              <a:spLocks noChangeArrowheads="1"/>
            </p:cNvSpPr>
            <p:nvPr/>
          </p:nvSpPr>
          <p:spPr bwMode="auto">
            <a:xfrm>
              <a:off x="2968625" y="6554788"/>
              <a:ext cx="1501775" cy="327025"/>
            </a:xfrm>
            <a:prstGeom prst="rect">
              <a:avLst/>
            </a:prstGeom>
            <a:blipFill dpi="0" rotWithShape="1">
              <a:blip r:embed="rId2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1" name="Прямоугольник">
              <a:extLst>
                <a:ext uri="{FF2B5EF4-FFF2-40B4-BE49-F238E27FC236}">
                  <a16:creationId xmlns="" xmlns:a16="http://schemas.microsoft.com/office/drawing/2014/main" id="{15A03A06-4791-4A3A-BE57-75B0D6A51F03}"/>
                </a:ext>
              </a:extLst>
            </p:cNvPr>
            <p:cNvSpPr>
              <a:spLocks noChangeArrowheads="1"/>
            </p:cNvSpPr>
            <p:nvPr/>
          </p:nvSpPr>
          <p:spPr bwMode="auto">
            <a:xfrm>
              <a:off x="4449763" y="6554788"/>
              <a:ext cx="1503362" cy="327025"/>
            </a:xfrm>
            <a:prstGeom prst="rect">
              <a:avLst/>
            </a:prstGeom>
            <a:blipFill dpi="0" rotWithShape="1">
              <a:blip r:embed="rId2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2" name="Прямоугольник">
              <a:extLst>
                <a:ext uri="{FF2B5EF4-FFF2-40B4-BE49-F238E27FC236}">
                  <a16:creationId xmlns="" xmlns:a16="http://schemas.microsoft.com/office/drawing/2014/main" id="{3196F111-131E-4324-A869-E96D039DD8AF}"/>
                </a:ext>
              </a:extLst>
            </p:cNvPr>
            <p:cNvSpPr>
              <a:spLocks noChangeArrowheads="1"/>
            </p:cNvSpPr>
            <p:nvPr/>
          </p:nvSpPr>
          <p:spPr bwMode="auto">
            <a:xfrm>
              <a:off x="5951538" y="6554788"/>
              <a:ext cx="1501775" cy="327025"/>
            </a:xfrm>
            <a:prstGeom prst="rect">
              <a:avLst/>
            </a:prstGeom>
            <a:blipFill dpi="0" rotWithShape="1">
              <a:blip r:embed="rId2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3" name="Прямоугольник">
              <a:extLst>
                <a:ext uri="{FF2B5EF4-FFF2-40B4-BE49-F238E27FC236}">
                  <a16:creationId xmlns="" xmlns:a16="http://schemas.microsoft.com/office/drawing/2014/main" id="{53AA6FEC-0B61-4984-8B6F-BB36168201AF}"/>
                </a:ext>
              </a:extLst>
            </p:cNvPr>
            <p:cNvSpPr>
              <a:spLocks noChangeArrowheads="1"/>
            </p:cNvSpPr>
            <p:nvPr/>
          </p:nvSpPr>
          <p:spPr bwMode="auto">
            <a:xfrm>
              <a:off x="7419975" y="6554788"/>
              <a:ext cx="1501775" cy="327025"/>
            </a:xfrm>
            <a:prstGeom prst="rect">
              <a:avLst/>
            </a:prstGeom>
            <a:blipFill dpi="0" rotWithShape="1">
              <a:blip r:embed="rId2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4" name="Прямоугольник">
              <a:extLst>
                <a:ext uri="{FF2B5EF4-FFF2-40B4-BE49-F238E27FC236}">
                  <a16:creationId xmlns="" xmlns:a16="http://schemas.microsoft.com/office/drawing/2014/main" id="{7FFE76FD-A68D-4097-A728-8604620470E6}"/>
                </a:ext>
              </a:extLst>
            </p:cNvPr>
            <p:cNvSpPr>
              <a:spLocks noChangeArrowheads="1"/>
            </p:cNvSpPr>
            <p:nvPr/>
          </p:nvSpPr>
          <p:spPr bwMode="auto">
            <a:xfrm>
              <a:off x="8920163" y="6554788"/>
              <a:ext cx="1503362" cy="327025"/>
            </a:xfrm>
            <a:prstGeom prst="rect">
              <a:avLst/>
            </a:prstGeom>
            <a:blipFill dpi="0" rotWithShape="1">
              <a:blip r:embed="rId1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5" name="Прямоугольник">
              <a:extLst>
                <a:ext uri="{FF2B5EF4-FFF2-40B4-BE49-F238E27FC236}">
                  <a16:creationId xmlns="" xmlns:a16="http://schemas.microsoft.com/office/drawing/2014/main" id="{B2ABD65A-53B2-4E7F-AA2F-84FB6C1E1463}"/>
                </a:ext>
              </a:extLst>
            </p:cNvPr>
            <p:cNvSpPr>
              <a:spLocks noChangeArrowheads="1"/>
            </p:cNvSpPr>
            <p:nvPr/>
          </p:nvSpPr>
          <p:spPr bwMode="auto">
            <a:xfrm>
              <a:off x="10234613" y="6554788"/>
              <a:ext cx="1503362" cy="327025"/>
            </a:xfrm>
            <a:prstGeom prst="rect">
              <a:avLst/>
            </a:prstGeom>
            <a:blipFill dpi="0" rotWithShape="1">
              <a:blip r:embed="rId2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6" name="Прямоугольник">
              <a:extLst>
                <a:ext uri="{FF2B5EF4-FFF2-40B4-BE49-F238E27FC236}">
                  <a16:creationId xmlns="" xmlns:a16="http://schemas.microsoft.com/office/drawing/2014/main" id="{A9307D69-0747-45EE-8AD6-B6E011BE17EB}"/>
                </a:ext>
              </a:extLst>
            </p:cNvPr>
            <p:cNvSpPr>
              <a:spLocks noChangeArrowheads="1"/>
            </p:cNvSpPr>
            <p:nvPr/>
          </p:nvSpPr>
          <p:spPr bwMode="auto">
            <a:xfrm>
              <a:off x="11731625" y="6554788"/>
              <a:ext cx="488950" cy="327025"/>
            </a:xfrm>
            <a:prstGeom prst="rect">
              <a:avLst/>
            </a:prstGeom>
            <a:blipFill dpi="0" rotWithShape="1">
              <a:blip r:embed="rId1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grpSp>
      <p:sp>
        <p:nvSpPr>
          <p:cNvPr id="17" name="Прямоугольник">
            <a:extLst>
              <a:ext uri="{FF2B5EF4-FFF2-40B4-BE49-F238E27FC236}">
                <a16:creationId xmlns="" xmlns:a16="http://schemas.microsoft.com/office/drawing/2014/main" id="{925A700E-010F-4A4C-B6D2-2DF26244D32A}"/>
              </a:ext>
            </a:extLst>
          </p:cNvPr>
          <p:cNvSpPr>
            <a:spLocks noChangeArrowheads="1"/>
          </p:cNvSpPr>
          <p:nvPr userDrawn="1"/>
        </p:nvSpPr>
        <p:spPr bwMode="auto">
          <a:xfrm>
            <a:off x="11496718" y="-7697"/>
            <a:ext cx="696871" cy="1760415"/>
          </a:xfrm>
          <a:prstGeom prst="rect">
            <a:avLst/>
          </a:prstGeom>
          <a:blipFill dpi="0" rotWithShape="1">
            <a:blip r:embed="rId2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8" name="Прямоугольник">
            <a:extLst>
              <a:ext uri="{FF2B5EF4-FFF2-40B4-BE49-F238E27FC236}">
                <a16:creationId xmlns="" xmlns:a16="http://schemas.microsoft.com/office/drawing/2014/main" id="{02C5737C-AA7E-4BD3-9CA2-9DB1F7768DDB}"/>
              </a:ext>
            </a:extLst>
          </p:cNvPr>
          <p:cNvSpPr>
            <a:spLocks noChangeArrowheads="1"/>
          </p:cNvSpPr>
          <p:nvPr userDrawn="1"/>
        </p:nvSpPr>
        <p:spPr bwMode="auto">
          <a:xfrm>
            <a:off x="11496718" y="1751131"/>
            <a:ext cx="696871" cy="1760413"/>
          </a:xfrm>
          <a:prstGeom prst="rect">
            <a:avLst/>
          </a:prstGeom>
          <a:blipFill dpi="0" rotWithShape="1">
            <a:blip r:embed="rId1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9" name="Прямоугольник">
            <a:extLst>
              <a:ext uri="{FF2B5EF4-FFF2-40B4-BE49-F238E27FC236}">
                <a16:creationId xmlns="" xmlns:a16="http://schemas.microsoft.com/office/drawing/2014/main" id="{11DE7F26-060E-476C-98E5-0E2B5E4F0C6E}"/>
              </a:ext>
            </a:extLst>
          </p:cNvPr>
          <p:cNvSpPr>
            <a:spLocks noChangeArrowheads="1"/>
          </p:cNvSpPr>
          <p:nvPr userDrawn="1"/>
        </p:nvSpPr>
        <p:spPr bwMode="auto">
          <a:xfrm>
            <a:off x="11496718" y="3505195"/>
            <a:ext cx="696871" cy="1760415"/>
          </a:xfrm>
          <a:prstGeom prst="rect">
            <a:avLst/>
          </a:prstGeom>
          <a:blipFill dpi="0" rotWithShape="1">
            <a:blip r:embed="rId2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0" name="Прямоугольник">
            <a:extLst>
              <a:ext uri="{FF2B5EF4-FFF2-40B4-BE49-F238E27FC236}">
                <a16:creationId xmlns="" xmlns:a16="http://schemas.microsoft.com/office/drawing/2014/main" id="{0C1626DA-D79A-47BC-B96C-9423E171B5B1}"/>
              </a:ext>
            </a:extLst>
          </p:cNvPr>
          <p:cNvSpPr>
            <a:spLocks noChangeArrowheads="1"/>
          </p:cNvSpPr>
          <p:nvPr userDrawn="1"/>
        </p:nvSpPr>
        <p:spPr bwMode="auto">
          <a:xfrm>
            <a:off x="11496718" y="5264021"/>
            <a:ext cx="696871" cy="1290547"/>
          </a:xfrm>
          <a:prstGeom prst="rect">
            <a:avLst/>
          </a:prstGeom>
          <a:blipFill dpi="0" rotWithShape="1">
            <a:blip r:embed="rId2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1" name="Номер слайда 135">
            <a:extLst>
              <a:ext uri="{FF2B5EF4-FFF2-40B4-BE49-F238E27FC236}">
                <a16:creationId xmlns="" xmlns:a16="http://schemas.microsoft.com/office/drawing/2014/main" id="{79A2CDAE-1ECB-4307-8D15-0B221FE895DF}"/>
              </a:ext>
            </a:extLst>
          </p:cNvPr>
          <p:cNvSpPr txBox="1">
            <a:spLocks/>
          </p:cNvSpPr>
          <p:nvPr userDrawn="1"/>
        </p:nvSpPr>
        <p:spPr>
          <a:xfrm>
            <a:off x="8988425" y="6564183"/>
            <a:ext cx="2743200" cy="307771"/>
          </a:xfrm>
          <a:prstGeom prst="rect">
            <a:avLst/>
          </a:prstGeom>
        </p:spPr>
        <p:txBody>
          <a:bodyPr vert="horz" wrap="square" lIns="91434" tIns="45717" rIns="91434" bIns="45717" rtlCol="0" anchor="ct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fld id="{B0489526-BA99-4733-AEC4-101D6143F289}" type="slidenum">
              <a:rPr kumimoji="0" lang="ru-RU" altLang="ru-RU" sz="1400" b="1" i="0" u="none" strike="noStrike" kern="1200" cap="none" spc="0" normalizeH="0" baseline="0" noProof="0" smtClean="0">
                <a:ln>
                  <a:noFill/>
                </a:ln>
                <a:solidFill>
                  <a:prstClr val="white"/>
                </a:solidFill>
                <a:effectLst/>
                <a:uLnTx/>
                <a:uFillTx/>
                <a:latin typeface="Gilroy" panose="00000500000000000000" pitchFamily="2" charset="-52"/>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a:t>
            </a:fld>
            <a:endParaRPr kumimoji="0" lang="ru-RU" altLang="ru-RU" sz="1400" b="1" i="0" u="none" strike="noStrike" kern="1200" cap="none" spc="0" normalizeH="0" baseline="0" noProof="0" dirty="0">
              <a:ln>
                <a:noFill/>
              </a:ln>
              <a:solidFill>
                <a:prstClr val="white"/>
              </a:solidFill>
              <a:effectLst/>
              <a:uLnTx/>
              <a:uFillTx/>
              <a:latin typeface="Gilroy" panose="00000500000000000000" pitchFamily="2" charset="-52"/>
              <a:ea typeface="+mn-ea"/>
              <a:cs typeface="+mn-cs"/>
            </a:endParaRPr>
          </a:p>
        </p:txBody>
      </p:sp>
    </p:spTree>
    <p:extLst>
      <p:ext uri="{BB962C8B-B14F-4D97-AF65-F5344CB8AC3E}">
        <p14:creationId xmlns:p14="http://schemas.microsoft.com/office/powerpoint/2010/main" val="339529827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653" r:id="rId14"/>
    <p:sldLayoutId id="2147483655" r:id="rId15"/>
    <p:sldLayoutId id="2147483659" r:id="rId16"/>
    <p:sldLayoutId id="2147483660"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3.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4.sv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5.xml"/><Relationship Id="rId7" Type="http://schemas.openxmlformats.org/officeDocument/2006/relationships/image" Target="../media/image34.emf"/><Relationship Id="rId2" Type="http://schemas.openxmlformats.org/officeDocument/2006/relationships/slideLayout" Target="../slideLayouts/slideLayout24.xml"/><Relationship Id="rId1" Type="http://schemas.openxmlformats.org/officeDocument/2006/relationships/vmlDrawing" Target="../drawings/vmlDrawing1.vml"/><Relationship Id="rId6" Type="http://schemas.openxmlformats.org/officeDocument/2006/relationships/package" Target="../embeddings/Microsoft_Excel_Worksheet122.xlsx"/><Relationship Id="rId5" Type="http://schemas.openxmlformats.org/officeDocument/2006/relationships/image" Target="../media/image33.emf"/><Relationship Id="rId4" Type="http://schemas.openxmlformats.org/officeDocument/2006/relationships/package" Target="../embeddings/Microsoft_Excel_Worksheet11.xlsx"/><Relationship Id="rId9" Type="http://schemas.openxmlformats.org/officeDocument/2006/relationships/image" Target="../media/image38.svg"/></Relationships>
</file>

<file path=ppt/slides/_rels/slide1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6.png"/><Relationship Id="rId1" Type="http://schemas.openxmlformats.org/officeDocument/2006/relationships/slideLayout" Target="../slideLayouts/slideLayout24.xml"/><Relationship Id="rId5" Type="http://schemas.openxmlformats.org/officeDocument/2006/relationships/image" Target="../media/image42.sv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G_6814.png" descr="IMG_6814.png">
            <a:extLst>
              <a:ext uri="{FF2B5EF4-FFF2-40B4-BE49-F238E27FC236}">
                <a16:creationId xmlns="" xmlns:a16="http://schemas.microsoft.com/office/drawing/2014/main" id="{A623959B-9984-B209-520A-9F94DCBD547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33" y="3949"/>
            <a:ext cx="12251465" cy="68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Рисунок 2">
            <a:extLst>
              <a:ext uri="{FF2B5EF4-FFF2-40B4-BE49-F238E27FC236}">
                <a16:creationId xmlns="" xmlns:a16="http://schemas.microsoft.com/office/drawing/2014/main" id="{4F72D016-FF9C-F0A2-13CB-866DBB643D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36" y="186317"/>
            <a:ext cx="2104735" cy="1658507"/>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7383" y="161210"/>
            <a:ext cx="1805948" cy="1683614"/>
          </a:xfrm>
          <a:prstGeom prst="rect">
            <a:avLst/>
          </a:prstGeom>
        </p:spPr>
      </p:pic>
      <p:sp>
        <p:nvSpPr>
          <p:cNvPr id="2" name="Прямоугольник 1">
            <a:extLst>
              <a:ext uri="{FF2B5EF4-FFF2-40B4-BE49-F238E27FC236}">
                <a16:creationId xmlns="" xmlns:a16="http://schemas.microsoft.com/office/drawing/2014/main" id="{A02D93B7-EB1A-41A1-9C68-F377833AB93C}"/>
              </a:ext>
            </a:extLst>
          </p:cNvPr>
          <p:cNvSpPr/>
          <p:nvPr/>
        </p:nvSpPr>
        <p:spPr>
          <a:xfrm>
            <a:off x="-62010" y="3470147"/>
            <a:ext cx="2413594" cy="343916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 xmlns:a16="http://schemas.microsoft.com/office/drawing/2014/main" id="{58BA7782-6924-4A8F-9F44-D50A097BF51C}"/>
              </a:ext>
            </a:extLst>
          </p:cNvPr>
          <p:cNvSpPr/>
          <p:nvPr/>
        </p:nvSpPr>
        <p:spPr>
          <a:xfrm>
            <a:off x="2322023" y="3450169"/>
            <a:ext cx="2520280" cy="3480315"/>
          </a:xfrm>
          <a:prstGeom prst="rect">
            <a:avLst/>
          </a:prstGeom>
          <a:solidFill>
            <a:srgbClr val="FBB3C1"/>
          </a:solidFill>
          <a:ln>
            <a:solidFill>
              <a:srgbClr val="FBB3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 xmlns:a16="http://schemas.microsoft.com/office/drawing/2014/main" id="{20A5FA8A-3817-4F53-96EB-EEE0BF8FE285}"/>
              </a:ext>
            </a:extLst>
          </p:cNvPr>
          <p:cNvSpPr/>
          <p:nvPr/>
        </p:nvSpPr>
        <p:spPr>
          <a:xfrm>
            <a:off x="7320135" y="3429000"/>
            <a:ext cx="2520279" cy="346344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p>
        </p:txBody>
      </p:sp>
      <p:sp>
        <p:nvSpPr>
          <p:cNvPr id="11" name="Прямоугольник 10">
            <a:extLst>
              <a:ext uri="{FF2B5EF4-FFF2-40B4-BE49-F238E27FC236}">
                <a16:creationId xmlns="" xmlns:a16="http://schemas.microsoft.com/office/drawing/2014/main" id="{0EAADD47-5990-422A-8BAD-FD27BA1A342F}"/>
              </a:ext>
            </a:extLst>
          </p:cNvPr>
          <p:cNvSpPr/>
          <p:nvPr/>
        </p:nvSpPr>
        <p:spPr>
          <a:xfrm>
            <a:off x="9840414" y="3425051"/>
            <a:ext cx="2379884" cy="3484264"/>
          </a:xfrm>
          <a:prstGeom prst="rect">
            <a:avLst/>
          </a:prstGeom>
          <a:solidFill>
            <a:srgbClr val="C70FF9"/>
          </a:solidFill>
          <a:ln>
            <a:solidFill>
              <a:srgbClr val="C70F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 xmlns:a16="http://schemas.microsoft.com/office/drawing/2014/main" id="{70574594-E51E-4D5D-B652-AE7D982BF6E6}"/>
              </a:ext>
            </a:extLst>
          </p:cNvPr>
          <p:cNvSpPr/>
          <p:nvPr/>
        </p:nvSpPr>
        <p:spPr>
          <a:xfrm>
            <a:off x="9840415" y="-30145"/>
            <a:ext cx="2379884" cy="344622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10" name="Овал 9">
            <a:extLst>
              <a:ext uri="{FF2B5EF4-FFF2-40B4-BE49-F238E27FC236}">
                <a16:creationId xmlns="" xmlns:a16="http://schemas.microsoft.com/office/drawing/2014/main" id="{84E25E12-1887-422D-B642-49590687B2CD}"/>
              </a:ext>
            </a:extLst>
          </p:cNvPr>
          <p:cNvSpPr/>
          <p:nvPr/>
        </p:nvSpPr>
        <p:spPr>
          <a:xfrm>
            <a:off x="7977267" y="537982"/>
            <a:ext cx="3672408" cy="3597770"/>
          </a:xfrm>
          <a:prstGeom prst="ellipse">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solidFill>
                <a:srgbClr val="FF0000"/>
              </a:solidFill>
            </a:endParaRPr>
          </a:p>
        </p:txBody>
      </p:sp>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6809" y="730678"/>
            <a:ext cx="3533324" cy="3439168"/>
          </a:xfrm>
          <a:prstGeom prst="rect">
            <a:avLst/>
          </a:prstGeom>
        </p:spPr>
      </p:pic>
      <p:sp>
        <p:nvSpPr>
          <p:cNvPr id="13" name="Прямоугольник 12">
            <a:extLst>
              <a:ext uri="{FF2B5EF4-FFF2-40B4-BE49-F238E27FC236}">
                <a16:creationId xmlns="" xmlns:a16="http://schemas.microsoft.com/office/drawing/2014/main" id="{5608B737-9054-43D1-B6C2-90B9389AD14D}"/>
              </a:ext>
            </a:extLst>
          </p:cNvPr>
          <p:cNvSpPr/>
          <p:nvPr/>
        </p:nvSpPr>
        <p:spPr>
          <a:xfrm>
            <a:off x="110965" y="2027193"/>
            <a:ext cx="5336963" cy="2769960"/>
          </a:xfrm>
          <a:prstGeom prst="rect">
            <a:avLst/>
          </a:prstGeom>
          <a:solidFill>
            <a:srgbClr val="B5D8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362626" y="2970881"/>
            <a:ext cx="4548540" cy="1077218"/>
          </a:xfrm>
          <a:prstGeom prst="rect">
            <a:avLst/>
          </a:prstGeom>
          <a:noFill/>
        </p:spPr>
        <p:txBody>
          <a:bodyPr wrap="square" rtlCol="0">
            <a:spAutoFit/>
          </a:bodyPr>
          <a:lstStyle/>
          <a:p>
            <a:r>
              <a:rPr lang="ru-RU" sz="1600" dirty="0">
                <a:solidFill>
                  <a:schemeClr val="bg1"/>
                </a:solidFill>
                <a:latin typeface="Bahnschrift SemiBold" panose="020B0502040204020203" pitchFamily="34" charset="0"/>
                <a:ea typeface="Gadugi" panose="020B0502040204020203" pitchFamily="34" charset="0"/>
              </a:rPr>
              <a:t>Проект по созданию транспортных боксов для животных студентов 3 курса ветеринарного факультета ФБОУ ВО «Нижегородская ГАТУ»</a:t>
            </a:r>
          </a:p>
        </p:txBody>
      </p:sp>
      <p:sp>
        <p:nvSpPr>
          <p:cNvPr id="4" name="TextBox 3">
            <a:extLst>
              <a:ext uri="{FF2B5EF4-FFF2-40B4-BE49-F238E27FC236}">
                <a16:creationId xmlns="" xmlns:a16="http://schemas.microsoft.com/office/drawing/2014/main" id="{A8CDC384-FC7A-C2BB-48A0-5DAF22DE98B3}"/>
              </a:ext>
            </a:extLst>
          </p:cNvPr>
          <p:cNvSpPr txBox="1"/>
          <p:nvPr/>
        </p:nvSpPr>
        <p:spPr>
          <a:xfrm>
            <a:off x="328750" y="2243080"/>
            <a:ext cx="4459508" cy="566822"/>
          </a:xfrm>
          <a:prstGeom prst="rect">
            <a:avLst/>
          </a:prstGeom>
          <a:noFill/>
        </p:spPr>
        <p:txBody>
          <a:bodyPr wrap="square">
            <a:spAutoFit/>
          </a:bodyPr>
          <a:lstStyle/>
          <a:p>
            <a:pPr marL="7701" defTabSz="554492" rtl="0">
              <a:lnSpc>
                <a:spcPts val="3708"/>
              </a:lnSpc>
              <a:spcBef>
                <a:spcPts val="55"/>
              </a:spcBef>
              <a:buClrTx/>
            </a:pPr>
            <a:r>
              <a:rPr lang="en-US" sz="3638" b="1" kern="1200" cap="all" dirty="0" err="1">
                <a:solidFill>
                  <a:prstClr val="white"/>
                </a:solidFill>
                <a:latin typeface="Gadugi" panose="020B0502040204020203" pitchFamily="34" charset="0"/>
                <a:ea typeface="Gadugi" panose="020B0502040204020203" pitchFamily="34" charset="0"/>
                <a:cs typeface="Trebuchet MS"/>
              </a:rPr>
              <a:t>Vettrackbox</a:t>
            </a:r>
            <a:endParaRPr lang="ru-RU" sz="3638" b="1" kern="1200" cap="all" dirty="0">
              <a:solidFill>
                <a:prstClr val="white"/>
              </a:solidFill>
              <a:latin typeface="Gilroy-Black"/>
              <a:ea typeface="Gadugi" panose="020B0502040204020203" pitchFamily="34" charset="0"/>
              <a:cs typeface="Trebuchet MS"/>
            </a:endParaRPr>
          </a:p>
        </p:txBody>
      </p:sp>
    </p:spTree>
    <p:extLst>
      <p:ext uri="{BB962C8B-B14F-4D97-AF65-F5344CB8AC3E}">
        <p14:creationId xmlns:p14="http://schemas.microsoft.com/office/powerpoint/2010/main" val="32544369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C7D1519-999B-4CAA-ADAA-69144F3F86D0}"/>
              </a:ext>
            </a:extLst>
          </p:cNvPr>
          <p:cNvSpPr>
            <a:spLocks noGrp="1"/>
          </p:cNvSpPr>
          <p:nvPr>
            <p:ph type="title"/>
          </p:nvPr>
        </p:nvSpPr>
        <p:spPr>
          <a:xfrm>
            <a:off x="330139" y="451348"/>
            <a:ext cx="10514926" cy="799971"/>
          </a:xfrm>
        </p:spPr>
        <p:txBody>
          <a:bodyPr>
            <a:normAutofit fontScale="90000"/>
          </a:bodyPr>
          <a:lstStyle/>
          <a:p>
            <a:r>
              <a:rPr lang="ru-RU" b="1" dirty="0">
                <a:solidFill>
                  <a:srgbClr val="F44C39"/>
                </a:solidFill>
                <a:latin typeface="Bahnschrift SemiBold" panose="020B0502040204020203" pitchFamily="34" charset="0"/>
              </a:rPr>
              <a:t>Пользователь и проблема</a:t>
            </a:r>
            <a:r>
              <a:rPr lang="ru-RU" dirty="0"/>
              <a:t/>
            </a:r>
            <a:br>
              <a:rPr lang="ru-RU" dirty="0"/>
            </a:br>
            <a:r>
              <a:rPr lang="ru-RU" dirty="0"/>
              <a:t/>
            </a:r>
            <a:br>
              <a:rPr lang="ru-RU" dirty="0"/>
            </a:br>
            <a:r>
              <a:rPr lang="ru-RU" sz="2400" dirty="0">
                <a:latin typeface="+mn-lt"/>
              </a:rPr>
              <a:t/>
            </a:r>
            <a:br>
              <a:rPr lang="ru-RU" sz="2400" dirty="0">
                <a:latin typeface="+mn-lt"/>
              </a:rPr>
            </a:br>
            <a:r>
              <a:rPr lang="ru-RU" sz="2400" dirty="0">
                <a:latin typeface="+mn-lt"/>
              </a:rPr>
              <a:t> </a:t>
            </a:r>
            <a:endParaRPr lang="ru-RU" dirty="0"/>
          </a:p>
        </p:txBody>
      </p:sp>
      <p:pic>
        <p:nvPicPr>
          <p:cNvPr id="3" name="Рисунок 2">
            <a:extLst>
              <a:ext uri="{FF2B5EF4-FFF2-40B4-BE49-F238E27FC236}">
                <a16:creationId xmlns="" xmlns:a16="http://schemas.microsoft.com/office/drawing/2014/main" id="{8ED99618-D819-7CC1-64B9-07425CF330C9}"/>
              </a:ext>
            </a:extLst>
          </p:cNvPr>
          <p:cNvPicPr>
            <a:picLocks noChangeAspect="1"/>
          </p:cNvPicPr>
          <p:nvPr/>
        </p:nvPicPr>
        <p:blipFill>
          <a:blip r:embed="rId3"/>
          <a:stretch>
            <a:fillRect/>
          </a:stretch>
        </p:blipFill>
        <p:spPr>
          <a:xfrm>
            <a:off x="7176120" y="1772816"/>
            <a:ext cx="3960440" cy="2289634"/>
          </a:xfrm>
          <a:prstGeom prst="rect">
            <a:avLst/>
          </a:prstGeom>
          <a:solidFill>
            <a:srgbClr val="FFFFFF">
              <a:shade val="85000"/>
            </a:srgbClr>
          </a:solidFill>
          <a:ln w="88900" cap="sq">
            <a:solidFill>
              <a:srgbClr val="8E01FF"/>
            </a:solidFill>
            <a:miter lim="800000"/>
          </a:ln>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 xmlns:a16="http://schemas.microsoft.com/office/drawing/2014/main" id="{AB2E7CDF-69DF-CCE5-B63A-89BE319A86C1}"/>
              </a:ext>
            </a:extLst>
          </p:cNvPr>
          <p:cNvSpPr txBox="1"/>
          <p:nvPr/>
        </p:nvSpPr>
        <p:spPr>
          <a:xfrm>
            <a:off x="228421" y="597004"/>
            <a:ext cx="6659667" cy="6370975"/>
          </a:xfrm>
          <a:prstGeom prst="rect">
            <a:avLst/>
          </a:prstGeom>
          <a:noFill/>
        </p:spPr>
        <p:txBody>
          <a:bodyPr wrap="square">
            <a:spAutoFit/>
          </a:bodyPr>
          <a:lstStyle/>
          <a:p>
            <a:r>
              <a:rPr lang="ru-RU" sz="2400" dirty="0">
                <a:latin typeface="Bahnschrift SemiBold" panose="020B0502040204020203" pitchFamily="34" charset="0"/>
              </a:rPr>
              <a:t>Нашими основными пользователями являются ветеринарные клиники, волонтерские организации по спасению животных, владельцы питомников, ветеринарные специалисты частной практики. По собранной нами статистике смертность животных, находящихся в критическом состоянии, в дороге до </a:t>
            </a:r>
            <a:r>
              <a:rPr lang="ru-RU" sz="2400" dirty="0" err="1">
                <a:latin typeface="Bahnschrift SemiBold" panose="020B0502040204020203" pitchFamily="34" charset="0"/>
              </a:rPr>
              <a:t>ветклиники</a:t>
            </a:r>
            <a:r>
              <a:rPr lang="ru-RU" sz="2400" dirty="0">
                <a:latin typeface="Bahnschrift SemiBold" panose="020B0502040204020203" pitchFamily="34" charset="0"/>
              </a:rPr>
              <a:t> достигает 80% в связи с отсутствием условий перевозки животных. В данных ситуациях ставится вопрос о постановке необходимых животному капельниц, установке грелки, надлежащей фиксации и отслеживании жизненных показателей во время транспортировки.</a:t>
            </a:r>
            <a:br>
              <a:rPr lang="ru-RU" sz="2400" dirty="0">
                <a:latin typeface="Bahnschrift SemiBold" panose="020B0502040204020203" pitchFamily="34" charset="0"/>
              </a:rPr>
            </a:br>
            <a:endParaRPr lang="ru-RU" sz="2400" dirty="0">
              <a:latin typeface="Bahnschrift SemiBold" panose="020B0502040204020203" pitchFamily="34" charset="0"/>
            </a:endParaRPr>
          </a:p>
          <a:p>
            <a:pPr algn="just"/>
            <a:endParaRPr lang="ru-RU" sz="2400" dirty="0">
              <a:latin typeface="+mn-lt"/>
            </a:endParaRPr>
          </a:p>
        </p:txBody>
      </p:sp>
    </p:spTree>
    <p:extLst>
      <p:ext uri="{BB962C8B-B14F-4D97-AF65-F5344CB8AC3E}">
        <p14:creationId xmlns:p14="http://schemas.microsoft.com/office/powerpoint/2010/main" val="4018483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58" y="0"/>
            <a:ext cx="10514926" cy="799971"/>
          </a:xfrm>
        </p:spPr>
        <p:txBody>
          <a:bodyPr/>
          <a:lstStyle/>
          <a:p>
            <a:r>
              <a:rPr lang="ru-RU" dirty="0">
                <a:solidFill>
                  <a:srgbClr val="FFC000"/>
                </a:solidFill>
                <a:latin typeface="Bahnschrift SemiBold" panose="020B0502040204020203" pitchFamily="34" charset="0"/>
              </a:rPr>
              <a:t>Пользователь и проблема</a:t>
            </a:r>
          </a:p>
        </p:txBody>
      </p:sp>
      <p:sp>
        <p:nvSpPr>
          <p:cNvPr id="3" name="TextBox 2"/>
          <p:cNvSpPr txBox="1"/>
          <p:nvPr/>
        </p:nvSpPr>
        <p:spPr>
          <a:xfrm>
            <a:off x="335360" y="834832"/>
            <a:ext cx="7416824" cy="4893647"/>
          </a:xfrm>
          <a:prstGeom prst="rect">
            <a:avLst/>
          </a:prstGeom>
          <a:noFill/>
        </p:spPr>
        <p:txBody>
          <a:bodyPr wrap="square" rtlCol="0">
            <a:spAutoFit/>
          </a:bodyPr>
          <a:lstStyle/>
          <a:p>
            <a:r>
              <a:rPr lang="ru-RU" sz="2400" dirty="0">
                <a:latin typeface="Bahnschrift SemiBold" panose="020B0502040204020203" pitchFamily="34" charset="0"/>
              </a:rPr>
              <a:t>В данный момент наши пользователи решают данную проблему путем перевозки животных в тяжелых состояниях:</a:t>
            </a:r>
          </a:p>
          <a:p>
            <a:pPr marL="342900" indent="-342900">
              <a:buClr>
                <a:srgbClr val="FBA918"/>
              </a:buClr>
              <a:buFont typeface="Wingdings" panose="05000000000000000000" pitchFamily="2" charset="2"/>
              <a:buChar char="§"/>
            </a:pPr>
            <a:r>
              <a:rPr lang="ru-RU" sz="2400" dirty="0">
                <a:latin typeface="Bahnschrift SemiBold" panose="020B0502040204020203" pitchFamily="34" charset="0"/>
              </a:rPr>
              <a:t>В обычных транспортных средствах с соблюдением правил для перевозки животных (переноска, ремень безопасности), что может еще больше усугубить состояние животного, так как в машине отсутствует специальное оборудование для поддержания здоровья животного</a:t>
            </a:r>
          </a:p>
          <a:p>
            <a:pPr marL="342900" indent="-342900">
              <a:buClr>
                <a:srgbClr val="FFC000"/>
              </a:buClr>
              <a:buFont typeface="Wingdings" panose="05000000000000000000" pitchFamily="2" charset="2"/>
              <a:buChar char="§"/>
            </a:pPr>
            <a:r>
              <a:rPr lang="ru-RU" sz="2400" dirty="0">
                <a:latin typeface="Bahnschrift SemiBold" panose="020B0502040204020203" pitchFamily="34" charset="0"/>
              </a:rPr>
              <a:t>В машине скорой ветеринарной помощи, что является дорогостоящим решением и недоступным для многих клиник.  </a:t>
            </a:r>
          </a:p>
        </p:txBody>
      </p:sp>
      <p:pic>
        <p:nvPicPr>
          <p:cNvPr id="4" name="Рисунок 3">
            <a:extLst>
              <a:ext uri="{FF2B5EF4-FFF2-40B4-BE49-F238E27FC236}">
                <a16:creationId xmlns="" xmlns:a16="http://schemas.microsoft.com/office/drawing/2014/main" id="{49CC2DF8-E8B7-40CE-B244-4C9E39CA933C}"/>
              </a:ext>
            </a:extLst>
          </p:cNvPr>
          <p:cNvPicPr>
            <a:picLocks noChangeAspect="1"/>
          </p:cNvPicPr>
          <p:nvPr/>
        </p:nvPicPr>
        <p:blipFill>
          <a:blip r:embed="rId2"/>
          <a:stretch>
            <a:fillRect/>
          </a:stretch>
        </p:blipFill>
        <p:spPr>
          <a:xfrm>
            <a:off x="7968208" y="1772816"/>
            <a:ext cx="3096344" cy="3096344"/>
          </a:xfrm>
          <a:prstGeom prst="rect">
            <a:avLst/>
          </a:prstGeom>
          <a:solidFill>
            <a:srgbClr val="FFFFFF">
              <a:shade val="85000"/>
            </a:srgbClr>
          </a:solidFill>
          <a:ln w="88900" cap="sq">
            <a:solidFill>
              <a:srgbClr val="FBA918"/>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50315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C0EA351-1441-48BE-A752-6BD1B3200A83}"/>
              </a:ext>
            </a:extLst>
          </p:cNvPr>
          <p:cNvSpPr>
            <a:spLocks noGrp="1"/>
          </p:cNvSpPr>
          <p:nvPr>
            <p:ph type="title"/>
          </p:nvPr>
        </p:nvSpPr>
        <p:spPr>
          <a:xfrm>
            <a:off x="335360" y="718626"/>
            <a:ext cx="10514926" cy="799971"/>
          </a:xfrm>
        </p:spPr>
        <p:txBody>
          <a:bodyPr>
            <a:normAutofit fontScale="90000"/>
          </a:bodyPr>
          <a:lstStyle/>
          <a:p>
            <a:r>
              <a:rPr lang="ru-RU" dirty="0">
                <a:solidFill>
                  <a:srgbClr val="8E01FF"/>
                </a:solidFill>
                <a:latin typeface="Bahnschrift SemiBold" panose="020B0502040204020203" pitchFamily="34" charset="0"/>
              </a:rPr>
              <a:t>Решение</a:t>
            </a:r>
            <a:br>
              <a:rPr lang="ru-RU" dirty="0">
                <a:solidFill>
                  <a:srgbClr val="8E01FF"/>
                </a:solidFill>
                <a:latin typeface="Bahnschrift SemiBold" panose="020B0502040204020203" pitchFamily="34" charset="0"/>
              </a:rPr>
            </a:br>
            <a:r>
              <a:rPr lang="ru-RU" dirty="0"/>
              <a:t/>
            </a:r>
            <a:br>
              <a:rPr lang="ru-RU" dirty="0"/>
            </a:br>
            <a:endParaRPr lang="ru-RU" dirty="0"/>
          </a:p>
        </p:txBody>
      </p:sp>
      <p:sp>
        <p:nvSpPr>
          <p:cNvPr id="3" name="TextBox 2">
            <a:extLst>
              <a:ext uri="{FF2B5EF4-FFF2-40B4-BE49-F238E27FC236}">
                <a16:creationId xmlns="" xmlns:a16="http://schemas.microsoft.com/office/drawing/2014/main" id="{979DE904-5682-7C64-7F4D-E7176AA7E3FE}"/>
              </a:ext>
            </a:extLst>
          </p:cNvPr>
          <p:cNvSpPr txBox="1"/>
          <p:nvPr/>
        </p:nvSpPr>
        <p:spPr>
          <a:xfrm>
            <a:off x="202173" y="1118612"/>
            <a:ext cx="10880156" cy="3539430"/>
          </a:xfrm>
          <a:prstGeom prst="rect">
            <a:avLst/>
          </a:prstGeom>
          <a:noFill/>
        </p:spPr>
        <p:txBody>
          <a:bodyPr wrap="square" rtlCol="0">
            <a:spAutoFit/>
          </a:bodyPr>
          <a:lstStyle/>
          <a:p>
            <a:pPr algn="just"/>
            <a:r>
              <a:rPr lang="ru-RU" sz="3200" dirty="0">
                <a:latin typeface="Bahnschrift SemiBold" panose="020B0502040204020203" pitchFamily="34" charset="0"/>
              </a:rPr>
              <a:t>Мы предлагаем специализированные боксы для транспортировки животных в экстренном состоянии до ветеринарных клиник, оснащенные необходимым оборудованием для стабилизации жизненных показателей и </a:t>
            </a:r>
            <a:r>
              <a:rPr lang="ru-RU" sz="3200" dirty="0" smtClean="0">
                <a:latin typeface="Bahnschrift SemiBold" panose="020B0502040204020203" pitchFamily="34" charset="0"/>
              </a:rPr>
              <a:t>поддержания состояния </a:t>
            </a:r>
            <a:r>
              <a:rPr lang="ru-RU" sz="3200" dirty="0">
                <a:latin typeface="Bahnschrift SemiBold" panose="020B0502040204020203" pitchFamily="34" charset="0"/>
              </a:rPr>
              <a:t>животного. С помощью наших боксов смертность упадет </a:t>
            </a:r>
            <a:r>
              <a:rPr lang="ru-RU" sz="3200" dirty="0" smtClean="0">
                <a:latin typeface="Bahnschrift SemiBold" panose="020B0502040204020203" pitchFamily="34" charset="0"/>
              </a:rPr>
              <a:t>примерно до</a:t>
            </a:r>
            <a:r>
              <a:rPr lang="en-GB" sz="3200" dirty="0" smtClean="0">
                <a:latin typeface="Bahnschrift SemiBold" panose="020B0502040204020203" pitchFamily="34" charset="0"/>
              </a:rPr>
              <a:t> </a:t>
            </a:r>
            <a:r>
              <a:rPr lang="ru-RU" sz="3200" dirty="0" smtClean="0">
                <a:latin typeface="Bahnschrift SemiBold" panose="020B0502040204020203" pitchFamily="34" charset="0"/>
              </a:rPr>
              <a:t> </a:t>
            </a:r>
            <a:r>
              <a:rPr lang="ru-RU" sz="3200" dirty="0">
                <a:latin typeface="Bahnschrift SemiBold" panose="020B0502040204020203" pitchFamily="34" charset="0"/>
              </a:rPr>
              <a:t>20%.</a:t>
            </a:r>
          </a:p>
        </p:txBody>
      </p:sp>
    </p:spTree>
    <p:extLst>
      <p:ext uri="{BB962C8B-B14F-4D97-AF65-F5344CB8AC3E}">
        <p14:creationId xmlns:p14="http://schemas.microsoft.com/office/powerpoint/2010/main" val="67687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501B65E-27FD-4BE0-9B37-BBACD52D8A90}"/>
              </a:ext>
            </a:extLst>
          </p:cNvPr>
          <p:cNvSpPr>
            <a:spLocks noGrp="1"/>
          </p:cNvSpPr>
          <p:nvPr>
            <p:ph type="title"/>
          </p:nvPr>
        </p:nvSpPr>
        <p:spPr>
          <a:xfrm>
            <a:off x="191344" y="476672"/>
            <a:ext cx="10514926" cy="799971"/>
          </a:xfrm>
        </p:spPr>
        <p:txBody>
          <a:bodyPr>
            <a:normAutofit fontScale="90000"/>
          </a:bodyPr>
          <a:lstStyle/>
          <a:p>
            <a:r>
              <a:rPr lang="ru-RU" dirty="0">
                <a:solidFill>
                  <a:srgbClr val="8E01FF"/>
                </a:solidFill>
                <a:latin typeface="Bahnschrift SemiBold" panose="020B0502040204020203" pitchFamily="34" charset="0"/>
              </a:rPr>
              <a:t>Технические данные</a:t>
            </a:r>
            <a:r>
              <a:rPr lang="ru-RU" dirty="0"/>
              <a:t/>
            </a:r>
            <a:br>
              <a:rPr lang="ru-RU" dirty="0"/>
            </a:br>
            <a:r>
              <a:rPr lang="ru-RU" dirty="0"/>
              <a:t/>
            </a:r>
            <a:br>
              <a:rPr lang="ru-RU" dirty="0"/>
            </a:br>
            <a:endParaRPr lang="ru-RU" dirty="0"/>
          </a:p>
        </p:txBody>
      </p:sp>
      <p:sp>
        <p:nvSpPr>
          <p:cNvPr id="5" name="TextBox 4">
            <a:extLst>
              <a:ext uri="{FF2B5EF4-FFF2-40B4-BE49-F238E27FC236}">
                <a16:creationId xmlns="" xmlns:a16="http://schemas.microsoft.com/office/drawing/2014/main" id="{9E048480-A806-F3BB-A384-162473A1A31A}"/>
              </a:ext>
            </a:extLst>
          </p:cNvPr>
          <p:cNvSpPr txBox="1"/>
          <p:nvPr/>
        </p:nvSpPr>
        <p:spPr>
          <a:xfrm>
            <a:off x="96163" y="980728"/>
            <a:ext cx="5544701" cy="4154984"/>
          </a:xfrm>
          <a:prstGeom prst="rect">
            <a:avLst/>
          </a:prstGeom>
          <a:noFill/>
        </p:spPr>
        <p:txBody>
          <a:bodyPr wrap="square">
            <a:spAutoFit/>
          </a:bodyPr>
          <a:lstStyle/>
          <a:p>
            <a:pPr algn="ctr"/>
            <a:r>
              <a:rPr lang="ru-RU" sz="2400" dirty="0">
                <a:latin typeface="Bahnschrift SemiBold" panose="020B0502040204020203" pitchFamily="34" charset="0"/>
              </a:rPr>
              <a:t>Боксы оснащены: </a:t>
            </a:r>
          </a:p>
          <a:p>
            <a:pPr marL="457200" indent="-457200" algn="just">
              <a:buClr>
                <a:srgbClr val="8E01FF"/>
              </a:buClr>
              <a:buFont typeface="Arial" panose="020B0604020202020204" pitchFamily="34" charset="0"/>
              <a:buChar char="•"/>
            </a:pPr>
            <a:r>
              <a:rPr lang="ru-RU" sz="2400" dirty="0">
                <a:latin typeface="Bahnschrift SemiBold" panose="020B0502040204020203" pitchFamily="34" charset="0"/>
              </a:rPr>
              <a:t>Капельница</a:t>
            </a:r>
            <a:endParaRPr lang="en-US" sz="2400" dirty="0">
              <a:latin typeface="Bahnschrift SemiBold" panose="020B0502040204020203" pitchFamily="34" charset="0"/>
            </a:endParaRPr>
          </a:p>
          <a:p>
            <a:pPr marL="457200" indent="-457200" algn="just">
              <a:buClr>
                <a:srgbClr val="8E01FF"/>
              </a:buClr>
              <a:buFont typeface="Arial" panose="020B0604020202020204" pitchFamily="34" charset="0"/>
              <a:buChar char="•"/>
            </a:pPr>
            <a:r>
              <a:rPr lang="ru-RU" sz="2400" dirty="0" err="1">
                <a:latin typeface="Bahnschrift SemiBold" panose="020B0502040204020203" pitchFamily="34" charset="0"/>
              </a:rPr>
              <a:t>Инфузомат</a:t>
            </a:r>
            <a:endParaRPr lang="ru-RU" sz="2400" dirty="0">
              <a:latin typeface="Bahnschrift SemiBold" panose="020B0502040204020203" pitchFamily="34" charset="0"/>
            </a:endParaRPr>
          </a:p>
          <a:p>
            <a:pPr marL="457200" indent="-457200" algn="just">
              <a:buClr>
                <a:srgbClr val="8E01FF"/>
              </a:buClr>
              <a:buFont typeface="Arial" panose="020B0604020202020204" pitchFamily="34" charset="0"/>
              <a:buChar char="•"/>
            </a:pPr>
            <a:r>
              <a:rPr lang="ru-RU" sz="2400" dirty="0">
                <a:latin typeface="Bahnschrift SemiBold" panose="020B0502040204020203" pitchFamily="34" charset="0"/>
              </a:rPr>
              <a:t>Кислородный концентратор </a:t>
            </a:r>
          </a:p>
          <a:p>
            <a:pPr marL="457200" indent="-457200" algn="just">
              <a:buClr>
                <a:srgbClr val="8E01FF"/>
              </a:buClr>
              <a:buFont typeface="Arial" panose="020B0604020202020204" pitchFamily="34" charset="0"/>
              <a:buChar char="•"/>
            </a:pPr>
            <a:r>
              <a:rPr lang="ru-RU" sz="2400" dirty="0">
                <a:latin typeface="Bahnschrift SemiBold" panose="020B0502040204020203" pitchFamily="34" charset="0"/>
              </a:rPr>
              <a:t>монитор для отслеживания жизненных - показателей, </a:t>
            </a:r>
          </a:p>
          <a:p>
            <a:pPr marL="457200" indent="-457200" algn="just">
              <a:buClr>
                <a:srgbClr val="8E01FF"/>
              </a:buClr>
              <a:buFont typeface="Arial" panose="020B0604020202020204" pitchFamily="34" charset="0"/>
              <a:buChar char="•"/>
            </a:pPr>
            <a:r>
              <a:rPr lang="ru-RU" sz="2400" dirty="0">
                <a:latin typeface="Bahnschrift SemiBold" panose="020B0502040204020203" pitchFamily="34" charset="0"/>
              </a:rPr>
              <a:t>охладитель, </a:t>
            </a:r>
          </a:p>
          <a:p>
            <a:pPr marL="457200" indent="-457200" algn="just">
              <a:buClr>
                <a:srgbClr val="8E01FF"/>
              </a:buClr>
              <a:buFont typeface="Arial" panose="020B0604020202020204" pitchFamily="34" charset="0"/>
              <a:buChar char="•"/>
            </a:pPr>
            <a:r>
              <a:rPr lang="ru-RU" sz="2400" dirty="0" err="1">
                <a:latin typeface="Bahnschrift SemiBold" panose="020B0502040204020203" pitchFamily="34" charset="0"/>
              </a:rPr>
              <a:t>Термоковрик</a:t>
            </a:r>
            <a:r>
              <a:rPr lang="ru-RU" sz="2400" dirty="0">
                <a:latin typeface="Bahnschrift SemiBold" panose="020B0502040204020203" pitchFamily="34" charset="0"/>
              </a:rPr>
              <a:t>.</a:t>
            </a:r>
          </a:p>
          <a:p>
            <a:pPr algn="ctr"/>
            <a:r>
              <a:rPr lang="ru-RU" sz="2400" dirty="0">
                <a:latin typeface="Bahnschrift SemiBold" panose="020B0502040204020203" pitchFamily="34" charset="0"/>
              </a:rPr>
              <a:t>Параметры: </a:t>
            </a:r>
          </a:p>
          <a:p>
            <a:pPr algn="just"/>
            <a:r>
              <a:rPr lang="ru-RU" sz="2400" dirty="0">
                <a:latin typeface="Bahnschrift SemiBold" panose="020B0502040204020203" pitchFamily="34" charset="0"/>
              </a:rPr>
              <a:t>Подходит для кошек и мелких </a:t>
            </a:r>
            <a:r>
              <a:rPr lang="ru-RU" sz="2400" dirty="0" smtClean="0">
                <a:latin typeface="Bahnschrift SemiBold" panose="020B0502040204020203" pitchFamily="34" charset="0"/>
              </a:rPr>
              <a:t>собак, идет в размере </a:t>
            </a:r>
            <a:r>
              <a:rPr lang="en-GB" sz="2400" dirty="0">
                <a:latin typeface="Bahnschrift SemiBold" panose="020B0502040204020203" pitchFamily="34" charset="0"/>
              </a:rPr>
              <a:t>118x81x88 </a:t>
            </a:r>
            <a:r>
              <a:rPr lang="ru-RU" sz="2400" dirty="0">
                <a:latin typeface="Bahnschrift SemiBold" panose="020B0502040204020203" pitchFamily="34" charset="0"/>
              </a:rPr>
              <a:t>см </a:t>
            </a:r>
          </a:p>
        </p:txBody>
      </p:sp>
      <p:pic>
        <p:nvPicPr>
          <p:cNvPr id="6" name="Рисунок 5">
            <a:extLst>
              <a:ext uri="{FF2B5EF4-FFF2-40B4-BE49-F238E27FC236}">
                <a16:creationId xmlns="" xmlns:a16="http://schemas.microsoft.com/office/drawing/2014/main" id="{EF34BE19-F624-F5E4-9BD6-A4B03412EF27}"/>
              </a:ext>
            </a:extLst>
          </p:cNvPr>
          <p:cNvPicPr>
            <a:picLocks noChangeAspect="1"/>
          </p:cNvPicPr>
          <p:nvPr/>
        </p:nvPicPr>
        <p:blipFill>
          <a:blip r:embed="rId3"/>
          <a:stretch>
            <a:fillRect/>
          </a:stretch>
        </p:blipFill>
        <p:spPr>
          <a:xfrm>
            <a:off x="5547494" y="318641"/>
            <a:ext cx="5877272" cy="5877272"/>
          </a:xfrm>
          <a:prstGeom prst="rect">
            <a:avLst/>
          </a:prstGeom>
        </p:spPr>
      </p:pic>
    </p:spTree>
    <p:extLst>
      <p:ext uri="{BB962C8B-B14F-4D97-AF65-F5344CB8AC3E}">
        <p14:creationId xmlns:p14="http://schemas.microsoft.com/office/powerpoint/2010/main" val="970765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460984288"/>
              </p:ext>
            </p:extLst>
          </p:nvPr>
        </p:nvGraphicFramePr>
        <p:xfrm>
          <a:off x="0" y="-1"/>
          <a:ext cx="12192001" cy="6858000"/>
        </p:xfrm>
        <a:graphic>
          <a:graphicData uri="http://schemas.openxmlformats.org/drawingml/2006/table">
            <a:tbl>
              <a:tblPr/>
              <a:tblGrid>
                <a:gridCol w="2550566">
                  <a:extLst>
                    <a:ext uri="{9D8B030D-6E8A-4147-A177-3AD203B41FA5}">
                      <a16:colId xmlns="" xmlns:a16="http://schemas.microsoft.com/office/drawing/2014/main" val="20000"/>
                    </a:ext>
                  </a:extLst>
                </a:gridCol>
                <a:gridCol w="1375561">
                  <a:extLst>
                    <a:ext uri="{9D8B030D-6E8A-4147-A177-3AD203B41FA5}">
                      <a16:colId xmlns="" xmlns:a16="http://schemas.microsoft.com/office/drawing/2014/main" val="20001"/>
                    </a:ext>
                  </a:extLst>
                </a:gridCol>
                <a:gridCol w="1479362">
                  <a:extLst>
                    <a:ext uri="{9D8B030D-6E8A-4147-A177-3AD203B41FA5}">
                      <a16:colId xmlns="" xmlns:a16="http://schemas.microsoft.com/office/drawing/2014/main" val="20002"/>
                    </a:ext>
                  </a:extLst>
                </a:gridCol>
                <a:gridCol w="1187620">
                  <a:extLst>
                    <a:ext uri="{9D8B030D-6E8A-4147-A177-3AD203B41FA5}">
                      <a16:colId xmlns="" xmlns:a16="http://schemas.microsoft.com/office/drawing/2014/main" val="20003"/>
                    </a:ext>
                  </a:extLst>
                </a:gridCol>
                <a:gridCol w="1372801">
                  <a:extLst>
                    <a:ext uri="{9D8B030D-6E8A-4147-A177-3AD203B41FA5}">
                      <a16:colId xmlns="" xmlns:a16="http://schemas.microsoft.com/office/drawing/2014/main" val="20004"/>
                    </a:ext>
                  </a:extLst>
                </a:gridCol>
                <a:gridCol w="1283136">
                  <a:extLst>
                    <a:ext uri="{9D8B030D-6E8A-4147-A177-3AD203B41FA5}">
                      <a16:colId xmlns="" xmlns:a16="http://schemas.microsoft.com/office/drawing/2014/main" val="20005"/>
                    </a:ext>
                  </a:extLst>
                </a:gridCol>
                <a:gridCol w="2942955">
                  <a:extLst>
                    <a:ext uri="{9D8B030D-6E8A-4147-A177-3AD203B41FA5}">
                      <a16:colId xmlns="" xmlns:a16="http://schemas.microsoft.com/office/drawing/2014/main" val="20006"/>
                    </a:ext>
                  </a:extLst>
                </a:gridCol>
              </a:tblGrid>
              <a:tr h="939146">
                <a:tc>
                  <a:txBody>
                    <a:bodyPr/>
                    <a:lstStyle/>
                    <a:p>
                      <a:pPr algn="ctr">
                        <a:lnSpc>
                          <a:spcPts val="1680"/>
                        </a:lnSpc>
                        <a:defRPr/>
                      </a:pPr>
                      <a:r>
                        <a:rPr lang="ru-RU" sz="2000" b="0" dirty="0">
                          <a:solidFill>
                            <a:schemeClr val="bg1"/>
                          </a:solidFill>
                          <a:latin typeface="Bahnschrift SemiBold" panose="020B0502040204020203" pitchFamily="34" charset="0"/>
                          <a:ea typeface="Gadugi" panose="020B0502040204020203" pitchFamily="34" charset="0"/>
                        </a:rPr>
                        <a:t>К</a:t>
                      </a:r>
                      <a:r>
                        <a:rPr lang="en-US" sz="2000" b="0" dirty="0" err="1">
                          <a:solidFill>
                            <a:schemeClr val="bg1"/>
                          </a:solidFill>
                          <a:latin typeface="Bahnschrift SemiBold" panose="020B0502040204020203" pitchFamily="34" charset="0"/>
                          <a:ea typeface="Gadugi" panose="020B0502040204020203" pitchFamily="34" charset="0"/>
                        </a:rPr>
                        <a:t>онкуренты</a:t>
                      </a:r>
                      <a:endParaRPr lang="en-US" sz="2000" b="0" dirty="0">
                        <a:solidFill>
                          <a:schemeClr val="bg1"/>
                        </a:solidFill>
                        <a:latin typeface="Bahnschrift SemiBold" panose="020B0502040204020203" pitchFamily="34" charset="0"/>
                        <a:ea typeface="Gadugi"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4C39"/>
                    </a:solidFill>
                  </a:tcPr>
                </a:tc>
                <a:tc>
                  <a:txBody>
                    <a:bodyPr/>
                    <a:lstStyle/>
                    <a:p>
                      <a:pPr algn="ctr">
                        <a:lnSpc>
                          <a:spcPts val="1680"/>
                        </a:lnSpc>
                        <a:defRPr/>
                      </a:pPr>
                      <a:r>
                        <a:rPr lang="ru-RU" sz="1200" dirty="0">
                          <a:solidFill>
                            <a:schemeClr val="bg1"/>
                          </a:solidFill>
                          <a:latin typeface="Bahnschrift SemiBold" panose="020B0502040204020203" pitchFamily="34" charset="0"/>
                        </a:rPr>
                        <a:t>У</a:t>
                      </a:r>
                      <a:r>
                        <a:rPr lang="en-US" sz="1200" dirty="0" err="1">
                          <a:solidFill>
                            <a:schemeClr val="bg1"/>
                          </a:solidFill>
                          <a:latin typeface="Bahnschrift SemiBold" panose="020B0502040204020203" pitchFamily="34" charset="0"/>
                        </a:rPr>
                        <a:t>стойчивость</a:t>
                      </a:r>
                      <a:endParaRPr lang="en-US" sz="1200" dirty="0">
                        <a:solidFill>
                          <a:schemeClr val="bg1"/>
                        </a:solidFill>
                        <a:latin typeface="Bahnschrift SemiBold"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12700" cap="flat" cmpd="sng" algn="ctr">
                      <a:noFill/>
                      <a:prstDash val="solid"/>
                      <a:round/>
                      <a:headEnd type="none" w="med" len="med"/>
                      <a:tailEnd type="none" w="med" len="med"/>
                    </a:lnB>
                    <a:solidFill>
                      <a:srgbClr val="FBA918"/>
                    </a:solidFill>
                  </a:tcPr>
                </a:tc>
                <a:tc>
                  <a:txBody>
                    <a:bodyPr/>
                    <a:lstStyle/>
                    <a:p>
                      <a:pPr algn="ctr">
                        <a:lnSpc>
                          <a:spcPts val="1680"/>
                        </a:lnSpc>
                        <a:defRPr/>
                      </a:pPr>
                      <a:r>
                        <a:rPr lang="ru-RU" sz="1200" dirty="0">
                          <a:solidFill>
                            <a:schemeClr val="bg1"/>
                          </a:solidFill>
                          <a:latin typeface="Bahnschrift SemiBold" panose="020B0502040204020203" pitchFamily="34" charset="0"/>
                        </a:rPr>
                        <a:t>Д</a:t>
                      </a:r>
                      <a:r>
                        <a:rPr lang="en-US" sz="1200" dirty="0" err="1">
                          <a:solidFill>
                            <a:schemeClr val="bg1"/>
                          </a:solidFill>
                          <a:latin typeface="Bahnschrift SemiBold" panose="020B0502040204020203" pitchFamily="34" charset="0"/>
                        </a:rPr>
                        <a:t>ешевизна</a:t>
                      </a:r>
                      <a:endParaRPr lang="en-US" sz="1200" dirty="0">
                        <a:solidFill>
                          <a:schemeClr val="bg1"/>
                        </a:solidFill>
                        <a:latin typeface="Bahnschrift SemiBold"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B5D8E1"/>
                    </a:solidFill>
                  </a:tcPr>
                </a:tc>
                <a:tc>
                  <a:txBody>
                    <a:bodyPr/>
                    <a:lstStyle/>
                    <a:p>
                      <a:pPr algn="ctr">
                        <a:lnSpc>
                          <a:spcPts val="1680"/>
                        </a:lnSpc>
                        <a:defRPr/>
                      </a:pPr>
                      <a:r>
                        <a:rPr lang="ru-RU" sz="1200" b="0" dirty="0">
                          <a:solidFill>
                            <a:schemeClr val="bg1"/>
                          </a:solidFill>
                          <a:latin typeface="Bahnschrift SemiBold" panose="020B0502040204020203" pitchFamily="34" charset="0"/>
                        </a:rPr>
                        <a:t>Р</a:t>
                      </a:r>
                      <a:r>
                        <a:rPr lang="en-US" sz="1200" b="0" dirty="0" err="1">
                          <a:solidFill>
                            <a:schemeClr val="bg1"/>
                          </a:solidFill>
                          <a:latin typeface="Bahnschrift SemiBold" panose="020B0502040204020203" pitchFamily="34" charset="0"/>
                        </a:rPr>
                        <a:t>егуляция</a:t>
                      </a:r>
                      <a:r>
                        <a:rPr lang="en-US" sz="1200" b="0" dirty="0">
                          <a:solidFill>
                            <a:schemeClr val="bg1"/>
                          </a:solidFill>
                          <a:latin typeface="Bahnschrift SemiBold" panose="020B0502040204020203" pitchFamily="34" charset="0"/>
                        </a:rPr>
                        <a:t> т</a:t>
                      </a:r>
                      <a:r>
                        <a:rPr lang="ru-RU" sz="1200" b="0" dirty="0">
                          <a:solidFill>
                            <a:schemeClr val="bg1"/>
                          </a:solidFill>
                          <a:latin typeface="Bahnschrift SemiBold" panose="020B0502040204020203" pitchFamily="34" charset="0"/>
                        </a:rPr>
                        <a:t>е</a:t>
                      </a:r>
                      <a:r>
                        <a:rPr lang="en-US" sz="1200" b="0" dirty="0" err="1">
                          <a:solidFill>
                            <a:schemeClr val="bg1"/>
                          </a:solidFill>
                          <a:latin typeface="Bahnschrift SemiBold" panose="020B0502040204020203" pitchFamily="34" charset="0"/>
                        </a:rPr>
                        <a:t>мпературы</a:t>
                      </a:r>
                      <a:endParaRPr lang="en-US" sz="1200" b="0" dirty="0">
                        <a:solidFill>
                          <a:schemeClr val="bg1"/>
                        </a:solidFill>
                        <a:latin typeface="Bahnschrift SemiBold"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BA918"/>
                    </a:solidFill>
                  </a:tcPr>
                </a:tc>
                <a:tc>
                  <a:txBody>
                    <a:bodyPr/>
                    <a:lstStyle/>
                    <a:p>
                      <a:pPr algn="ctr">
                        <a:lnSpc>
                          <a:spcPts val="1680"/>
                        </a:lnSpc>
                        <a:defRPr/>
                      </a:pPr>
                      <a:r>
                        <a:rPr lang="ru-RU" sz="1200" dirty="0">
                          <a:solidFill>
                            <a:schemeClr val="bg1"/>
                          </a:solidFill>
                          <a:latin typeface="Bahnschrift SemiBold" panose="020B0502040204020203" pitchFamily="34" charset="0"/>
                        </a:rPr>
                        <a:t>К</a:t>
                      </a:r>
                      <a:r>
                        <a:rPr lang="en-US" sz="1200" dirty="0" err="1">
                          <a:solidFill>
                            <a:schemeClr val="bg1"/>
                          </a:solidFill>
                          <a:latin typeface="Bahnschrift SemiBold" panose="020B0502040204020203" pitchFamily="34" charset="0"/>
                        </a:rPr>
                        <a:t>апельница</a:t>
                      </a:r>
                      <a:endParaRPr lang="en-US" sz="1200" dirty="0">
                        <a:solidFill>
                          <a:schemeClr val="bg1"/>
                        </a:solidFill>
                        <a:latin typeface="Bahnschrift SemiBold"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4C39"/>
                    </a:solidFill>
                  </a:tcPr>
                </a:tc>
                <a:tc>
                  <a:txBody>
                    <a:bodyPr/>
                    <a:lstStyle/>
                    <a:p>
                      <a:pPr algn="ctr">
                        <a:lnSpc>
                          <a:spcPts val="1680"/>
                        </a:lnSpc>
                        <a:defRPr/>
                      </a:pPr>
                      <a:r>
                        <a:rPr lang="ru-RU" sz="1200" dirty="0">
                          <a:solidFill>
                            <a:schemeClr val="bg1"/>
                          </a:solidFill>
                          <a:latin typeface="Bahnschrift SemiBold" panose="020B0502040204020203" pitchFamily="34" charset="0"/>
                        </a:rPr>
                        <a:t>У</a:t>
                      </a:r>
                      <a:r>
                        <a:rPr lang="en-US" sz="1200" dirty="0" err="1">
                          <a:solidFill>
                            <a:schemeClr val="bg1"/>
                          </a:solidFill>
                          <a:latin typeface="Bahnschrift SemiBold" panose="020B0502040204020203" pitchFamily="34" charset="0"/>
                        </a:rPr>
                        <a:t>добство</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положения</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животного</a:t>
                      </a:r>
                      <a:endParaRPr lang="en-US" sz="1200" dirty="0">
                        <a:solidFill>
                          <a:schemeClr val="bg1"/>
                        </a:solidFill>
                        <a:latin typeface="Bahnschrift SemiBold"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8E01FF"/>
                    </a:solidFill>
                  </a:tcPr>
                </a:tc>
                <a:tc>
                  <a:txBody>
                    <a:bodyPr/>
                    <a:lstStyle/>
                    <a:p>
                      <a:pPr algn="ctr">
                        <a:lnSpc>
                          <a:spcPts val="1820"/>
                        </a:lnSpc>
                        <a:defRPr/>
                      </a:pPr>
                      <a:r>
                        <a:rPr lang="ru-RU" sz="1800" dirty="0">
                          <a:solidFill>
                            <a:schemeClr val="bg1"/>
                          </a:solidFill>
                          <a:latin typeface="Bahnschrift SemiBold" panose="020B0502040204020203" pitchFamily="34" charset="0"/>
                        </a:rPr>
                        <a:t>П </a:t>
                      </a:r>
                      <a:r>
                        <a:rPr lang="en-US" sz="1800" dirty="0" err="1">
                          <a:solidFill>
                            <a:schemeClr val="bg1"/>
                          </a:solidFill>
                          <a:latin typeface="Bahnschrift SemiBold" panose="020B0502040204020203" pitchFamily="34" charset="0"/>
                        </a:rPr>
                        <a:t>рототип</a:t>
                      </a:r>
                      <a:endParaRPr lang="en-US" sz="1800" dirty="0">
                        <a:solidFill>
                          <a:schemeClr val="bg1"/>
                        </a:solidFill>
                        <a:latin typeface="Bahnschrift SemiBold" panose="020B0502040204020203" pitchFamily="34" charset="0"/>
                      </a:endParaRP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BB3C1"/>
                    </a:solidFill>
                  </a:tcPr>
                </a:tc>
                <a:extLst>
                  <a:ext uri="{0D108BD9-81ED-4DB2-BD59-A6C34878D82A}">
                    <a16:rowId xmlns="" xmlns:a16="http://schemas.microsoft.com/office/drawing/2014/main" val="10000"/>
                  </a:ext>
                </a:extLst>
              </a:tr>
              <a:tr h="1151594">
                <a:tc>
                  <a:txBody>
                    <a:bodyPr/>
                    <a:lstStyle/>
                    <a:p>
                      <a:pPr algn="ctr">
                        <a:lnSpc>
                          <a:spcPts val="2100"/>
                        </a:lnSpc>
                        <a:defRPr/>
                      </a:pPr>
                      <a:r>
                        <a:rPr lang="en-US" sz="1200" dirty="0" err="1">
                          <a:solidFill>
                            <a:schemeClr val="bg1"/>
                          </a:solidFill>
                          <a:latin typeface="Bahnschrift SemiBold" panose="020B0502040204020203" pitchFamily="34" charset="0"/>
                        </a:rPr>
                        <a:t>Машина</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скорой</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помощи</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Центра</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Скорой</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Ветеринарной</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Помощи</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Неотложка</a:t>
                      </a:r>
                      <a:r>
                        <a:rPr lang="en-US" sz="1200" dirty="0">
                          <a:solidFill>
                            <a:schemeClr val="bg1"/>
                          </a:solidFill>
                          <a:latin typeface="Bahnschrift SemiBold" panose="020B0502040204020203" pitchFamily="34" charset="0"/>
                        </a:rPr>
                        <a:t>»</a:t>
                      </a:r>
                    </a:p>
                  </a:txBody>
                  <a:tcPr marL="127000" marR="127000" marT="127000" marB="127000" anchor="ctr">
                    <a:lnL w="0" cap="flat" cmpd="sng" algn="ctr">
                      <a:solidFill>
                        <a:srgbClr val="FFD699"/>
                      </a:solidFill>
                      <a:prstDash val="solid"/>
                      <a:round/>
                      <a:headEnd type="none" w="med" len="med"/>
                      <a:tailEnd type="none" w="med" len="med"/>
                    </a:lnL>
                    <a:lnR w="12700" cap="flat" cmpd="sng" algn="ctr">
                      <a:no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BA918"/>
                    </a:solidFill>
                  </a:tcPr>
                </a:tc>
                <a:tc>
                  <a:txBody>
                    <a:bodyPr/>
                    <a:lstStyle/>
                    <a:p>
                      <a:pPr algn="ctr">
                        <a:lnSpc>
                          <a:spcPts val="2100"/>
                        </a:lnSpc>
                        <a:defRPr/>
                      </a:pPr>
                      <a:endParaRPr lang="en-US" sz="700" dirty="0"/>
                    </a:p>
                  </a:txBody>
                  <a:tcPr marL="127000" marR="127000" marT="127000" marB="127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100"/>
                        </a:lnSpc>
                        <a:defRPr/>
                      </a:pPr>
                      <a:endParaRPr lang="en-US" sz="700" dirty="0"/>
                    </a:p>
                  </a:txBody>
                  <a:tcPr marL="127000" marR="127000" marT="127000" marB="127000" anchor="ctr">
                    <a:lnL w="12700" cap="flat" cmpd="sng" algn="ctr">
                      <a:no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197011">
                <a:tc>
                  <a:txBody>
                    <a:bodyPr/>
                    <a:lstStyle/>
                    <a:p>
                      <a:pPr algn="ctr">
                        <a:lnSpc>
                          <a:spcPts val="2100"/>
                        </a:lnSpc>
                        <a:defRPr/>
                      </a:pPr>
                      <a:r>
                        <a:rPr lang="en-US" sz="1200" dirty="0" err="1">
                          <a:solidFill>
                            <a:schemeClr val="bg1"/>
                          </a:solidFill>
                          <a:latin typeface="Bahnschrift SemiBold" panose="020B0502040204020203" pitchFamily="34" charset="0"/>
                        </a:rPr>
                        <a:t>Переноски</a:t>
                      </a:r>
                      <a:r>
                        <a:rPr lang="en-US" sz="1200" dirty="0">
                          <a:solidFill>
                            <a:schemeClr val="bg1"/>
                          </a:solidFill>
                          <a:latin typeface="Bahnschrift SemiBold" panose="020B0502040204020203" pitchFamily="34" charset="0"/>
                        </a:rPr>
                        <a:t> "Pet Hobby"</a:t>
                      </a: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BB3C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12700" cap="flat" cmpd="sng" algn="ctr">
                      <a:no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237194">
                <a:tc>
                  <a:txBody>
                    <a:bodyPr/>
                    <a:lstStyle/>
                    <a:p>
                      <a:pPr algn="ctr">
                        <a:lnSpc>
                          <a:spcPts val="2100"/>
                        </a:lnSpc>
                        <a:defRPr/>
                      </a:pPr>
                      <a:r>
                        <a:rPr lang="en-US" sz="1200" dirty="0" err="1">
                          <a:solidFill>
                            <a:schemeClr val="bg1"/>
                          </a:solidFill>
                          <a:latin typeface="Bahnschrift SemiBold" panose="020B0502040204020203" pitchFamily="34" charset="0"/>
                        </a:rPr>
                        <a:t>Переноски</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Triol</a:t>
                      </a:r>
                      <a:r>
                        <a:rPr lang="en-US" sz="1200" dirty="0">
                          <a:solidFill>
                            <a:schemeClr val="bg1"/>
                          </a:solidFill>
                          <a:latin typeface="Bahnschrift SemiBold" panose="020B0502040204020203" pitchFamily="34" charset="0"/>
                        </a:rPr>
                        <a:t>"</a:t>
                      </a: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8E01FF"/>
                    </a:solidFill>
                  </a:tcPr>
                </a:tc>
                <a:tc>
                  <a:txBody>
                    <a:bodyPr/>
                    <a:lstStyle/>
                    <a:p>
                      <a:pPr algn="ctr">
                        <a:lnSpc>
                          <a:spcPts val="2100"/>
                        </a:lnSpc>
                        <a:defRPr/>
                      </a:pPr>
                      <a:endParaRPr lang="en-US" sz="700" dirty="0"/>
                    </a:p>
                    <a:p>
                      <a:pPr algn="ctr">
                        <a:lnSpc>
                          <a:spcPts val="2100"/>
                        </a:lnSpc>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090382">
                <a:tc>
                  <a:txBody>
                    <a:bodyPr/>
                    <a:lstStyle/>
                    <a:p>
                      <a:pPr algn="ctr">
                        <a:lnSpc>
                          <a:spcPts val="2100"/>
                        </a:lnSpc>
                        <a:defRPr/>
                      </a:pPr>
                      <a:r>
                        <a:rPr lang="en-US" sz="1200" dirty="0" err="1">
                          <a:solidFill>
                            <a:schemeClr val="bg1"/>
                          </a:solidFill>
                          <a:latin typeface="Bahnschrift SemiBold" panose="020B0502040204020203" pitchFamily="34" charset="0"/>
                        </a:rPr>
                        <a:t>Переноски</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Ferplast</a:t>
                      </a:r>
                      <a:r>
                        <a:rPr lang="en-US" sz="1200" dirty="0">
                          <a:solidFill>
                            <a:schemeClr val="bg1"/>
                          </a:solidFill>
                          <a:latin typeface="Bahnschrift SemiBold" panose="020B0502040204020203" pitchFamily="34" charset="0"/>
                        </a:rPr>
                        <a:t>"</a:t>
                      </a:r>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5D8E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lumMod val="95000"/>
                      </a:schemeClr>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242673">
                <a:tc>
                  <a:txBody>
                    <a:bodyPr/>
                    <a:lstStyle/>
                    <a:p>
                      <a:pPr algn="ctr">
                        <a:lnSpc>
                          <a:spcPts val="2100"/>
                        </a:lnSpc>
                        <a:defRPr/>
                      </a:pPr>
                      <a:r>
                        <a:rPr lang="en-US" sz="1200" dirty="0" err="1">
                          <a:solidFill>
                            <a:schemeClr val="bg1"/>
                          </a:solidFill>
                          <a:latin typeface="Bahnschrift SemiBold" panose="020B0502040204020203" pitchFamily="34" charset="0"/>
                        </a:rPr>
                        <a:t>Установка</a:t>
                      </a:r>
                      <a:r>
                        <a:rPr lang="en-US" sz="1200" dirty="0">
                          <a:solidFill>
                            <a:schemeClr val="bg1"/>
                          </a:solidFill>
                          <a:latin typeface="Bahnschrift SemiBold" panose="020B0502040204020203" pitchFamily="34" charset="0"/>
                        </a:rPr>
                        <a:t> "</a:t>
                      </a:r>
                      <a:r>
                        <a:rPr lang="en-US" sz="1200" dirty="0" err="1">
                          <a:solidFill>
                            <a:schemeClr val="bg1"/>
                          </a:solidFill>
                          <a:latin typeface="Bahnschrift SemiBold" panose="020B0502040204020203" pitchFamily="34" charset="0"/>
                        </a:rPr>
                        <a:t>VetTrackBox</a:t>
                      </a:r>
                      <a:r>
                        <a:rPr lang="en-US" sz="1200" dirty="0">
                          <a:solidFill>
                            <a:schemeClr val="bg1"/>
                          </a:solidFill>
                          <a:latin typeface="Bahnschrift SemiBold" panose="020B0502040204020203" pitchFamily="34" charset="0"/>
                        </a:rPr>
                        <a:t>"</a:t>
                      </a:r>
                    </a:p>
                  </a:txBody>
                  <a:tcPr marL="127000" marR="127000" marT="127000" marB="127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F44C39"/>
                    </a:solidFill>
                  </a:tcPr>
                </a:tc>
                <a:tc>
                  <a:txBody>
                    <a:bodyPr/>
                    <a:lstStyle/>
                    <a:p>
                      <a:pPr algn="ctr">
                        <a:lnSpc>
                          <a:spcPts val="2100"/>
                        </a:lnSpc>
                        <a:defRPr/>
                      </a:pPr>
                      <a:endParaRPr lang="en-US" sz="700" dirty="0"/>
                    </a:p>
                  </a:txBody>
                  <a:tcPr marL="127000" marR="127000" marT="127000" marB="127000" anchor="ctr">
                    <a:lnL w="12700" cap="flat" cmpd="sng" algn="ctr">
                      <a:solidFill>
                        <a:schemeClr val="bg2"/>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tc>
                  <a:txBody>
                    <a:bodyPr/>
                    <a:lstStyle/>
                    <a:p>
                      <a:pPr algn="ctr">
                        <a:lnSpc>
                          <a:spcPts val="2100"/>
                        </a:lnSpc>
                        <a:defRPr/>
                      </a:pPr>
                      <a:endParaRPr lang="en-US" sz="700" dirty="0"/>
                    </a:p>
                  </a:txBody>
                  <a:tcPr marL="127000" marR="127000" marT="127000" marB="1270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bl>
          </a:graphicData>
        </a:graphic>
      </p:graphicFrame>
      <p:sp>
        <p:nvSpPr>
          <p:cNvPr id="6" name="Freeform 6"/>
          <p:cNvSpPr/>
          <p:nvPr/>
        </p:nvSpPr>
        <p:spPr>
          <a:xfrm>
            <a:off x="9611322" y="1053681"/>
            <a:ext cx="2023766" cy="975201"/>
          </a:xfrm>
          <a:custGeom>
            <a:avLst/>
            <a:gdLst/>
            <a:ahLst/>
            <a:cxnLst/>
            <a:rect l="l" t="t" r="r" b="b"/>
            <a:pathLst>
              <a:path w="3035649" h="1462801">
                <a:moveTo>
                  <a:pt x="0" y="0"/>
                </a:moveTo>
                <a:lnTo>
                  <a:pt x="3035649" y="0"/>
                </a:lnTo>
                <a:lnTo>
                  <a:pt x="3035649" y="1462801"/>
                </a:lnTo>
                <a:lnTo>
                  <a:pt x="0" y="1462801"/>
                </a:lnTo>
                <a:lnTo>
                  <a:pt x="0" y="0"/>
                </a:lnTo>
                <a:close/>
              </a:path>
            </a:pathLst>
          </a:custGeom>
          <a:blipFill>
            <a:blip r:embed="rId2"/>
            <a:stretch>
              <a:fillRect l="-8767" t="-24259" r="-9644" b="-24139"/>
            </a:stretch>
          </a:blipFill>
        </p:spPr>
      </p:sp>
      <p:sp>
        <p:nvSpPr>
          <p:cNvPr id="7" name="Freeform 7"/>
          <p:cNvSpPr/>
          <p:nvPr/>
        </p:nvSpPr>
        <p:spPr>
          <a:xfrm>
            <a:off x="9974148" y="4471152"/>
            <a:ext cx="1298113" cy="972723"/>
          </a:xfrm>
          <a:custGeom>
            <a:avLst/>
            <a:gdLst/>
            <a:ahLst/>
            <a:cxnLst/>
            <a:rect l="l" t="t" r="r" b="b"/>
            <a:pathLst>
              <a:path w="1947170" h="1459085">
                <a:moveTo>
                  <a:pt x="0" y="0"/>
                </a:moveTo>
                <a:lnTo>
                  <a:pt x="1947171" y="0"/>
                </a:lnTo>
                <a:lnTo>
                  <a:pt x="1947171" y="1459085"/>
                </a:lnTo>
                <a:lnTo>
                  <a:pt x="0" y="1459085"/>
                </a:lnTo>
                <a:lnTo>
                  <a:pt x="0" y="0"/>
                </a:lnTo>
                <a:close/>
              </a:path>
            </a:pathLst>
          </a:custGeom>
          <a:blipFill>
            <a:blip r:embed="rId3"/>
            <a:stretch>
              <a:fillRect l="-11635" t="-32478" r="-11470" b="-32610"/>
            </a:stretch>
          </a:blipFill>
        </p:spPr>
      </p:sp>
      <p:sp>
        <p:nvSpPr>
          <p:cNvPr id="8" name="Freeform 8"/>
          <p:cNvSpPr/>
          <p:nvPr/>
        </p:nvSpPr>
        <p:spPr>
          <a:xfrm>
            <a:off x="9861543" y="2132956"/>
            <a:ext cx="1410719" cy="1042635"/>
          </a:xfrm>
          <a:custGeom>
            <a:avLst/>
            <a:gdLst/>
            <a:ahLst/>
            <a:cxnLst/>
            <a:rect l="l" t="t" r="r" b="b"/>
            <a:pathLst>
              <a:path w="2116078" h="1563953">
                <a:moveTo>
                  <a:pt x="0" y="0"/>
                </a:moveTo>
                <a:lnTo>
                  <a:pt x="2116079" y="0"/>
                </a:lnTo>
                <a:lnTo>
                  <a:pt x="2116079" y="1563953"/>
                </a:lnTo>
                <a:lnTo>
                  <a:pt x="0" y="1563953"/>
                </a:lnTo>
                <a:lnTo>
                  <a:pt x="0" y="0"/>
                </a:lnTo>
                <a:close/>
              </a:path>
            </a:pathLst>
          </a:custGeom>
          <a:blipFill>
            <a:blip r:embed="rId4"/>
            <a:stretch>
              <a:fillRect l="-5640" t="-24237" r="-4441" b="-24707"/>
            </a:stretch>
          </a:blipFill>
        </p:spPr>
      </p:sp>
      <p:sp>
        <p:nvSpPr>
          <p:cNvPr id="9" name="Freeform 9"/>
          <p:cNvSpPr/>
          <p:nvPr/>
        </p:nvSpPr>
        <p:spPr>
          <a:xfrm>
            <a:off x="9898312" y="5608975"/>
            <a:ext cx="1449786" cy="1112411"/>
          </a:xfrm>
          <a:custGeom>
            <a:avLst/>
            <a:gdLst/>
            <a:ahLst/>
            <a:cxnLst/>
            <a:rect l="l" t="t" r="r" b="b"/>
            <a:pathLst>
              <a:path w="2174679" h="1668616">
                <a:moveTo>
                  <a:pt x="0" y="0"/>
                </a:moveTo>
                <a:lnTo>
                  <a:pt x="2174679" y="0"/>
                </a:lnTo>
                <a:lnTo>
                  <a:pt x="2174679" y="1668616"/>
                </a:lnTo>
                <a:lnTo>
                  <a:pt x="0" y="1668616"/>
                </a:lnTo>
                <a:lnTo>
                  <a:pt x="0" y="0"/>
                </a:lnTo>
                <a:close/>
              </a:path>
            </a:pathLst>
          </a:custGeom>
          <a:blipFill>
            <a:blip r:embed="rId5"/>
            <a:stretch>
              <a:fillRect t="-18258" b="-12069"/>
            </a:stretch>
          </a:blipFill>
        </p:spPr>
      </p:sp>
      <p:pic>
        <p:nvPicPr>
          <p:cNvPr id="36" name="Рисунок 35">
            <a:extLst>
              <a:ext uri="{FF2B5EF4-FFF2-40B4-BE49-F238E27FC236}">
                <a16:creationId xmlns="" xmlns:a16="http://schemas.microsoft.com/office/drawing/2014/main" id="{1716BBAD-0C32-4D15-9825-318B82973082}"/>
              </a:ext>
            </a:extLst>
          </p:cNvPr>
          <p:cNvPicPr>
            <a:picLocks noChangeAspect="1"/>
          </p:cNvPicPr>
          <p:nvPr/>
        </p:nvPicPr>
        <p:blipFill>
          <a:blip r:embed="rId6"/>
          <a:stretch>
            <a:fillRect/>
          </a:stretch>
        </p:blipFill>
        <p:spPr>
          <a:xfrm>
            <a:off x="9904019" y="3279665"/>
            <a:ext cx="1354181" cy="1054874"/>
          </a:xfrm>
          <a:prstGeom prst="rect">
            <a:avLst/>
          </a:prstGeom>
        </p:spPr>
      </p:pic>
      <p:sp>
        <p:nvSpPr>
          <p:cNvPr id="39" name="Рисунок 34" descr="Закрыть">
            <a:extLst>
              <a:ext uri="{FF2B5EF4-FFF2-40B4-BE49-F238E27FC236}">
                <a16:creationId xmlns="" xmlns:a16="http://schemas.microsoft.com/office/drawing/2014/main" id="{EF17B5D8-D516-409F-8F3E-92C292405224}"/>
              </a:ext>
            </a:extLst>
          </p:cNvPr>
          <p:cNvSpPr/>
          <p:nvPr/>
        </p:nvSpPr>
        <p:spPr>
          <a:xfrm>
            <a:off x="4428917" y="1307290"/>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40" name="Рисунок 37" descr="Маркеры-галочки">
            <a:extLst>
              <a:ext uri="{FF2B5EF4-FFF2-40B4-BE49-F238E27FC236}">
                <a16:creationId xmlns="" xmlns:a16="http://schemas.microsoft.com/office/drawing/2014/main" id="{C011FD7B-9E95-4447-828B-50C0B3F3C8B0}"/>
              </a:ext>
            </a:extLst>
          </p:cNvPr>
          <p:cNvSpPr/>
          <p:nvPr/>
        </p:nvSpPr>
        <p:spPr>
          <a:xfrm>
            <a:off x="2906239" y="1225432"/>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42" name="Рисунок 37" descr="Маркеры-галочки">
            <a:extLst>
              <a:ext uri="{FF2B5EF4-FFF2-40B4-BE49-F238E27FC236}">
                <a16:creationId xmlns="" xmlns:a16="http://schemas.microsoft.com/office/drawing/2014/main" id="{D2ABC172-72F0-48A2-84DB-DB85B8D32D97}"/>
              </a:ext>
            </a:extLst>
          </p:cNvPr>
          <p:cNvSpPr/>
          <p:nvPr/>
        </p:nvSpPr>
        <p:spPr>
          <a:xfrm>
            <a:off x="6966934" y="1232869"/>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43" name="Рисунок 37" descr="Маркеры-галочки">
            <a:extLst>
              <a:ext uri="{FF2B5EF4-FFF2-40B4-BE49-F238E27FC236}">
                <a16:creationId xmlns="" xmlns:a16="http://schemas.microsoft.com/office/drawing/2014/main" id="{CCA72BAA-9F72-490F-837A-900D1827AA55}"/>
              </a:ext>
            </a:extLst>
          </p:cNvPr>
          <p:cNvSpPr/>
          <p:nvPr/>
        </p:nvSpPr>
        <p:spPr>
          <a:xfrm>
            <a:off x="8192721" y="1204053"/>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44" name="Рисунок 37" descr="Маркеры-галочки">
            <a:extLst>
              <a:ext uri="{FF2B5EF4-FFF2-40B4-BE49-F238E27FC236}">
                <a16:creationId xmlns="" xmlns:a16="http://schemas.microsoft.com/office/drawing/2014/main" id="{E00C5404-56A6-41F3-947A-9F3EB160E2CE}"/>
              </a:ext>
            </a:extLst>
          </p:cNvPr>
          <p:cNvSpPr/>
          <p:nvPr/>
        </p:nvSpPr>
        <p:spPr>
          <a:xfrm>
            <a:off x="2904656" y="2312844"/>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45" name="Рисунок 34" descr="Закрыть">
            <a:extLst>
              <a:ext uri="{FF2B5EF4-FFF2-40B4-BE49-F238E27FC236}">
                <a16:creationId xmlns="" xmlns:a16="http://schemas.microsoft.com/office/drawing/2014/main" id="{000A5A2B-A08F-4D46-A9B4-747081609C92}"/>
              </a:ext>
            </a:extLst>
          </p:cNvPr>
          <p:cNvSpPr/>
          <p:nvPr/>
        </p:nvSpPr>
        <p:spPr>
          <a:xfrm>
            <a:off x="4428918" y="2379475"/>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46" name="Рисунок 34" descr="Закрыть">
            <a:extLst>
              <a:ext uri="{FF2B5EF4-FFF2-40B4-BE49-F238E27FC236}">
                <a16:creationId xmlns="" xmlns:a16="http://schemas.microsoft.com/office/drawing/2014/main" id="{5203097C-81F2-45EE-A857-F423AF484A70}"/>
              </a:ext>
            </a:extLst>
          </p:cNvPr>
          <p:cNvSpPr/>
          <p:nvPr/>
        </p:nvSpPr>
        <p:spPr>
          <a:xfrm>
            <a:off x="5838024" y="2370448"/>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47" name="Рисунок 34" descr="Закрыть">
            <a:extLst>
              <a:ext uri="{FF2B5EF4-FFF2-40B4-BE49-F238E27FC236}">
                <a16:creationId xmlns="" xmlns:a16="http://schemas.microsoft.com/office/drawing/2014/main" id="{5094131C-BED3-4D20-AAF1-2DD59FC876B0}"/>
              </a:ext>
            </a:extLst>
          </p:cNvPr>
          <p:cNvSpPr/>
          <p:nvPr/>
        </p:nvSpPr>
        <p:spPr>
          <a:xfrm>
            <a:off x="7116880" y="2370448"/>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48" name="Рисунок 34" descr="Закрыть">
            <a:extLst>
              <a:ext uri="{FF2B5EF4-FFF2-40B4-BE49-F238E27FC236}">
                <a16:creationId xmlns="" xmlns:a16="http://schemas.microsoft.com/office/drawing/2014/main" id="{D67F4038-83A1-45F6-B660-67A477296701}"/>
              </a:ext>
            </a:extLst>
          </p:cNvPr>
          <p:cNvSpPr/>
          <p:nvPr/>
        </p:nvSpPr>
        <p:spPr>
          <a:xfrm>
            <a:off x="8341896" y="2371149"/>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49" name="Рисунок 34" descr="Закрыть">
            <a:extLst>
              <a:ext uri="{FF2B5EF4-FFF2-40B4-BE49-F238E27FC236}">
                <a16:creationId xmlns="" xmlns:a16="http://schemas.microsoft.com/office/drawing/2014/main" id="{BEC645C9-8866-4CCE-9156-1A37F1CDCD2D}"/>
              </a:ext>
            </a:extLst>
          </p:cNvPr>
          <p:cNvSpPr/>
          <p:nvPr/>
        </p:nvSpPr>
        <p:spPr>
          <a:xfrm>
            <a:off x="2909574" y="3588787"/>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50" name="Рисунок 34" descr="Закрыть">
            <a:extLst>
              <a:ext uri="{FF2B5EF4-FFF2-40B4-BE49-F238E27FC236}">
                <a16:creationId xmlns="" xmlns:a16="http://schemas.microsoft.com/office/drawing/2014/main" id="{3784C2D8-1894-4501-994C-44D9E12D5DD8}"/>
              </a:ext>
            </a:extLst>
          </p:cNvPr>
          <p:cNvSpPr/>
          <p:nvPr/>
        </p:nvSpPr>
        <p:spPr>
          <a:xfrm>
            <a:off x="5838023" y="3620343"/>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51" name="Рисунок 34" descr="Закрыть">
            <a:extLst>
              <a:ext uri="{FF2B5EF4-FFF2-40B4-BE49-F238E27FC236}">
                <a16:creationId xmlns="" xmlns:a16="http://schemas.microsoft.com/office/drawing/2014/main" id="{09D40A39-7825-426D-AE1A-B61E0B2D4A81}"/>
              </a:ext>
            </a:extLst>
          </p:cNvPr>
          <p:cNvSpPr/>
          <p:nvPr/>
        </p:nvSpPr>
        <p:spPr>
          <a:xfrm>
            <a:off x="7121798" y="3603896"/>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52" name="Рисунок 34" descr="Закрыть">
            <a:extLst>
              <a:ext uri="{FF2B5EF4-FFF2-40B4-BE49-F238E27FC236}">
                <a16:creationId xmlns="" xmlns:a16="http://schemas.microsoft.com/office/drawing/2014/main" id="{E9CC08BD-22A1-4B4B-9A37-CDA774892007}"/>
              </a:ext>
            </a:extLst>
          </p:cNvPr>
          <p:cNvSpPr/>
          <p:nvPr/>
        </p:nvSpPr>
        <p:spPr>
          <a:xfrm>
            <a:off x="8341896" y="3620343"/>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54" name="Рисунок 34" descr="Закрыть">
            <a:extLst>
              <a:ext uri="{FF2B5EF4-FFF2-40B4-BE49-F238E27FC236}">
                <a16:creationId xmlns="" xmlns:a16="http://schemas.microsoft.com/office/drawing/2014/main" id="{6102EF81-AC25-4F7B-938F-333559352CFE}"/>
              </a:ext>
            </a:extLst>
          </p:cNvPr>
          <p:cNvSpPr/>
          <p:nvPr/>
        </p:nvSpPr>
        <p:spPr>
          <a:xfrm>
            <a:off x="7116880" y="4765615"/>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55" name="Рисунок 34" descr="Закрыть">
            <a:extLst>
              <a:ext uri="{FF2B5EF4-FFF2-40B4-BE49-F238E27FC236}">
                <a16:creationId xmlns="" xmlns:a16="http://schemas.microsoft.com/office/drawing/2014/main" id="{01535AC9-C4DA-42A6-81A4-079BD5C660D0}"/>
              </a:ext>
            </a:extLst>
          </p:cNvPr>
          <p:cNvSpPr/>
          <p:nvPr/>
        </p:nvSpPr>
        <p:spPr>
          <a:xfrm>
            <a:off x="8392404" y="4759420"/>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66" name="Рисунок 34" descr="Закрыть">
            <a:extLst>
              <a:ext uri="{FF2B5EF4-FFF2-40B4-BE49-F238E27FC236}">
                <a16:creationId xmlns="" xmlns:a16="http://schemas.microsoft.com/office/drawing/2014/main" id="{3C4AEE89-AEDE-4736-BEEF-B47C45EFE27F}"/>
              </a:ext>
            </a:extLst>
          </p:cNvPr>
          <p:cNvSpPr/>
          <p:nvPr/>
        </p:nvSpPr>
        <p:spPr>
          <a:xfrm>
            <a:off x="5846135" y="4759420"/>
            <a:ext cx="587473" cy="578140"/>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rgbClr val="F44C39"/>
          </a:solidFill>
          <a:ln w="9525" cap="flat">
            <a:noFill/>
            <a:prstDash val="solid"/>
            <a:miter/>
          </a:ln>
        </p:spPr>
        <p:txBody>
          <a:bodyPr rtlCol="0" anchor="ctr"/>
          <a:lstStyle/>
          <a:p>
            <a:endParaRPr lang="ru-RU" dirty="0"/>
          </a:p>
        </p:txBody>
      </p:sp>
      <p:sp>
        <p:nvSpPr>
          <p:cNvPr id="67" name="Рисунок 37" descr="Маркеры-галочки">
            <a:extLst>
              <a:ext uri="{FF2B5EF4-FFF2-40B4-BE49-F238E27FC236}">
                <a16:creationId xmlns="" xmlns:a16="http://schemas.microsoft.com/office/drawing/2014/main" id="{B3C75AAE-5BB8-4659-B62A-99486EADE97C}"/>
              </a:ext>
            </a:extLst>
          </p:cNvPr>
          <p:cNvSpPr/>
          <p:nvPr/>
        </p:nvSpPr>
        <p:spPr>
          <a:xfrm>
            <a:off x="5688846" y="1250968"/>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pic>
        <p:nvPicPr>
          <p:cNvPr id="68" name="Рисунок 67">
            <a:extLst>
              <a:ext uri="{FF2B5EF4-FFF2-40B4-BE49-F238E27FC236}">
                <a16:creationId xmlns="" xmlns:a16="http://schemas.microsoft.com/office/drawing/2014/main" id="{F54C99E5-26C5-4503-B204-3A0176E4478F}"/>
              </a:ext>
            </a:extLst>
          </p:cNvPr>
          <p:cNvPicPr>
            <a:picLocks noChangeAspect="1"/>
          </p:cNvPicPr>
          <p:nvPr/>
        </p:nvPicPr>
        <p:blipFill>
          <a:blip r:embed="rId7"/>
          <a:stretch>
            <a:fillRect/>
          </a:stretch>
        </p:blipFill>
        <p:spPr>
          <a:xfrm>
            <a:off x="4280654" y="3620343"/>
            <a:ext cx="883997" cy="621846"/>
          </a:xfrm>
          <a:prstGeom prst="rect">
            <a:avLst/>
          </a:prstGeom>
        </p:spPr>
      </p:pic>
      <p:sp>
        <p:nvSpPr>
          <p:cNvPr id="69" name="Рисунок 37" descr="Маркеры-галочки">
            <a:extLst>
              <a:ext uri="{FF2B5EF4-FFF2-40B4-BE49-F238E27FC236}">
                <a16:creationId xmlns="" xmlns:a16="http://schemas.microsoft.com/office/drawing/2014/main" id="{B948AC0F-757C-4F4F-8930-3B6F00C5C77B}"/>
              </a:ext>
            </a:extLst>
          </p:cNvPr>
          <p:cNvSpPr/>
          <p:nvPr/>
        </p:nvSpPr>
        <p:spPr>
          <a:xfrm>
            <a:off x="4287013" y="4745936"/>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70" name="Рисунок 37" descr="Маркеры-галочки">
            <a:extLst>
              <a:ext uri="{FF2B5EF4-FFF2-40B4-BE49-F238E27FC236}">
                <a16:creationId xmlns="" xmlns:a16="http://schemas.microsoft.com/office/drawing/2014/main" id="{8A05100B-3787-42F4-A741-AF2B0DFEE5B0}"/>
              </a:ext>
            </a:extLst>
          </p:cNvPr>
          <p:cNvSpPr/>
          <p:nvPr/>
        </p:nvSpPr>
        <p:spPr>
          <a:xfrm>
            <a:off x="2813105" y="4808395"/>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71" name="Рисунок 37" descr="Маркеры-галочки">
            <a:extLst>
              <a:ext uri="{FF2B5EF4-FFF2-40B4-BE49-F238E27FC236}">
                <a16:creationId xmlns="" xmlns:a16="http://schemas.microsoft.com/office/drawing/2014/main" id="{AF04BC49-C9E4-47A0-B5AE-1280A24321A5}"/>
              </a:ext>
            </a:extLst>
          </p:cNvPr>
          <p:cNvSpPr/>
          <p:nvPr/>
        </p:nvSpPr>
        <p:spPr>
          <a:xfrm>
            <a:off x="2857691" y="5849661"/>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72" name="Рисунок 37" descr="Маркеры-галочки">
            <a:extLst>
              <a:ext uri="{FF2B5EF4-FFF2-40B4-BE49-F238E27FC236}">
                <a16:creationId xmlns="" xmlns:a16="http://schemas.microsoft.com/office/drawing/2014/main" id="{EDA4E3B9-CCAD-4242-901D-B5201785F2D6}"/>
              </a:ext>
            </a:extLst>
          </p:cNvPr>
          <p:cNvSpPr/>
          <p:nvPr/>
        </p:nvSpPr>
        <p:spPr>
          <a:xfrm>
            <a:off x="4287013" y="5849661"/>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73" name="Рисунок 37" descr="Маркеры-галочки">
            <a:extLst>
              <a:ext uri="{FF2B5EF4-FFF2-40B4-BE49-F238E27FC236}">
                <a16:creationId xmlns="" xmlns:a16="http://schemas.microsoft.com/office/drawing/2014/main" id="{9BB1BF6E-4A9A-4210-AFD2-9A66FA854419}"/>
              </a:ext>
            </a:extLst>
          </p:cNvPr>
          <p:cNvSpPr/>
          <p:nvPr/>
        </p:nvSpPr>
        <p:spPr>
          <a:xfrm>
            <a:off x="5653087" y="5849661"/>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74" name="Рисунок 37" descr="Маркеры-галочки">
            <a:extLst>
              <a:ext uri="{FF2B5EF4-FFF2-40B4-BE49-F238E27FC236}">
                <a16:creationId xmlns="" xmlns:a16="http://schemas.microsoft.com/office/drawing/2014/main" id="{C09B2C72-575F-44F1-B076-E14545C03AD9}"/>
              </a:ext>
            </a:extLst>
          </p:cNvPr>
          <p:cNvSpPr/>
          <p:nvPr/>
        </p:nvSpPr>
        <p:spPr>
          <a:xfrm>
            <a:off x="6948614" y="5800183"/>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
        <p:nvSpPr>
          <p:cNvPr id="75" name="Рисунок 37" descr="Маркеры-галочки">
            <a:extLst>
              <a:ext uri="{FF2B5EF4-FFF2-40B4-BE49-F238E27FC236}">
                <a16:creationId xmlns="" xmlns:a16="http://schemas.microsoft.com/office/drawing/2014/main" id="{A1DA7E05-29A4-42B7-B694-A3D8B0700513}"/>
              </a:ext>
            </a:extLst>
          </p:cNvPr>
          <p:cNvSpPr/>
          <p:nvPr/>
        </p:nvSpPr>
        <p:spPr>
          <a:xfrm>
            <a:off x="8243226" y="5849661"/>
            <a:ext cx="885825" cy="62865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rgbClr val="92D050"/>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065066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1504" y="1772816"/>
            <a:ext cx="9721080" cy="461665"/>
          </a:xfrm>
          <a:prstGeom prst="rect">
            <a:avLst/>
          </a:prstGeom>
          <a:noFill/>
        </p:spPr>
        <p:txBody>
          <a:bodyPr wrap="square" rtlCol="0">
            <a:spAutoFit/>
          </a:bodyPr>
          <a:lstStyle/>
          <a:p>
            <a:r>
              <a:rPr lang="ru-RU" sz="2400" dirty="0">
                <a:latin typeface="+mn-lt"/>
              </a:rPr>
              <a:t>  </a:t>
            </a:r>
          </a:p>
        </p:txBody>
      </p:sp>
      <p:pic>
        <p:nvPicPr>
          <p:cNvPr id="9" name="Рисунок 8">
            <a:extLst>
              <a:ext uri="{FF2B5EF4-FFF2-40B4-BE49-F238E27FC236}">
                <a16:creationId xmlns="" xmlns:a16="http://schemas.microsoft.com/office/drawing/2014/main" id="{9359D92B-C307-4907-AE93-4F08CD4706A1}"/>
              </a:ext>
            </a:extLst>
          </p:cNvPr>
          <p:cNvPicPr>
            <a:picLocks noChangeAspect="1"/>
          </p:cNvPicPr>
          <p:nvPr/>
        </p:nvPicPr>
        <p:blipFill>
          <a:blip r:embed="rId3"/>
          <a:stretch>
            <a:fillRect/>
          </a:stretch>
        </p:blipFill>
        <p:spPr>
          <a:xfrm>
            <a:off x="478452" y="499618"/>
            <a:ext cx="8187638" cy="5858764"/>
          </a:xfrm>
          <a:prstGeom prst="rect">
            <a:avLst/>
          </a:prstGeom>
        </p:spPr>
      </p:pic>
      <p:pic>
        <p:nvPicPr>
          <p:cNvPr id="10" name="Рисунок 9">
            <a:extLst>
              <a:ext uri="{FF2B5EF4-FFF2-40B4-BE49-F238E27FC236}">
                <a16:creationId xmlns="" xmlns:a16="http://schemas.microsoft.com/office/drawing/2014/main" id="{9EF4E7B3-74A5-4A5C-A3A5-C177DC9B52F9}"/>
              </a:ext>
            </a:extLst>
          </p:cNvPr>
          <p:cNvPicPr>
            <a:picLocks noChangeAspect="1"/>
          </p:cNvPicPr>
          <p:nvPr/>
        </p:nvPicPr>
        <p:blipFill>
          <a:blip r:embed="rId4"/>
          <a:stretch>
            <a:fillRect/>
          </a:stretch>
        </p:blipFill>
        <p:spPr>
          <a:xfrm>
            <a:off x="839416" y="3236959"/>
            <a:ext cx="902286" cy="384081"/>
          </a:xfrm>
          <a:prstGeom prst="rect">
            <a:avLst/>
          </a:prstGeom>
        </p:spPr>
      </p:pic>
      <p:pic>
        <p:nvPicPr>
          <p:cNvPr id="8" name="Рисунок 7">
            <a:extLst>
              <a:ext uri="{FF2B5EF4-FFF2-40B4-BE49-F238E27FC236}">
                <a16:creationId xmlns="" xmlns:a16="http://schemas.microsoft.com/office/drawing/2014/main" id="{6F7018D1-8A59-48AA-AF8F-D04C56038E50}"/>
              </a:ext>
            </a:extLst>
          </p:cNvPr>
          <p:cNvPicPr>
            <a:picLocks noChangeAspect="1"/>
          </p:cNvPicPr>
          <p:nvPr/>
        </p:nvPicPr>
        <p:blipFill>
          <a:blip r:embed="rId5"/>
          <a:stretch>
            <a:fillRect/>
          </a:stretch>
        </p:blipFill>
        <p:spPr>
          <a:xfrm>
            <a:off x="1871509" y="968938"/>
            <a:ext cx="5401524" cy="4590686"/>
          </a:xfrm>
          <a:prstGeom prst="rect">
            <a:avLst/>
          </a:prstGeom>
        </p:spPr>
      </p:pic>
      <p:sp>
        <p:nvSpPr>
          <p:cNvPr id="13" name="TextBox 12">
            <a:extLst>
              <a:ext uri="{FF2B5EF4-FFF2-40B4-BE49-F238E27FC236}">
                <a16:creationId xmlns="" xmlns:a16="http://schemas.microsoft.com/office/drawing/2014/main" id="{9AA724D7-7550-4D70-B15B-FB5E62BF3537}"/>
              </a:ext>
            </a:extLst>
          </p:cNvPr>
          <p:cNvSpPr txBox="1"/>
          <p:nvPr/>
        </p:nvSpPr>
        <p:spPr>
          <a:xfrm>
            <a:off x="7489840" y="260648"/>
            <a:ext cx="3888432" cy="1200329"/>
          </a:xfrm>
          <a:prstGeom prst="rect">
            <a:avLst/>
          </a:prstGeom>
          <a:noFill/>
        </p:spPr>
        <p:txBody>
          <a:bodyPr wrap="square" rtlCol="0">
            <a:spAutoFit/>
          </a:bodyPr>
          <a:lstStyle/>
          <a:p>
            <a:pPr algn="ctr"/>
            <a:r>
              <a:rPr lang="ru-RU" sz="3600" dirty="0">
                <a:solidFill>
                  <a:srgbClr val="FBA918"/>
                </a:solidFill>
                <a:latin typeface="Bahnschrift SemiBold" panose="020B0502040204020203" pitchFamily="34" charset="0"/>
              </a:rPr>
              <a:t>Модель </a:t>
            </a:r>
            <a:r>
              <a:rPr lang="en-US" sz="3600" dirty="0">
                <a:solidFill>
                  <a:srgbClr val="FBA918"/>
                </a:solidFill>
                <a:latin typeface="Bahnschrift SemiBold" panose="020B0502040204020203" pitchFamily="34" charset="0"/>
              </a:rPr>
              <a:t>TAM SOM SAM</a:t>
            </a:r>
            <a:endParaRPr lang="ru-RU" sz="3600" dirty="0">
              <a:solidFill>
                <a:srgbClr val="FBA918"/>
              </a:solidFill>
              <a:latin typeface="Bahnschrift SemiBold" panose="020B0502040204020203" pitchFamily="34" charset="0"/>
            </a:endParaRPr>
          </a:p>
        </p:txBody>
      </p:sp>
      <p:pic>
        <p:nvPicPr>
          <p:cNvPr id="2" name="Рисунок 1" descr="Лупа">
            <a:extLst>
              <a:ext uri="{FF2B5EF4-FFF2-40B4-BE49-F238E27FC236}">
                <a16:creationId xmlns="" xmlns:a16="http://schemas.microsoft.com/office/drawing/2014/main" id="{63BAFB11-557B-4C25-9203-0FF98C2A24B2}"/>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9480376" y="4623520"/>
            <a:ext cx="1872208" cy="1872208"/>
          </a:xfrm>
          <a:prstGeom prst="rect">
            <a:avLst/>
          </a:prstGeom>
        </p:spPr>
      </p:pic>
      <p:sp>
        <p:nvSpPr>
          <p:cNvPr id="3" name="TextBox 2"/>
          <p:cNvSpPr txBox="1"/>
          <p:nvPr/>
        </p:nvSpPr>
        <p:spPr>
          <a:xfrm>
            <a:off x="1415480" y="1460977"/>
            <a:ext cx="1826600" cy="584775"/>
          </a:xfrm>
          <a:prstGeom prst="rect">
            <a:avLst/>
          </a:prstGeom>
          <a:noFill/>
        </p:spPr>
        <p:txBody>
          <a:bodyPr wrap="square" rtlCol="0">
            <a:spAutoFit/>
          </a:bodyPr>
          <a:lstStyle/>
          <a:p>
            <a:r>
              <a:rPr lang="ru-RU" sz="1600" b="1" dirty="0" smtClean="0">
                <a:solidFill>
                  <a:schemeClr val="bg1"/>
                </a:solidFill>
                <a:latin typeface="Bahnschrift SemiBold" panose="020B0502040204020203" pitchFamily="34" charset="0"/>
              </a:rPr>
              <a:t>3,5 млрд - выручка</a:t>
            </a:r>
            <a:endParaRPr lang="ru-RU" sz="1600" b="1" dirty="0">
              <a:solidFill>
                <a:schemeClr val="bg1"/>
              </a:solidFill>
              <a:latin typeface="Bahnschrift SemiBold" panose="020B0502040204020203" pitchFamily="34" charset="0"/>
            </a:endParaRPr>
          </a:p>
        </p:txBody>
      </p:sp>
      <p:sp>
        <p:nvSpPr>
          <p:cNvPr id="7" name="TextBox 6"/>
          <p:cNvSpPr txBox="1"/>
          <p:nvPr/>
        </p:nvSpPr>
        <p:spPr>
          <a:xfrm>
            <a:off x="3143672" y="3140969"/>
            <a:ext cx="2376264" cy="338554"/>
          </a:xfrm>
          <a:prstGeom prst="rect">
            <a:avLst/>
          </a:prstGeom>
          <a:noFill/>
        </p:spPr>
        <p:txBody>
          <a:bodyPr wrap="square" rtlCol="0">
            <a:spAutoFit/>
          </a:bodyPr>
          <a:lstStyle/>
          <a:p>
            <a:r>
              <a:rPr lang="ru-RU" sz="1600" b="1" dirty="0" smtClean="0">
                <a:solidFill>
                  <a:schemeClr val="bg1"/>
                </a:solidFill>
                <a:latin typeface="Bahnschrift SemiBold" panose="020B0502040204020203" pitchFamily="34" charset="0"/>
              </a:rPr>
              <a:t>504 млн - выручка </a:t>
            </a:r>
            <a:endParaRPr lang="ru-RU" sz="1600" b="1" dirty="0">
              <a:solidFill>
                <a:schemeClr val="bg1"/>
              </a:solidFill>
              <a:latin typeface="Bahnschrift SemiBold" panose="020B0502040204020203" pitchFamily="34" charset="0"/>
            </a:endParaRPr>
          </a:p>
        </p:txBody>
      </p:sp>
      <p:sp>
        <p:nvSpPr>
          <p:cNvPr id="11" name="TextBox 10"/>
          <p:cNvSpPr txBox="1"/>
          <p:nvPr/>
        </p:nvSpPr>
        <p:spPr>
          <a:xfrm>
            <a:off x="4331805" y="4725144"/>
            <a:ext cx="1042930" cy="523220"/>
          </a:xfrm>
          <a:prstGeom prst="rect">
            <a:avLst/>
          </a:prstGeom>
          <a:noFill/>
        </p:spPr>
        <p:txBody>
          <a:bodyPr wrap="square" rtlCol="0">
            <a:spAutoFit/>
          </a:bodyPr>
          <a:lstStyle/>
          <a:p>
            <a:r>
              <a:rPr lang="ru-RU" b="1" dirty="0" smtClean="0">
                <a:solidFill>
                  <a:schemeClr val="bg1"/>
                </a:solidFill>
                <a:latin typeface="Bahnschrift SemiBold" panose="020B0502040204020203" pitchFamily="34" charset="0"/>
              </a:rPr>
              <a:t>81 млн - выручка</a:t>
            </a:r>
            <a:endParaRPr lang="ru-RU" b="1"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4151539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CAED5B75-5A7D-4A46-B769-6067FAB2433F}"/>
              </a:ext>
            </a:extLst>
          </p:cNvPr>
          <p:cNvSpPr/>
          <p:nvPr/>
        </p:nvSpPr>
        <p:spPr>
          <a:xfrm>
            <a:off x="0" y="0"/>
            <a:ext cx="12192000" cy="6858000"/>
          </a:xfrm>
          <a:prstGeom prst="rect">
            <a:avLst/>
          </a:prstGeom>
          <a:noFill/>
          <a:ln w="149225" cap="flat" cmpd="sng" algn="ctr">
            <a:solidFill>
              <a:srgbClr val="8E01FF"/>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ru-RU"/>
          </a:p>
        </p:txBody>
      </p:sp>
      <p:cxnSp>
        <p:nvCxnSpPr>
          <p:cNvPr id="6" name="Прямая соединительная линия 5">
            <a:extLst>
              <a:ext uri="{FF2B5EF4-FFF2-40B4-BE49-F238E27FC236}">
                <a16:creationId xmlns="" xmlns:a16="http://schemas.microsoft.com/office/drawing/2014/main" id="{7DF54F3E-3EA2-4977-A7C3-EC1F968BA9BF}"/>
              </a:ext>
            </a:extLst>
          </p:cNvPr>
          <p:cNvCxnSpPr>
            <a:cxnSpLocks/>
          </p:cNvCxnSpPr>
          <p:nvPr/>
        </p:nvCxnSpPr>
        <p:spPr>
          <a:xfrm>
            <a:off x="2783632" y="-42214"/>
            <a:ext cx="0" cy="4297295"/>
          </a:xfrm>
          <a:prstGeom prst="line">
            <a:avLst/>
          </a:prstGeom>
          <a:ln w="152400">
            <a:solidFill>
              <a:srgbClr val="8E01FF"/>
            </a:solidFill>
          </a:ln>
        </p:spPr>
        <p:style>
          <a:lnRef idx="1">
            <a:schemeClr val="accent1"/>
          </a:lnRef>
          <a:fillRef idx="0">
            <a:schemeClr val="accent1"/>
          </a:fillRef>
          <a:effectRef idx="0">
            <a:schemeClr val="accent1"/>
          </a:effectRef>
          <a:fontRef idx="minor">
            <a:schemeClr val="tx1"/>
          </a:fontRef>
        </p:style>
      </p:cxnSp>
      <p:sp>
        <p:nvSpPr>
          <p:cNvPr id="11" name="Прямоугольник 10">
            <a:extLst>
              <a:ext uri="{FF2B5EF4-FFF2-40B4-BE49-F238E27FC236}">
                <a16:creationId xmlns="" xmlns:a16="http://schemas.microsoft.com/office/drawing/2014/main" id="{B150C107-0E49-48C5-B33B-6C6D3AFEFE95}"/>
              </a:ext>
            </a:extLst>
          </p:cNvPr>
          <p:cNvSpPr/>
          <p:nvPr/>
        </p:nvSpPr>
        <p:spPr>
          <a:xfrm>
            <a:off x="887764" y="374921"/>
            <a:ext cx="1008105" cy="864096"/>
          </a:xfrm>
          <a:prstGeom prst="rect">
            <a:avLst/>
          </a:prstGeom>
          <a:solidFill>
            <a:srgbClr val="FBA918"/>
          </a:solidFill>
          <a:ln>
            <a:solidFill>
              <a:srgbClr val="FBA9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 xmlns:a16="http://schemas.microsoft.com/office/drawing/2014/main" id="{0079B380-B8E5-43A8-9892-7BA33DF55BE7}"/>
              </a:ext>
            </a:extLst>
          </p:cNvPr>
          <p:cNvSpPr txBox="1"/>
          <p:nvPr/>
        </p:nvSpPr>
        <p:spPr>
          <a:xfrm>
            <a:off x="205350" y="1514592"/>
            <a:ext cx="2290181" cy="2246769"/>
          </a:xfrm>
          <a:prstGeom prst="rect">
            <a:avLst/>
          </a:prstGeom>
          <a:noFill/>
        </p:spPr>
        <p:txBody>
          <a:bodyPr wrap="square" rtlCol="0">
            <a:spAutoFit/>
          </a:bodyPr>
          <a:lstStyle/>
          <a:p>
            <a:pPr algn="ctr"/>
            <a:r>
              <a:rPr lang="ru-RU" dirty="0">
                <a:latin typeface="Bahnschrift SemiBold" panose="020B0502040204020203" pitchFamily="34" charset="0"/>
              </a:rPr>
              <a:t>Партнеры</a:t>
            </a:r>
            <a:r>
              <a:rPr lang="en-US" dirty="0">
                <a:latin typeface="Bahnschrift SemiBold" panose="020B0502040204020203" pitchFamily="34" charset="0"/>
              </a:rPr>
              <a:t>:</a:t>
            </a:r>
          </a:p>
          <a:p>
            <a:pPr algn="ctr"/>
            <a:r>
              <a:rPr lang="ru-RU" dirty="0">
                <a:latin typeface="Bahnschrift SemiBold" panose="020B0502040204020203" pitchFamily="34" charset="0"/>
              </a:rPr>
              <a:t>Зоозащитные организации,</a:t>
            </a:r>
          </a:p>
          <a:p>
            <a:pPr algn="ctr"/>
            <a:r>
              <a:rPr lang="ru-RU" dirty="0">
                <a:latin typeface="Bahnschrift SemiBold" panose="020B0502040204020203" pitchFamily="34" charset="0"/>
              </a:rPr>
              <a:t>производители товаров для животных,</a:t>
            </a:r>
          </a:p>
          <a:p>
            <a:pPr algn="ctr"/>
            <a:r>
              <a:rPr lang="ru-RU" dirty="0">
                <a:latin typeface="Bahnschrift SemiBold" panose="020B0502040204020203" pitchFamily="34" charset="0"/>
              </a:rPr>
              <a:t>СМИ и администраторы форумов для ветеринарных специалистов и заводчиков </a:t>
            </a:r>
          </a:p>
        </p:txBody>
      </p:sp>
      <p:cxnSp>
        <p:nvCxnSpPr>
          <p:cNvPr id="16" name="Прямая соединительная линия 15">
            <a:extLst>
              <a:ext uri="{FF2B5EF4-FFF2-40B4-BE49-F238E27FC236}">
                <a16:creationId xmlns="" xmlns:a16="http://schemas.microsoft.com/office/drawing/2014/main" id="{0C03079E-18B3-4EEC-A067-F23F6401DADC}"/>
              </a:ext>
            </a:extLst>
          </p:cNvPr>
          <p:cNvCxnSpPr/>
          <p:nvPr/>
        </p:nvCxnSpPr>
        <p:spPr>
          <a:xfrm>
            <a:off x="2783631" y="2276872"/>
            <a:ext cx="2592288" cy="0"/>
          </a:xfrm>
          <a:prstGeom prst="line">
            <a:avLst/>
          </a:prstGeom>
          <a:ln w="152400">
            <a:solidFill>
              <a:srgbClr val="8E01FF"/>
            </a:solidFill>
          </a:ln>
        </p:spPr>
        <p:style>
          <a:lnRef idx="1">
            <a:schemeClr val="accent1"/>
          </a:lnRef>
          <a:fillRef idx="0">
            <a:schemeClr val="accent1"/>
          </a:fillRef>
          <a:effectRef idx="0">
            <a:schemeClr val="accent1"/>
          </a:effectRef>
          <a:fontRef idx="minor">
            <a:schemeClr val="tx1"/>
          </a:fontRef>
        </p:style>
      </p:cxnSp>
      <p:sp>
        <p:nvSpPr>
          <p:cNvPr id="18" name="Прямоугольник 17">
            <a:extLst>
              <a:ext uri="{FF2B5EF4-FFF2-40B4-BE49-F238E27FC236}">
                <a16:creationId xmlns="" xmlns:a16="http://schemas.microsoft.com/office/drawing/2014/main" id="{AD175ABB-744B-4870-A162-845E6BD3E448}"/>
              </a:ext>
            </a:extLst>
          </p:cNvPr>
          <p:cNvSpPr/>
          <p:nvPr/>
        </p:nvSpPr>
        <p:spPr>
          <a:xfrm>
            <a:off x="3575723" y="274340"/>
            <a:ext cx="1008105" cy="864096"/>
          </a:xfrm>
          <a:prstGeom prst="rect">
            <a:avLst/>
          </a:prstGeom>
          <a:solidFill>
            <a:srgbClr val="F44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Рисунок 18">
            <a:extLst>
              <a:ext uri="{FF2B5EF4-FFF2-40B4-BE49-F238E27FC236}">
                <a16:creationId xmlns="" xmlns:a16="http://schemas.microsoft.com/office/drawing/2014/main" id="{DCB1B604-F95D-4083-9199-D26D976DC351}"/>
              </a:ext>
            </a:extLst>
          </p:cNvPr>
          <p:cNvPicPr>
            <a:picLocks noChangeAspect="1"/>
          </p:cNvPicPr>
          <p:nvPr/>
        </p:nvPicPr>
        <p:blipFill>
          <a:blip r:embed="rId2"/>
          <a:stretch>
            <a:fillRect/>
          </a:stretch>
        </p:blipFill>
        <p:spPr>
          <a:xfrm>
            <a:off x="3720081" y="387822"/>
            <a:ext cx="719390" cy="719390"/>
          </a:xfrm>
          <a:prstGeom prst="rect">
            <a:avLst/>
          </a:prstGeom>
        </p:spPr>
      </p:pic>
      <p:sp>
        <p:nvSpPr>
          <p:cNvPr id="20" name="Прямоугольник 19">
            <a:extLst>
              <a:ext uri="{FF2B5EF4-FFF2-40B4-BE49-F238E27FC236}">
                <a16:creationId xmlns="" xmlns:a16="http://schemas.microsoft.com/office/drawing/2014/main" id="{E2A20FBF-10CF-4421-99E6-E2BCEB1652EB}"/>
              </a:ext>
            </a:extLst>
          </p:cNvPr>
          <p:cNvSpPr/>
          <p:nvPr/>
        </p:nvSpPr>
        <p:spPr>
          <a:xfrm>
            <a:off x="2908557" y="1220694"/>
            <a:ext cx="2323344" cy="738664"/>
          </a:xfrm>
          <a:prstGeom prst="rect">
            <a:avLst/>
          </a:prstGeom>
        </p:spPr>
        <p:txBody>
          <a:bodyPr wrap="square">
            <a:spAutoFit/>
          </a:bodyPr>
          <a:lstStyle/>
          <a:p>
            <a:r>
              <a:rPr lang="ru-RU" dirty="0">
                <a:latin typeface="Bahnschrift SemiBold" panose="020B0502040204020203" pitchFamily="34" charset="0"/>
              </a:rPr>
              <a:t>Виды деятельности: производство и продажа ветеринарных боксов</a:t>
            </a:r>
          </a:p>
        </p:txBody>
      </p:sp>
      <p:pic>
        <p:nvPicPr>
          <p:cNvPr id="21" name="Рисунок 20">
            <a:extLst>
              <a:ext uri="{FF2B5EF4-FFF2-40B4-BE49-F238E27FC236}">
                <a16:creationId xmlns="" xmlns:a16="http://schemas.microsoft.com/office/drawing/2014/main" id="{8A3F849C-212B-4AC8-A948-ABA04EE4602E}"/>
              </a:ext>
            </a:extLst>
          </p:cNvPr>
          <p:cNvPicPr>
            <a:picLocks noChangeAspect="1"/>
          </p:cNvPicPr>
          <p:nvPr/>
        </p:nvPicPr>
        <p:blipFill>
          <a:blip r:embed="rId3"/>
          <a:stretch>
            <a:fillRect/>
          </a:stretch>
        </p:blipFill>
        <p:spPr>
          <a:xfrm>
            <a:off x="5287872" y="-42214"/>
            <a:ext cx="152413" cy="4377307"/>
          </a:xfrm>
          <a:prstGeom prst="rect">
            <a:avLst/>
          </a:prstGeom>
        </p:spPr>
      </p:pic>
      <p:sp>
        <p:nvSpPr>
          <p:cNvPr id="23" name="TextBox 22">
            <a:extLst>
              <a:ext uri="{FF2B5EF4-FFF2-40B4-BE49-F238E27FC236}">
                <a16:creationId xmlns="" xmlns:a16="http://schemas.microsoft.com/office/drawing/2014/main" id="{FF855059-6A5B-4E31-A538-A2E1486C58A4}"/>
              </a:ext>
            </a:extLst>
          </p:cNvPr>
          <p:cNvSpPr txBox="1"/>
          <p:nvPr/>
        </p:nvSpPr>
        <p:spPr>
          <a:xfrm>
            <a:off x="3107667" y="3355030"/>
            <a:ext cx="1944216" cy="738664"/>
          </a:xfrm>
          <a:prstGeom prst="rect">
            <a:avLst/>
          </a:prstGeom>
          <a:noFill/>
        </p:spPr>
        <p:txBody>
          <a:bodyPr wrap="square" rtlCol="0">
            <a:spAutoFit/>
          </a:bodyPr>
          <a:lstStyle/>
          <a:p>
            <a:r>
              <a:rPr lang="ru-RU" dirty="0">
                <a:latin typeface="Bahnschrift SemiBold" panose="020B0502040204020203" pitchFamily="34" charset="0"/>
              </a:rPr>
              <a:t>Ресурсы: Работники, материалы, оборудование </a:t>
            </a:r>
          </a:p>
        </p:txBody>
      </p:sp>
      <p:sp>
        <p:nvSpPr>
          <p:cNvPr id="25" name="Прямоугольник 24">
            <a:extLst>
              <a:ext uri="{FF2B5EF4-FFF2-40B4-BE49-F238E27FC236}">
                <a16:creationId xmlns="" xmlns:a16="http://schemas.microsoft.com/office/drawing/2014/main" id="{A0B247A0-5AF6-494B-9970-B23A2ADADB0B}"/>
              </a:ext>
            </a:extLst>
          </p:cNvPr>
          <p:cNvSpPr/>
          <p:nvPr/>
        </p:nvSpPr>
        <p:spPr>
          <a:xfrm>
            <a:off x="3564980" y="2461314"/>
            <a:ext cx="1008105" cy="864096"/>
          </a:xfrm>
          <a:prstGeom prst="rect">
            <a:avLst/>
          </a:prstGeom>
          <a:solidFill>
            <a:srgbClr val="B5D8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Рисунок 25">
            <a:extLst>
              <a:ext uri="{FF2B5EF4-FFF2-40B4-BE49-F238E27FC236}">
                <a16:creationId xmlns="" xmlns:a16="http://schemas.microsoft.com/office/drawing/2014/main" id="{801CDEF8-03E1-4DB4-9D50-CDE65E97048B}"/>
              </a:ext>
            </a:extLst>
          </p:cNvPr>
          <p:cNvPicPr>
            <a:picLocks noChangeAspect="1"/>
          </p:cNvPicPr>
          <p:nvPr/>
        </p:nvPicPr>
        <p:blipFill>
          <a:blip r:embed="rId4"/>
          <a:stretch>
            <a:fillRect/>
          </a:stretch>
        </p:blipFill>
        <p:spPr>
          <a:xfrm>
            <a:off x="3709337" y="2535800"/>
            <a:ext cx="719390" cy="719390"/>
          </a:xfrm>
          <a:prstGeom prst="rect">
            <a:avLst/>
          </a:prstGeom>
        </p:spPr>
      </p:pic>
      <p:cxnSp>
        <p:nvCxnSpPr>
          <p:cNvPr id="28" name="Прямая соединительная линия 27">
            <a:extLst>
              <a:ext uri="{FF2B5EF4-FFF2-40B4-BE49-F238E27FC236}">
                <a16:creationId xmlns="" xmlns:a16="http://schemas.microsoft.com/office/drawing/2014/main" id="{8A0963C1-4FE0-4DF8-A9FD-63F12D66B24B}"/>
              </a:ext>
            </a:extLst>
          </p:cNvPr>
          <p:cNvCxnSpPr/>
          <p:nvPr/>
        </p:nvCxnSpPr>
        <p:spPr>
          <a:xfrm>
            <a:off x="-312712" y="4221088"/>
            <a:ext cx="12673408" cy="0"/>
          </a:xfrm>
          <a:prstGeom prst="line">
            <a:avLst/>
          </a:prstGeom>
          <a:ln w="152400">
            <a:solidFill>
              <a:srgbClr val="8E01FF"/>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a:extLst>
              <a:ext uri="{FF2B5EF4-FFF2-40B4-BE49-F238E27FC236}">
                <a16:creationId xmlns="" xmlns:a16="http://schemas.microsoft.com/office/drawing/2014/main" id="{B25AFC84-C339-4BC4-8B14-E1D3AA860067}"/>
              </a:ext>
            </a:extLst>
          </p:cNvPr>
          <p:cNvSpPr/>
          <p:nvPr/>
        </p:nvSpPr>
        <p:spPr>
          <a:xfrm>
            <a:off x="5464436" y="1278818"/>
            <a:ext cx="2210059" cy="2893100"/>
          </a:xfrm>
          <a:prstGeom prst="rect">
            <a:avLst/>
          </a:prstGeom>
        </p:spPr>
        <p:txBody>
          <a:bodyPr wrap="square">
            <a:spAutoFit/>
          </a:bodyPr>
          <a:lstStyle/>
          <a:p>
            <a:r>
              <a:rPr lang="ru-RU" dirty="0">
                <a:latin typeface="Bahnschrift SemiBold" panose="020B0502040204020203" pitchFamily="34" charset="0"/>
              </a:rPr>
              <a:t>Ценностные предложения:</a:t>
            </a:r>
          </a:p>
          <a:p>
            <a:r>
              <a:rPr lang="ru-RU" dirty="0">
                <a:latin typeface="Bahnschrift SemiBold" panose="020B0502040204020203" pitchFamily="34" charset="0"/>
              </a:rPr>
              <a:t>Экономия времени человеко-часов ветеринара на лечение, следовательно увеличение прибыли ветеринарных клиник. Уменьшение процента смертности животных при перевозке, за счет этого увеличение репутации </a:t>
            </a:r>
            <a:r>
              <a:rPr lang="ru-RU" dirty="0" err="1">
                <a:latin typeface="Bahnschrift SemiBold" panose="020B0502040204020203" pitchFamily="34" charset="0"/>
              </a:rPr>
              <a:t>ветклиник</a:t>
            </a:r>
            <a:endParaRPr lang="ru-RU" dirty="0">
              <a:latin typeface="Bahnschrift SemiBold" panose="020B0502040204020203" pitchFamily="34" charset="0"/>
            </a:endParaRPr>
          </a:p>
        </p:txBody>
      </p:sp>
      <p:pic>
        <p:nvPicPr>
          <p:cNvPr id="30" name="Рисунок 29">
            <a:extLst>
              <a:ext uri="{FF2B5EF4-FFF2-40B4-BE49-F238E27FC236}">
                <a16:creationId xmlns="" xmlns:a16="http://schemas.microsoft.com/office/drawing/2014/main" id="{80435735-1FDB-46B6-975B-A4879A73979C}"/>
              </a:ext>
            </a:extLst>
          </p:cNvPr>
          <p:cNvPicPr>
            <a:picLocks noChangeAspect="1"/>
          </p:cNvPicPr>
          <p:nvPr/>
        </p:nvPicPr>
        <p:blipFill>
          <a:blip r:embed="rId3"/>
          <a:stretch>
            <a:fillRect/>
          </a:stretch>
        </p:blipFill>
        <p:spPr>
          <a:xfrm>
            <a:off x="7659933" y="-42214"/>
            <a:ext cx="152413" cy="4377307"/>
          </a:xfrm>
          <a:prstGeom prst="rect">
            <a:avLst/>
          </a:prstGeom>
        </p:spPr>
      </p:pic>
      <p:pic>
        <p:nvPicPr>
          <p:cNvPr id="31" name="Рисунок 30">
            <a:extLst>
              <a:ext uri="{FF2B5EF4-FFF2-40B4-BE49-F238E27FC236}">
                <a16:creationId xmlns="" xmlns:a16="http://schemas.microsoft.com/office/drawing/2014/main" id="{FF445475-6A95-4929-AF92-EA6C600AC15A}"/>
              </a:ext>
            </a:extLst>
          </p:cNvPr>
          <p:cNvPicPr>
            <a:picLocks noChangeAspect="1"/>
          </p:cNvPicPr>
          <p:nvPr/>
        </p:nvPicPr>
        <p:blipFill>
          <a:blip r:embed="rId5"/>
          <a:stretch>
            <a:fillRect/>
          </a:stretch>
        </p:blipFill>
        <p:spPr>
          <a:xfrm>
            <a:off x="6059766" y="228476"/>
            <a:ext cx="1030313" cy="883997"/>
          </a:xfrm>
          <a:prstGeom prst="rect">
            <a:avLst/>
          </a:prstGeom>
        </p:spPr>
      </p:pic>
      <p:pic>
        <p:nvPicPr>
          <p:cNvPr id="32" name="Рисунок 31">
            <a:extLst>
              <a:ext uri="{FF2B5EF4-FFF2-40B4-BE49-F238E27FC236}">
                <a16:creationId xmlns="" xmlns:a16="http://schemas.microsoft.com/office/drawing/2014/main" id="{BDA88E32-F587-443B-B2A8-527CA53C807B}"/>
              </a:ext>
            </a:extLst>
          </p:cNvPr>
          <p:cNvPicPr>
            <a:picLocks noChangeAspect="1"/>
          </p:cNvPicPr>
          <p:nvPr/>
        </p:nvPicPr>
        <p:blipFill>
          <a:blip r:embed="rId6"/>
          <a:stretch>
            <a:fillRect/>
          </a:stretch>
        </p:blipFill>
        <p:spPr>
          <a:xfrm>
            <a:off x="6211888" y="310779"/>
            <a:ext cx="719390" cy="719390"/>
          </a:xfrm>
          <a:prstGeom prst="rect">
            <a:avLst/>
          </a:prstGeom>
        </p:spPr>
      </p:pic>
      <p:pic>
        <p:nvPicPr>
          <p:cNvPr id="33" name="Рисунок 32">
            <a:extLst>
              <a:ext uri="{FF2B5EF4-FFF2-40B4-BE49-F238E27FC236}">
                <a16:creationId xmlns="" xmlns:a16="http://schemas.microsoft.com/office/drawing/2014/main" id="{39C415E8-4522-4390-85EF-7652C8A318C0}"/>
              </a:ext>
            </a:extLst>
          </p:cNvPr>
          <p:cNvPicPr>
            <a:picLocks noChangeAspect="1"/>
          </p:cNvPicPr>
          <p:nvPr/>
        </p:nvPicPr>
        <p:blipFill>
          <a:blip r:embed="rId3"/>
          <a:stretch>
            <a:fillRect/>
          </a:stretch>
        </p:blipFill>
        <p:spPr>
          <a:xfrm>
            <a:off x="9955787" y="-42215"/>
            <a:ext cx="152413" cy="4377307"/>
          </a:xfrm>
          <a:prstGeom prst="rect">
            <a:avLst/>
          </a:prstGeom>
        </p:spPr>
      </p:pic>
      <p:sp>
        <p:nvSpPr>
          <p:cNvPr id="34" name="Прямоугольник 33">
            <a:extLst>
              <a:ext uri="{FF2B5EF4-FFF2-40B4-BE49-F238E27FC236}">
                <a16:creationId xmlns="" xmlns:a16="http://schemas.microsoft.com/office/drawing/2014/main" id="{0ECDEA05-96BF-43EB-8FFD-B40C7F9F4652}"/>
              </a:ext>
            </a:extLst>
          </p:cNvPr>
          <p:cNvSpPr/>
          <p:nvPr/>
        </p:nvSpPr>
        <p:spPr>
          <a:xfrm>
            <a:off x="8380014" y="228476"/>
            <a:ext cx="1008105" cy="864096"/>
          </a:xfrm>
          <a:prstGeom prst="rect">
            <a:avLst/>
          </a:prstGeom>
          <a:solidFill>
            <a:srgbClr val="FBB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5" name="Рисунок 34">
            <a:extLst>
              <a:ext uri="{FF2B5EF4-FFF2-40B4-BE49-F238E27FC236}">
                <a16:creationId xmlns="" xmlns:a16="http://schemas.microsoft.com/office/drawing/2014/main" id="{6439A011-E3E2-4079-A345-077DEC5A94AF}"/>
              </a:ext>
            </a:extLst>
          </p:cNvPr>
          <p:cNvPicPr>
            <a:picLocks noChangeAspect="1"/>
          </p:cNvPicPr>
          <p:nvPr/>
        </p:nvPicPr>
        <p:blipFill>
          <a:blip r:embed="rId7"/>
          <a:stretch>
            <a:fillRect/>
          </a:stretch>
        </p:blipFill>
        <p:spPr>
          <a:xfrm>
            <a:off x="8524371" y="300829"/>
            <a:ext cx="719390" cy="719390"/>
          </a:xfrm>
          <a:prstGeom prst="rect">
            <a:avLst/>
          </a:prstGeom>
        </p:spPr>
      </p:pic>
      <p:sp>
        <p:nvSpPr>
          <p:cNvPr id="36" name="TextBox 35">
            <a:extLst>
              <a:ext uri="{FF2B5EF4-FFF2-40B4-BE49-F238E27FC236}">
                <a16:creationId xmlns="" xmlns:a16="http://schemas.microsoft.com/office/drawing/2014/main" id="{851CCE55-5258-4A8D-AEE8-B3FDFB7A4AB2}"/>
              </a:ext>
            </a:extLst>
          </p:cNvPr>
          <p:cNvSpPr txBox="1"/>
          <p:nvPr/>
        </p:nvSpPr>
        <p:spPr>
          <a:xfrm>
            <a:off x="7949000" y="1230678"/>
            <a:ext cx="1873412" cy="738664"/>
          </a:xfrm>
          <a:prstGeom prst="rect">
            <a:avLst/>
          </a:prstGeom>
          <a:noFill/>
        </p:spPr>
        <p:txBody>
          <a:bodyPr wrap="square" rtlCol="0">
            <a:spAutoFit/>
          </a:bodyPr>
          <a:lstStyle/>
          <a:p>
            <a:r>
              <a:rPr lang="ru-RU" dirty="0">
                <a:latin typeface="Bahnschrift SemiBold" panose="020B0502040204020203" pitchFamily="34" charset="0"/>
              </a:rPr>
              <a:t>Взаимоотношения с клиентами: Сервис и гарантия</a:t>
            </a:r>
          </a:p>
        </p:txBody>
      </p:sp>
      <p:pic>
        <p:nvPicPr>
          <p:cNvPr id="37" name="Рисунок 36">
            <a:extLst>
              <a:ext uri="{FF2B5EF4-FFF2-40B4-BE49-F238E27FC236}">
                <a16:creationId xmlns="" xmlns:a16="http://schemas.microsoft.com/office/drawing/2014/main" id="{99BEA3A5-55F7-4B18-9CFD-6BC6556C5EC4}"/>
              </a:ext>
            </a:extLst>
          </p:cNvPr>
          <p:cNvPicPr>
            <a:picLocks noChangeAspect="1"/>
          </p:cNvPicPr>
          <p:nvPr/>
        </p:nvPicPr>
        <p:blipFill>
          <a:blip r:embed="rId8"/>
          <a:stretch>
            <a:fillRect/>
          </a:stretch>
        </p:blipFill>
        <p:spPr>
          <a:xfrm>
            <a:off x="1032121" y="447274"/>
            <a:ext cx="719390" cy="719390"/>
          </a:xfrm>
          <a:prstGeom prst="rect">
            <a:avLst/>
          </a:prstGeom>
        </p:spPr>
      </p:pic>
      <p:sp>
        <p:nvSpPr>
          <p:cNvPr id="39" name="TextBox 38">
            <a:extLst>
              <a:ext uri="{FF2B5EF4-FFF2-40B4-BE49-F238E27FC236}">
                <a16:creationId xmlns="" xmlns:a16="http://schemas.microsoft.com/office/drawing/2014/main" id="{37AB40CB-BA60-4483-86A5-5F86730DCCF1}"/>
              </a:ext>
            </a:extLst>
          </p:cNvPr>
          <p:cNvSpPr txBox="1"/>
          <p:nvPr/>
        </p:nvSpPr>
        <p:spPr>
          <a:xfrm>
            <a:off x="10108200" y="1278818"/>
            <a:ext cx="1942016" cy="1600438"/>
          </a:xfrm>
          <a:prstGeom prst="rect">
            <a:avLst/>
          </a:prstGeom>
          <a:noFill/>
        </p:spPr>
        <p:txBody>
          <a:bodyPr wrap="square" rtlCol="0">
            <a:spAutoFit/>
          </a:bodyPr>
          <a:lstStyle/>
          <a:p>
            <a:r>
              <a:rPr lang="ru-RU" dirty="0">
                <a:latin typeface="Bahnschrift SemiBold" panose="020B0502040204020203" pitchFamily="34" charset="0"/>
              </a:rPr>
              <a:t>Потребительские сегменты: Ветеринарные клиники, питомники, приюты и зоозащитные организации</a:t>
            </a:r>
          </a:p>
        </p:txBody>
      </p:sp>
      <p:pic>
        <p:nvPicPr>
          <p:cNvPr id="40" name="Рисунок 39">
            <a:extLst>
              <a:ext uri="{FF2B5EF4-FFF2-40B4-BE49-F238E27FC236}">
                <a16:creationId xmlns="" xmlns:a16="http://schemas.microsoft.com/office/drawing/2014/main" id="{CE1EC477-1DDE-4EAA-900E-68AAF8C3069A}"/>
              </a:ext>
            </a:extLst>
          </p:cNvPr>
          <p:cNvPicPr>
            <a:picLocks noChangeAspect="1"/>
          </p:cNvPicPr>
          <p:nvPr/>
        </p:nvPicPr>
        <p:blipFill>
          <a:blip r:embed="rId5"/>
          <a:stretch>
            <a:fillRect/>
          </a:stretch>
        </p:blipFill>
        <p:spPr>
          <a:xfrm>
            <a:off x="10586499" y="218525"/>
            <a:ext cx="1030313" cy="883997"/>
          </a:xfrm>
          <a:prstGeom prst="rect">
            <a:avLst/>
          </a:prstGeom>
        </p:spPr>
      </p:pic>
      <p:pic>
        <p:nvPicPr>
          <p:cNvPr id="41" name="Рисунок 40">
            <a:extLst>
              <a:ext uri="{FF2B5EF4-FFF2-40B4-BE49-F238E27FC236}">
                <a16:creationId xmlns="" xmlns:a16="http://schemas.microsoft.com/office/drawing/2014/main" id="{C855EE64-7DC1-4004-9B8E-09D48FAE026F}"/>
              </a:ext>
            </a:extLst>
          </p:cNvPr>
          <p:cNvPicPr>
            <a:picLocks noChangeAspect="1"/>
          </p:cNvPicPr>
          <p:nvPr/>
        </p:nvPicPr>
        <p:blipFill>
          <a:blip r:embed="rId9"/>
          <a:stretch>
            <a:fillRect/>
          </a:stretch>
        </p:blipFill>
        <p:spPr>
          <a:xfrm>
            <a:off x="10738911" y="313426"/>
            <a:ext cx="725487" cy="719390"/>
          </a:xfrm>
          <a:prstGeom prst="rect">
            <a:avLst/>
          </a:prstGeom>
        </p:spPr>
      </p:pic>
      <p:cxnSp>
        <p:nvCxnSpPr>
          <p:cNvPr id="42" name="Прямая соединительная линия 41">
            <a:extLst>
              <a:ext uri="{FF2B5EF4-FFF2-40B4-BE49-F238E27FC236}">
                <a16:creationId xmlns="" xmlns:a16="http://schemas.microsoft.com/office/drawing/2014/main" id="{1E4AA248-96CC-4615-BB54-4DCFC2412ACB}"/>
              </a:ext>
            </a:extLst>
          </p:cNvPr>
          <p:cNvCxnSpPr>
            <a:cxnSpLocks/>
          </p:cNvCxnSpPr>
          <p:nvPr/>
        </p:nvCxnSpPr>
        <p:spPr>
          <a:xfrm>
            <a:off x="5364078" y="2637976"/>
            <a:ext cx="0" cy="4297295"/>
          </a:xfrm>
          <a:prstGeom prst="line">
            <a:avLst/>
          </a:prstGeom>
          <a:ln w="152400">
            <a:solidFill>
              <a:srgbClr val="8E01FF"/>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 xmlns:a16="http://schemas.microsoft.com/office/drawing/2014/main" id="{1D4F30E0-5396-471C-A9B7-040F2E4A1903}"/>
              </a:ext>
            </a:extLst>
          </p:cNvPr>
          <p:cNvSpPr txBox="1"/>
          <p:nvPr/>
        </p:nvSpPr>
        <p:spPr>
          <a:xfrm>
            <a:off x="407382" y="4553745"/>
            <a:ext cx="2376250" cy="1600438"/>
          </a:xfrm>
          <a:prstGeom prst="rect">
            <a:avLst/>
          </a:prstGeom>
          <a:noFill/>
        </p:spPr>
        <p:txBody>
          <a:bodyPr wrap="square" rtlCol="0">
            <a:spAutoFit/>
          </a:bodyPr>
          <a:lstStyle/>
          <a:p>
            <a:r>
              <a:rPr lang="ru-RU" dirty="0">
                <a:latin typeface="Bahnschrift SemiBold" panose="020B0502040204020203" pitchFamily="34" charset="0"/>
              </a:rPr>
              <a:t>Издержки производства:</a:t>
            </a:r>
          </a:p>
          <a:p>
            <a:r>
              <a:rPr lang="ru-RU" dirty="0">
                <a:latin typeface="Bahnschrift SemiBold" panose="020B0502040204020203" pitchFamily="34" charset="0"/>
              </a:rPr>
              <a:t>Зарплаты, арендная плата за помещение, реклама, плата за коммунальные услуги и налоги </a:t>
            </a:r>
          </a:p>
          <a:p>
            <a:endParaRPr lang="ru-RU" dirty="0"/>
          </a:p>
        </p:txBody>
      </p:sp>
      <p:sp>
        <p:nvSpPr>
          <p:cNvPr id="44" name="Прямоугольник 43">
            <a:extLst>
              <a:ext uri="{FF2B5EF4-FFF2-40B4-BE49-F238E27FC236}">
                <a16:creationId xmlns="" xmlns:a16="http://schemas.microsoft.com/office/drawing/2014/main" id="{762E4A51-6E2E-4D42-B62D-1CDCC1EB6354}"/>
              </a:ext>
            </a:extLst>
          </p:cNvPr>
          <p:cNvSpPr/>
          <p:nvPr/>
        </p:nvSpPr>
        <p:spPr>
          <a:xfrm>
            <a:off x="3580648" y="4786623"/>
            <a:ext cx="1008105" cy="864096"/>
          </a:xfrm>
          <a:prstGeom prst="rect">
            <a:avLst/>
          </a:prstGeom>
          <a:solidFill>
            <a:srgbClr val="FBB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5" name="Рисунок 44">
            <a:extLst>
              <a:ext uri="{FF2B5EF4-FFF2-40B4-BE49-F238E27FC236}">
                <a16:creationId xmlns="" xmlns:a16="http://schemas.microsoft.com/office/drawing/2014/main" id="{2F71E3FB-3E37-4070-8654-F82D955B282A}"/>
              </a:ext>
            </a:extLst>
          </p:cNvPr>
          <p:cNvPicPr>
            <a:picLocks noChangeAspect="1"/>
          </p:cNvPicPr>
          <p:nvPr/>
        </p:nvPicPr>
        <p:blipFill>
          <a:blip r:embed="rId10"/>
          <a:stretch>
            <a:fillRect/>
          </a:stretch>
        </p:blipFill>
        <p:spPr>
          <a:xfrm>
            <a:off x="3720081" y="4858976"/>
            <a:ext cx="725487" cy="719390"/>
          </a:xfrm>
          <a:prstGeom prst="rect">
            <a:avLst/>
          </a:prstGeom>
        </p:spPr>
      </p:pic>
      <p:sp>
        <p:nvSpPr>
          <p:cNvPr id="47" name="TextBox 46">
            <a:extLst>
              <a:ext uri="{FF2B5EF4-FFF2-40B4-BE49-F238E27FC236}">
                <a16:creationId xmlns="" xmlns:a16="http://schemas.microsoft.com/office/drawing/2014/main" id="{A934D696-8394-43E3-9C03-2BB90FB5B36A}"/>
              </a:ext>
            </a:extLst>
          </p:cNvPr>
          <p:cNvSpPr txBox="1"/>
          <p:nvPr/>
        </p:nvSpPr>
        <p:spPr>
          <a:xfrm>
            <a:off x="8377989" y="4786623"/>
            <a:ext cx="3550621" cy="523220"/>
          </a:xfrm>
          <a:prstGeom prst="rect">
            <a:avLst/>
          </a:prstGeom>
          <a:noFill/>
        </p:spPr>
        <p:txBody>
          <a:bodyPr wrap="square" rtlCol="0">
            <a:spAutoFit/>
          </a:bodyPr>
          <a:lstStyle/>
          <a:p>
            <a:r>
              <a:rPr lang="ru-RU" dirty="0">
                <a:latin typeface="Bahnschrift SemiBold" panose="020B0502040204020203" pitchFamily="34" charset="0"/>
              </a:rPr>
              <a:t>Потоки поступления доходов: продажа установок </a:t>
            </a:r>
            <a:r>
              <a:rPr lang="en-US" dirty="0" err="1">
                <a:latin typeface="Bahnschrift SemiBold" panose="020B0502040204020203" pitchFamily="34" charset="0"/>
              </a:rPr>
              <a:t>VetTrackBox</a:t>
            </a:r>
            <a:endParaRPr lang="ru-RU" dirty="0">
              <a:latin typeface="Bahnschrift SemiBold" panose="020B0502040204020203" pitchFamily="34" charset="0"/>
            </a:endParaRPr>
          </a:p>
        </p:txBody>
      </p:sp>
      <p:sp>
        <p:nvSpPr>
          <p:cNvPr id="48" name="Прямоугольник 47">
            <a:extLst>
              <a:ext uri="{FF2B5EF4-FFF2-40B4-BE49-F238E27FC236}">
                <a16:creationId xmlns="" xmlns:a16="http://schemas.microsoft.com/office/drawing/2014/main" id="{4706F082-B457-4341-8FEB-2D120CEC393E}"/>
              </a:ext>
            </a:extLst>
          </p:cNvPr>
          <p:cNvSpPr/>
          <p:nvPr/>
        </p:nvSpPr>
        <p:spPr>
          <a:xfrm>
            <a:off x="6323870" y="4780581"/>
            <a:ext cx="1008105" cy="864096"/>
          </a:xfrm>
          <a:prstGeom prst="rect">
            <a:avLst/>
          </a:prstGeom>
          <a:solidFill>
            <a:srgbClr val="F44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9" name="Рисунок 48">
            <a:extLst>
              <a:ext uri="{FF2B5EF4-FFF2-40B4-BE49-F238E27FC236}">
                <a16:creationId xmlns="" xmlns:a16="http://schemas.microsoft.com/office/drawing/2014/main" id="{B5E2103A-CFDF-4C63-BB6B-01BC297F0A3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6467008" y="4852629"/>
            <a:ext cx="720000" cy="720000"/>
          </a:xfrm>
          <a:prstGeom prst="rect">
            <a:avLst/>
          </a:prstGeom>
        </p:spPr>
      </p:pic>
      <p:sp>
        <p:nvSpPr>
          <p:cNvPr id="50" name="Овал 49">
            <a:extLst>
              <a:ext uri="{FF2B5EF4-FFF2-40B4-BE49-F238E27FC236}">
                <a16:creationId xmlns="" xmlns:a16="http://schemas.microsoft.com/office/drawing/2014/main" id="{54FB0ED0-810A-4AA5-897D-0B54E0C8F4E3}"/>
              </a:ext>
            </a:extLst>
          </p:cNvPr>
          <p:cNvSpPr/>
          <p:nvPr/>
        </p:nvSpPr>
        <p:spPr>
          <a:xfrm>
            <a:off x="6769409" y="4860285"/>
            <a:ext cx="115198" cy="99167"/>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00219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3BAC35A-EE9D-48D6-9843-CD5C753F571D}"/>
              </a:ext>
            </a:extLst>
          </p:cNvPr>
          <p:cNvSpPr>
            <a:spLocks noGrp="1"/>
          </p:cNvSpPr>
          <p:nvPr>
            <p:ph type="title"/>
          </p:nvPr>
        </p:nvSpPr>
        <p:spPr>
          <a:xfrm>
            <a:off x="191344" y="836712"/>
            <a:ext cx="10514926" cy="799971"/>
          </a:xfrm>
        </p:spPr>
        <p:txBody>
          <a:bodyPr>
            <a:normAutofit fontScale="90000"/>
          </a:bodyPr>
          <a:lstStyle/>
          <a:p>
            <a:r>
              <a:rPr lang="ru-RU" dirty="0">
                <a:solidFill>
                  <a:srgbClr val="FBB3C1"/>
                </a:solidFill>
                <a:latin typeface="Bahnschrift SemiBold" panose="020B0502040204020203" pitchFamily="34" charset="0"/>
              </a:rPr>
              <a:t>Необходимые вложения для проведения НИОКР</a:t>
            </a:r>
            <a:br>
              <a:rPr lang="ru-RU" dirty="0">
                <a:solidFill>
                  <a:srgbClr val="FBB3C1"/>
                </a:solidFill>
                <a:latin typeface="Bahnschrift SemiBold" panose="020B0502040204020203" pitchFamily="34" charset="0"/>
              </a:rPr>
            </a:br>
            <a:r>
              <a:rPr lang="ru-RU" dirty="0">
                <a:solidFill>
                  <a:srgbClr val="FBB3C1"/>
                </a:solidFill>
                <a:latin typeface="Bahnschrift SemiBold" panose="020B0502040204020203" pitchFamily="34" charset="0"/>
              </a:rPr>
              <a:t/>
            </a:r>
            <a:br>
              <a:rPr lang="ru-RU" dirty="0">
                <a:solidFill>
                  <a:srgbClr val="FBB3C1"/>
                </a:solidFill>
                <a:latin typeface="Bahnschrift SemiBold" panose="020B0502040204020203" pitchFamily="34" charset="0"/>
              </a:rPr>
            </a:br>
            <a:r>
              <a:rPr lang="ru-RU" dirty="0"/>
              <a:t/>
            </a:r>
            <a:br>
              <a:rPr lang="ru-RU" dirty="0"/>
            </a:br>
            <a:endParaRPr lang="ru-RU" dirty="0"/>
          </a:p>
        </p:txBody>
      </p:sp>
      <p:sp>
        <p:nvSpPr>
          <p:cNvPr id="4" name="TextBox 3"/>
          <p:cNvSpPr txBox="1"/>
          <p:nvPr/>
        </p:nvSpPr>
        <p:spPr>
          <a:xfrm>
            <a:off x="1631504" y="1772816"/>
            <a:ext cx="9721080" cy="461665"/>
          </a:xfrm>
          <a:prstGeom prst="rect">
            <a:avLst/>
          </a:prstGeom>
          <a:noFill/>
        </p:spPr>
        <p:txBody>
          <a:bodyPr wrap="square" rtlCol="0">
            <a:spAutoFit/>
          </a:bodyPr>
          <a:lstStyle/>
          <a:p>
            <a:r>
              <a:rPr lang="ru-RU" sz="2400" dirty="0">
                <a:latin typeface="+mn-lt"/>
              </a:rPr>
              <a:t>  </a:t>
            </a:r>
          </a:p>
        </p:txBody>
      </p:sp>
      <p:graphicFrame>
        <p:nvGraphicFramePr>
          <p:cNvPr id="7" name="Объект 6">
            <a:extLst>
              <a:ext uri="{FF2B5EF4-FFF2-40B4-BE49-F238E27FC236}">
                <a16:creationId xmlns="" xmlns:a16="http://schemas.microsoft.com/office/drawing/2014/main" id="{21D0A7D0-3918-425F-9D0F-A9C5BE811ACB}"/>
              </a:ext>
            </a:extLst>
          </p:cNvPr>
          <p:cNvGraphicFramePr>
            <a:graphicFrameLocks noChangeAspect="1"/>
          </p:cNvGraphicFramePr>
          <p:nvPr>
            <p:extLst>
              <p:ext uri="{D42A27DB-BD31-4B8C-83A1-F6EECF244321}">
                <p14:modId xmlns:p14="http://schemas.microsoft.com/office/powerpoint/2010/main" val="1456052366"/>
              </p:ext>
            </p:extLst>
          </p:nvPr>
        </p:nvGraphicFramePr>
        <p:xfrm>
          <a:off x="2366242" y="3429000"/>
          <a:ext cx="6165130" cy="3057525"/>
        </p:xfrm>
        <a:graphic>
          <a:graphicData uri="http://schemas.openxmlformats.org/presentationml/2006/ole">
            <mc:AlternateContent xmlns:mc="http://schemas.openxmlformats.org/markup-compatibility/2006">
              <mc:Choice xmlns:v="urn:schemas-microsoft-com:vml" Requires="v">
                <p:oleObj spid="_x0000_s1054" name="Worksheet" r:id="rId4" imgW="6248458" imgH="3057602" progId="Excel.Sheet.12">
                  <p:embed/>
                </p:oleObj>
              </mc:Choice>
              <mc:Fallback>
                <p:oleObj name="Worksheet" r:id="rId4" imgW="6248458" imgH="3057602" progId="Excel.Sheet.12">
                  <p:embed/>
                  <p:pic>
                    <p:nvPicPr>
                      <p:cNvPr id="0" name=""/>
                      <p:cNvPicPr/>
                      <p:nvPr/>
                    </p:nvPicPr>
                    <p:blipFill>
                      <a:blip r:embed="rId5"/>
                      <a:stretch>
                        <a:fillRect/>
                      </a:stretch>
                    </p:blipFill>
                    <p:spPr>
                      <a:xfrm>
                        <a:off x="2366242" y="3429000"/>
                        <a:ext cx="6165130" cy="3057525"/>
                      </a:xfrm>
                      <a:prstGeom prst="rect">
                        <a:avLst/>
                      </a:prstGeom>
                    </p:spPr>
                  </p:pic>
                </p:oleObj>
              </mc:Fallback>
            </mc:AlternateContent>
          </a:graphicData>
        </a:graphic>
      </p:graphicFrame>
      <p:graphicFrame>
        <p:nvGraphicFramePr>
          <p:cNvPr id="8" name="Объект 7">
            <a:extLst>
              <a:ext uri="{FF2B5EF4-FFF2-40B4-BE49-F238E27FC236}">
                <a16:creationId xmlns="" xmlns:a16="http://schemas.microsoft.com/office/drawing/2014/main" id="{889BCBFC-F766-4B45-A553-A43F3E5B6829}"/>
              </a:ext>
            </a:extLst>
          </p:cNvPr>
          <p:cNvGraphicFramePr>
            <a:graphicFrameLocks noChangeAspect="1"/>
          </p:cNvGraphicFramePr>
          <p:nvPr>
            <p:extLst>
              <p:ext uri="{D42A27DB-BD31-4B8C-83A1-F6EECF244321}">
                <p14:modId xmlns:p14="http://schemas.microsoft.com/office/powerpoint/2010/main" val="3066343152"/>
              </p:ext>
            </p:extLst>
          </p:nvPr>
        </p:nvGraphicFramePr>
        <p:xfrm>
          <a:off x="1631504" y="1123231"/>
          <a:ext cx="7953375" cy="2222500"/>
        </p:xfrm>
        <a:graphic>
          <a:graphicData uri="http://schemas.openxmlformats.org/presentationml/2006/ole">
            <mc:AlternateContent xmlns:mc="http://schemas.openxmlformats.org/markup-compatibility/2006">
              <mc:Choice xmlns:v="urn:schemas-microsoft-com:vml" Requires="v">
                <p:oleObj spid="_x0000_s1055" name="Worksheet" r:id="rId6" imgW="4124343" imgH="1152422" progId="Excel.Sheet.12">
                  <p:embed/>
                </p:oleObj>
              </mc:Choice>
              <mc:Fallback>
                <p:oleObj name="Worksheet" r:id="rId6" imgW="4124343" imgH="1152422" progId="Excel.Sheet.12">
                  <p:embed/>
                  <p:pic>
                    <p:nvPicPr>
                      <p:cNvPr id="0" name=""/>
                      <p:cNvPicPr/>
                      <p:nvPr/>
                    </p:nvPicPr>
                    <p:blipFill>
                      <a:blip r:embed="rId7"/>
                      <a:stretch>
                        <a:fillRect/>
                      </a:stretch>
                    </p:blipFill>
                    <p:spPr>
                      <a:xfrm>
                        <a:off x="1631504" y="1123231"/>
                        <a:ext cx="7953375" cy="2222500"/>
                      </a:xfrm>
                      <a:prstGeom prst="rect">
                        <a:avLst/>
                      </a:prstGeom>
                    </p:spPr>
                  </p:pic>
                </p:oleObj>
              </mc:Fallback>
            </mc:AlternateContent>
          </a:graphicData>
        </a:graphic>
      </p:graphicFrame>
      <p:pic>
        <p:nvPicPr>
          <p:cNvPr id="9" name="Рисунок 8">
            <a:extLst>
              <a:ext uri="{FF2B5EF4-FFF2-40B4-BE49-F238E27FC236}">
                <a16:creationId xmlns="" xmlns:a16="http://schemas.microsoft.com/office/drawing/2014/main" id="{2A007FEF-CEB0-402D-B914-87F93E8EA35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9336360" y="4167227"/>
            <a:ext cx="1567542" cy="1567542"/>
          </a:xfrm>
          <a:prstGeom prst="rect">
            <a:avLst/>
          </a:prstGeom>
        </p:spPr>
      </p:pic>
    </p:spTree>
    <p:extLst>
      <p:ext uri="{BB962C8B-B14F-4D97-AF65-F5344CB8AC3E}">
        <p14:creationId xmlns:p14="http://schemas.microsoft.com/office/powerpoint/2010/main" val="3050618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FB21980-090C-483A-9E4B-56BB565B4F17}"/>
              </a:ext>
            </a:extLst>
          </p:cNvPr>
          <p:cNvSpPr>
            <a:spLocks noGrp="1"/>
          </p:cNvSpPr>
          <p:nvPr>
            <p:ph type="title"/>
          </p:nvPr>
        </p:nvSpPr>
        <p:spPr>
          <a:xfrm>
            <a:off x="691719" y="227311"/>
            <a:ext cx="10514926" cy="799971"/>
          </a:xfrm>
        </p:spPr>
        <p:txBody>
          <a:bodyPr/>
          <a:lstStyle/>
          <a:p>
            <a:r>
              <a:rPr lang="ru-RU" dirty="0">
                <a:solidFill>
                  <a:srgbClr val="F44C39"/>
                </a:solidFill>
                <a:latin typeface="Bahnschrift SemiBold" panose="020B0502040204020203" pitchFamily="34" charset="0"/>
              </a:rPr>
              <a:t>Дорожная карта проекта</a:t>
            </a:r>
          </a:p>
        </p:txBody>
      </p:sp>
      <p:sp>
        <p:nvSpPr>
          <p:cNvPr id="7" name="Стрелка: пятиугольник 6">
            <a:extLst>
              <a:ext uri="{FF2B5EF4-FFF2-40B4-BE49-F238E27FC236}">
                <a16:creationId xmlns="" xmlns:a16="http://schemas.microsoft.com/office/drawing/2014/main" id="{1AD1A541-F087-4836-9225-81DE6338B5FE}"/>
              </a:ext>
            </a:extLst>
          </p:cNvPr>
          <p:cNvSpPr/>
          <p:nvPr/>
        </p:nvSpPr>
        <p:spPr>
          <a:xfrm>
            <a:off x="416506" y="2766375"/>
            <a:ext cx="2026655" cy="1286367"/>
          </a:xfrm>
          <a:prstGeom prst="homePlate">
            <a:avLst/>
          </a:prstGeom>
          <a:solidFill>
            <a:srgbClr val="B5D8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800" b="1" u="sng" dirty="0">
                <a:latin typeface="Bahnschrift SemiBold" panose="020B0502040204020203" pitchFamily="34" charset="0"/>
              </a:rPr>
              <a:t>1 этап</a:t>
            </a:r>
          </a:p>
          <a:p>
            <a:r>
              <a:rPr lang="ru-RU" dirty="0">
                <a:latin typeface="Bahnschrift SemiBold" panose="020B0502040204020203" pitchFamily="34" charset="0"/>
              </a:rPr>
              <a:t>Разработка оборудования 2024 г</a:t>
            </a:r>
          </a:p>
        </p:txBody>
      </p:sp>
      <p:sp>
        <p:nvSpPr>
          <p:cNvPr id="8" name="Стрелка: шеврон 7">
            <a:extLst>
              <a:ext uri="{FF2B5EF4-FFF2-40B4-BE49-F238E27FC236}">
                <a16:creationId xmlns="" xmlns:a16="http://schemas.microsoft.com/office/drawing/2014/main" id="{A9523110-0D55-4598-B850-265114C2CAD1}"/>
              </a:ext>
            </a:extLst>
          </p:cNvPr>
          <p:cNvSpPr/>
          <p:nvPr/>
        </p:nvSpPr>
        <p:spPr>
          <a:xfrm>
            <a:off x="1868814" y="2762969"/>
            <a:ext cx="2305182" cy="1286368"/>
          </a:xfrm>
          <a:prstGeom prst="chevron">
            <a:avLst/>
          </a:prstGeom>
          <a:solidFill>
            <a:srgbClr val="FBA9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15" name="TextBox 14">
            <a:extLst>
              <a:ext uri="{FF2B5EF4-FFF2-40B4-BE49-F238E27FC236}">
                <a16:creationId xmlns="" xmlns:a16="http://schemas.microsoft.com/office/drawing/2014/main" id="{D363F4BA-390E-4D84-ABA7-CD93358D6B9B}"/>
              </a:ext>
            </a:extLst>
          </p:cNvPr>
          <p:cNvSpPr txBox="1"/>
          <p:nvPr/>
        </p:nvSpPr>
        <p:spPr>
          <a:xfrm>
            <a:off x="2223206" y="2795056"/>
            <a:ext cx="1448276" cy="1231106"/>
          </a:xfrm>
          <a:prstGeom prst="rect">
            <a:avLst/>
          </a:prstGeom>
          <a:noFill/>
        </p:spPr>
        <p:txBody>
          <a:bodyPr wrap="square" rtlCol="0">
            <a:spAutoFit/>
          </a:bodyPr>
          <a:lstStyle/>
          <a:p>
            <a:pPr algn="ctr"/>
            <a:r>
              <a:rPr lang="ru-RU" sz="1800" u="sng" dirty="0">
                <a:solidFill>
                  <a:schemeClr val="bg1"/>
                </a:solidFill>
                <a:latin typeface="Bahnschrift SemiBold" panose="020B0502040204020203" pitchFamily="34" charset="0"/>
              </a:rPr>
              <a:t>2 этап</a:t>
            </a:r>
          </a:p>
          <a:p>
            <a:pPr algn="ctr"/>
            <a:r>
              <a:rPr lang="ru-RU" dirty="0">
                <a:solidFill>
                  <a:schemeClr val="bg1"/>
                </a:solidFill>
                <a:latin typeface="Bahnschrift SemiBold" panose="020B0502040204020203" pitchFamily="34" charset="0"/>
              </a:rPr>
              <a:t> Запуск тестовой партии декабрь 2024 г</a:t>
            </a:r>
          </a:p>
        </p:txBody>
      </p:sp>
      <p:sp>
        <p:nvSpPr>
          <p:cNvPr id="16" name="Стрелка: шеврон 15">
            <a:extLst>
              <a:ext uri="{FF2B5EF4-FFF2-40B4-BE49-F238E27FC236}">
                <a16:creationId xmlns="" xmlns:a16="http://schemas.microsoft.com/office/drawing/2014/main" id="{719A0228-E693-4750-B1BC-4A3E7E3E06BD}"/>
              </a:ext>
            </a:extLst>
          </p:cNvPr>
          <p:cNvSpPr/>
          <p:nvPr/>
        </p:nvSpPr>
        <p:spPr>
          <a:xfrm>
            <a:off x="3613622" y="2766375"/>
            <a:ext cx="2305182" cy="1286368"/>
          </a:xfrm>
          <a:prstGeom prst="chevron">
            <a:avLst/>
          </a:prstGeom>
          <a:solidFill>
            <a:srgbClr val="FBB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17" name="TextBox 16">
            <a:extLst>
              <a:ext uri="{FF2B5EF4-FFF2-40B4-BE49-F238E27FC236}">
                <a16:creationId xmlns="" xmlns:a16="http://schemas.microsoft.com/office/drawing/2014/main" id="{4D93BE0E-AD67-4571-9BE5-F4B6985F8FBB}"/>
              </a:ext>
            </a:extLst>
          </p:cNvPr>
          <p:cNvSpPr txBox="1"/>
          <p:nvPr/>
        </p:nvSpPr>
        <p:spPr>
          <a:xfrm>
            <a:off x="3985749" y="2686284"/>
            <a:ext cx="1649166" cy="1446550"/>
          </a:xfrm>
          <a:prstGeom prst="rect">
            <a:avLst/>
          </a:prstGeom>
          <a:noFill/>
        </p:spPr>
        <p:txBody>
          <a:bodyPr wrap="square" rtlCol="0">
            <a:spAutoFit/>
          </a:bodyPr>
          <a:lstStyle/>
          <a:p>
            <a:pPr algn="ctr"/>
            <a:r>
              <a:rPr lang="ru-RU" sz="1800" u="sng" dirty="0">
                <a:solidFill>
                  <a:schemeClr val="bg1"/>
                </a:solidFill>
                <a:latin typeface="Bahnschrift SemiBold" panose="020B0502040204020203" pitchFamily="34" charset="0"/>
              </a:rPr>
              <a:t>3 этап</a:t>
            </a:r>
          </a:p>
          <a:p>
            <a:pPr algn="ctr"/>
            <a:r>
              <a:rPr lang="ru-RU" dirty="0">
                <a:solidFill>
                  <a:schemeClr val="bg1"/>
                </a:solidFill>
                <a:latin typeface="Bahnschrift SemiBold" panose="020B0502040204020203" pitchFamily="34" charset="0"/>
              </a:rPr>
              <a:t>Запуск продаж по Нижегородской области </a:t>
            </a:r>
          </a:p>
          <a:p>
            <a:pPr algn="ctr"/>
            <a:r>
              <a:rPr lang="ru-RU" dirty="0">
                <a:solidFill>
                  <a:schemeClr val="bg1"/>
                </a:solidFill>
                <a:latin typeface="Bahnschrift SemiBold" panose="020B0502040204020203" pitchFamily="34" charset="0"/>
              </a:rPr>
              <a:t>март 2025 г</a:t>
            </a:r>
          </a:p>
        </p:txBody>
      </p:sp>
      <p:sp>
        <p:nvSpPr>
          <p:cNvPr id="18" name="Стрелка: шеврон 17">
            <a:extLst>
              <a:ext uri="{FF2B5EF4-FFF2-40B4-BE49-F238E27FC236}">
                <a16:creationId xmlns="" xmlns:a16="http://schemas.microsoft.com/office/drawing/2014/main" id="{42F3CB57-F305-4A7D-B2D5-04A9D199C853}"/>
              </a:ext>
            </a:extLst>
          </p:cNvPr>
          <p:cNvSpPr/>
          <p:nvPr/>
        </p:nvSpPr>
        <p:spPr>
          <a:xfrm>
            <a:off x="5358430" y="2769781"/>
            <a:ext cx="2305182" cy="1286368"/>
          </a:xfrm>
          <a:prstGeom prst="chevron">
            <a:avLst/>
          </a:prstGeom>
          <a:solidFill>
            <a:srgbClr val="FBA9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19" name="TextBox 18">
            <a:extLst>
              <a:ext uri="{FF2B5EF4-FFF2-40B4-BE49-F238E27FC236}">
                <a16:creationId xmlns="" xmlns:a16="http://schemas.microsoft.com/office/drawing/2014/main" id="{46D17D25-ACBC-40D0-B130-20D0E7E7EC5A}"/>
              </a:ext>
            </a:extLst>
          </p:cNvPr>
          <p:cNvSpPr txBox="1"/>
          <p:nvPr/>
        </p:nvSpPr>
        <p:spPr>
          <a:xfrm>
            <a:off x="5949182" y="2748098"/>
            <a:ext cx="1610986" cy="1015663"/>
          </a:xfrm>
          <a:prstGeom prst="rect">
            <a:avLst/>
          </a:prstGeom>
          <a:noFill/>
        </p:spPr>
        <p:txBody>
          <a:bodyPr wrap="square" rtlCol="0">
            <a:spAutoFit/>
          </a:bodyPr>
          <a:lstStyle/>
          <a:p>
            <a:pPr algn="ctr"/>
            <a:r>
              <a:rPr lang="ru-RU" sz="1800" u="sng" dirty="0">
                <a:solidFill>
                  <a:schemeClr val="bg1"/>
                </a:solidFill>
                <a:latin typeface="Bahnschrift SemiBold" panose="020B0502040204020203" pitchFamily="34" charset="0"/>
              </a:rPr>
              <a:t>4 этап</a:t>
            </a:r>
          </a:p>
          <a:p>
            <a:r>
              <a:rPr lang="ru-RU" dirty="0">
                <a:solidFill>
                  <a:schemeClr val="bg1"/>
                </a:solidFill>
                <a:latin typeface="Bahnschrift SemiBold" panose="020B0502040204020203" pitchFamily="34" charset="0"/>
              </a:rPr>
              <a:t>Соглашения о партнерствах сентябрь 2025 г</a:t>
            </a:r>
          </a:p>
        </p:txBody>
      </p:sp>
      <p:sp>
        <p:nvSpPr>
          <p:cNvPr id="20" name="Стрелка: шеврон 19">
            <a:extLst>
              <a:ext uri="{FF2B5EF4-FFF2-40B4-BE49-F238E27FC236}">
                <a16:creationId xmlns="" xmlns:a16="http://schemas.microsoft.com/office/drawing/2014/main" id="{5874B268-2674-4822-ABC3-902D79E2865A}"/>
              </a:ext>
            </a:extLst>
          </p:cNvPr>
          <p:cNvSpPr/>
          <p:nvPr/>
        </p:nvSpPr>
        <p:spPr>
          <a:xfrm>
            <a:off x="7103238" y="2769781"/>
            <a:ext cx="2305182" cy="1286368"/>
          </a:xfrm>
          <a:prstGeom prst="chevron">
            <a:avLst/>
          </a:prstGeom>
          <a:solidFill>
            <a:srgbClr val="8E0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1" name="TextBox 20">
            <a:extLst>
              <a:ext uri="{FF2B5EF4-FFF2-40B4-BE49-F238E27FC236}">
                <a16:creationId xmlns="" xmlns:a16="http://schemas.microsoft.com/office/drawing/2014/main" id="{86A14F44-0C77-4FA7-A45C-81B136E717AD}"/>
              </a:ext>
            </a:extLst>
          </p:cNvPr>
          <p:cNvSpPr txBox="1"/>
          <p:nvPr/>
        </p:nvSpPr>
        <p:spPr>
          <a:xfrm>
            <a:off x="7329519" y="2786440"/>
            <a:ext cx="2091034" cy="1015663"/>
          </a:xfrm>
          <a:prstGeom prst="rect">
            <a:avLst/>
          </a:prstGeom>
          <a:noFill/>
        </p:spPr>
        <p:txBody>
          <a:bodyPr wrap="square" rtlCol="0">
            <a:spAutoFit/>
          </a:bodyPr>
          <a:lstStyle/>
          <a:p>
            <a:pPr algn="ctr"/>
            <a:r>
              <a:rPr lang="ru-RU" sz="1800" u="sng" dirty="0">
                <a:solidFill>
                  <a:schemeClr val="bg1"/>
                </a:solidFill>
                <a:latin typeface="Bahnschrift SemiBold" panose="020B0502040204020203" pitchFamily="34" charset="0"/>
              </a:rPr>
              <a:t>5 этап</a:t>
            </a:r>
          </a:p>
          <a:p>
            <a:pPr algn="ctr"/>
            <a:r>
              <a:rPr lang="ru-RU" dirty="0">
                <a:solidFill>
                  <a:schemeClr val="bg1"/>
                </a:solidFill>
                <a:latin typeface="Bahnschrift SemiBold" panose="020B0502040204020203" pitchFamily="34" charset="0"/>
              </a:rPr>
              <a:t>Запуск продаж по трем регионам</a:t>
            </a:r>
          </a:p>
          <a:p>
            <a:pPr algn="ctr"/>
            <a:r>
              <a:rPr lang="ru-RU" dirty="0">
                <a:solidFill>
                  <a:schemeClr val="bg1"/>
                </a:solidFill>
                <a:latin typeface="Bahnschrift SemiBold" panose="020B0502040204020203" pitchFamily="34" charset="0"/>
              </a:rPr>
              <a:t>ноябрь 2026 г</a:t>
            </a:r>
          </a:p>
        </p:txBody>
      </p:sp>
      <p:sp>
        <p:nvSpPr>
          <p:cNvPr id="23" name="Стрелка: шеврон 22">
            <a:extLst>
              <a:ext uri="{FF2B5EF4-FFF2-40B4-BE49-F238E27FC236}">
                <a16:creationId xmlns="" xmlns:a16="http://schemas.microsoft.com/office/drawing/2014/main" id="{D78D1E6A-4B2F-46FB-854D-5D207559B588}"/>
              </a:ext>
            </a:extLst>
          </p:cNvPr>
          <p:cNvSpPr/>
          <p:nvPr/>
        </p:nvSpPr>
        <p:spPr>
          <a:xfrm>
            <a:off x="8848046" y="2769781"/>
            <a:ext cx="2305182" cy="1286368"/>
          </a:xfrm>
          <a:prstGeom prst="chevron">
            <a:avLst/>
          </a:prstGeom>
          <a:solidFill>
            <a:srgbClr val="F44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4" name="TextBox 23">
            <a:extLst>
              <a:ext uri="{FF2B5EF4-FFF2-40B4-BE49-F238E27FC236}">
                <a16:creationId xmlns="" xmlns:a16="http://schemas.microsoft.com/office/drawing/2014/main" id="{EC5EDED0-F552-4417-BC29-FE5D4A59AAAD}"/>
              </a:ext>
            </a:extLst>
          </p:cNvPr>
          <p:cNvSpPr txBox="1"/>
          <p:nvPr/>
        </p:nvSpPr>
        <p:spPr>
          <a:xfrm>
            <a:off x="9323788" y="2769781"/>
            <a:ext cx="1400517" cy="1231106"/>
          </a:xfrm>
          <a:prstGeom prst="rect">
            <a:avLst/>
          </a:prstGeom>
          <a:noFill/>
        </p:spPr>
        <p:txBody>
          <a:bodyPr wrap="square" rtlCol="0">
            <a:spAutoFit/>
          </a:bodyPr>
          <a:lstStyle/>
          <a:p>
            <a:pPr algn="ctr"/>
            <a:r>
              <a:rPr lang="ru-RU" sz="1800" u="sng" dirty="0">
                <a:solidFill>
                  <a:schemeClr val="bg1"/>
                </a:solidFill>
                <a:latin typeface="Bahnschrift SemiBold" panose="020B0502040204020203" pitchFamily="34" charset="0"/>
              </a:rPr>
              <a:t>6 этап</a:t>
            </a:r>
          </a:p>
          <a:p>
            <a:pPr algn="ctr"/>
            <a:r>
              <a:rPr lang="ru-RU" dirty="0">
                <a:solidFill>
                  <a:schemeClr val="bg1"/>
                </a:solidFill>
                <a:latin typeface="Bahnschrift SemiBold" panose="020B0502040204020203" pitchFamily="34" charset="0"/>
              </a:rPr>
              <a:t>Запуск продаж по всей России</a:t>
            </a:r>
          </a:p>
          <a:p>
            <a:pPr algn="ctr"/>
            <a:r>
              <a:rPr lang="ru-RU" dirty="0">
                <a:solidFill>
                  <a:schemeClr val="bg1"/>
                </a:solidFill>
                <a:latin typeface="Bahnschrift SemiBold" panose="020B0502040204020203" pitchFamily="34" charset="0"/>
              </a:rPr>
              <a:t>2030 </a:t>
            </a:r>
            <a:r>
              <a:rPr lang="ru-RU" dirty="0">
                <a:solidFill>
                  <a:schemeClr val="bg1"/>
                </a:solidFill>
              </a:rPr>
              <a:t>г</a:t>
            </a:r>
          </a:p>
        </p:txBody>
      </p:sp>
      <p:pic>
        <p:nvPicPr>
          <p:cNvPr id="25" name="Рисунок 24" descr="Карта с кнопкой">
            <a:extLst>
              <a:ext uri="{FF2B5EF4-FFF2-40B4-BE49-F238E27FC236}">
                <a16:creationId xmlns="" xmlns:a16="http://schemas.microsoft.com/office/drawing/2014/main" id="{FBBC28C6-938C-46A9-8108-0F439A6DE39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848046" y="325373"/>
            <a:ext cx="1473824" cy="1473824"/>
          </a:xfrm>
          <a:prstGeom prst="rect">
            <a:avLst/>
          </a:prstGeom>
        </p:spPr>
      </p:pic>
      <p:pic>
        <p:nvPicPr>
          <p:cNvPr id="26" name="Рисунок 25" descr="Маркер">
            <a:extLst>
              <a:ext uri="{FF2B5EF4-FFF2-40B4-BE49-F238E27FC236}">
                <a16:creationId xmlns="" xmlns:a16="http://schemas.microsoft.com/office/drawing/2014/main" id="{B92B8C0C-92BB-42A4-9E27-903A15553E6A}"/>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29549" y="1996862"/>
            <a:ext cx="798194" cy="798194"/>
          </a:xfrm>
          <a:prstGeom prst="rect">
            <a:avLst/>
          </a:prstGeom>
        </p:spPr>
      </p:pic>
    </p:spTree>
    <p:extLst>
      <p:ext uri="{BB962C8B-B14F-4D97-AF65-F5344CB8AC3E}">
        <p14:creationId xmlns:p14="http://schemas.microsoft.com/office/powerpoint/2010/main" val="280198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3BAC35A-EE9D-48D6-9843-CD5C753F571D}"/>
              </a:ext>
            </a:extLst>
          </p:cNvPr>
          <p:cNvSpPr>
            <a:spLocks noGrp="1"/>
          </p:cNvSpPr>
          <p:nvPr>
            <p:ph type="title"/>
          </p:nvPr>
        </p:nvSpPr>
        <p:spPr>
          <a:xfrm>
            <a:off x="407368" y="787920"/>
            <a:ext cx="10514926" cy="799971"/>
          </a:xfrm>
        </p:spPr>
        <p:txBody>
          <a:bodyPr>
            <a:normAutofit fontScale="90000"/>
          </a:bodyPr>
          <a:lstStyle/>
          <a:p>
            <a:r>
              <a:rPr lang="ru-RU" dirty="0">
                <a:solidFill>
                  <a:srgbClr val="B5D8E1"/>
                </a:solidFill>
                <a:latin typeface="Bahnschrift SemiBold" panose="020B0502040204020203" pitchFamily="34" charset="0"/>
              </a:rPr>
              <a:t>Команда</a:t>
            </a:r>
            <a:br>
              <a:rPr lang="ru-RU" dirty="0">
                <a:solidFill>
                  <a:srgbClr val="B5D8E1"/>
                </a:solidFill>
                <a:latin typeface="Bahnschrift SemiBold" panose="020B0502040204020203" pitchFamily="34" charset="0"/>
              </a:rPr>
            </a:br>
            <a:r>
              <a:rPr lang="ru-RU" dirty="0">
                <a:solidFill>
                  <a:srgbClr val="B5D8E1"/>
                </a:solidFill>
                <a:latin typeface="Bahnschrift SemiBold" panose="020B0502040204020203" pitchFamily="34" charset="0"/>
              </a:rPr>
              <a:t/>
            </a:r>
            <a:br>
              <a:rPr lang="ru-RU" dirty="0">
                <a:solidFill>
                  <a:srgbClr val="B5D8E1"/>
                </a:solidFill>
                <a:latin typeface="Bahnschrift SemiBold" panose="020B0502040204020203" pitchFamily="34" charset="0"/>
              </a:rPr>
            </a:br>
            <a:r>
              <a:rPr lang="ru-RU" dirty="0"/>
              <a:t/>
            </a:r>
            <a:br>
              <a:rPr lang="ru-RU" dirty="0"/>
            </a:br>
            <a:endParaRPr lang="ru-RU" dirty="0"/>
          </a:p>
        </p:txBody>
      </p:sp>
      <p:sp>
        <p:nvSpPr>
          <p:cNvPr id="4" name="TextBox 3"/>
          <p:cNvSpPr txBox="1"/>
          <p:nvPr/>
        </p:nvSpPr>
        <p:spPr>
          <a:xfrm>
            <a:off x="695400" y="1556792"/>
            <a:ext cx="9721080" cy="2308324"/>
          </a:xfrm>
          <a:prstGeom prst="rect">
            <a:avLst/>
          </a:prstGeom>
          <a:noFill/>
        </p:spPr>
        <p:txBody>
          <a:bodyPr wrap="square" rtlCol="0">
            <a:spAutoFit/>
          </a:bodyPr>
          <a:lstStyle/>
          <a:p>
            <a:r>
              <a:rPr lang="ru-RU" sz="2400" dirty="0">
                <a:latin typeface="+mn-lt"/>
              </a:rPr>
              <a:t>1. Дарья </a:t>
            </a:r>
            <a:r>
              <a:rPr lang="ru-RU" sz="2400" dirty="0" err="1">
                <a:latin typeface="+mn-lt"/>
              </a:rPr>
              <a:t>Гневковская</a:t>
            </a:r>
            <a:r>
              <a:rPr lang="ru-RU" sz="2400" dirty="0">
                <a:latin typeface="+mn-lt"/>
              </a:rPr>
              <a:t> – </a:t>
            </a:r>
            <a:r>
              <a:rPr lang="ru-RU" sz="2400" dirty="0" smtClean="0">
                <a:latin typeface="+mn-lt"/>
              </a:rPr>
              <a:t>Лидер, дизайнер </a:t>
            </a:r>
            <a:endParaRPr lang="ru-RU" sz="2400" dirty="0">
              <a:latin typeface="+mn-lt"/>
            </a:endParaRPr>
          </a:p>
          <a:p>
            <a:r>
              <a:rPr lang="ru-RU" sz="2400" dirty="0">
                <a:latin typeface="+mn-lt"/>
              </a:rPr>
              <a:t>2. Ангелина </a:t>
            </a:r>
            <a:r>
              <a:rPr lang="ru-RU" sz="2400" dirty="0" err="1">
                <a:latin typeface="+mn-lt"/>
              </a:rPr>
              <a:t>Гришатова</a:t>
            </a:r>
            <a:r>
              <a:rPr lang="ru-RU" sz="2400" dirty="0">
                <a:latin typeface="+mn-lt"/>
              </a:rPr>
              <a:t> - Администратор</a:t>
            </a:r>
          </a:p>
          <a:p>
            <a:r>
              <a:rPr lang="ru-RU" sz="2400" dirty="0">
                <a:latin typeface="+mn-lt"/>
              </a:rPr>
              <a:t>3. Арина Суслова – экономист</a:t>
            </a:r>
          </a:p>
          <a:p>
            <a:r>
              <a:rPr lang="ru-RU" sz="2400" dirty="0">
                <a:latin typeface="+mn-lt"/>
              </a:rPr>
              <a:t>4. Алина Плаксина – инженер</a:t>
            </a:r>
          </a:p>
          <a:p>
            <a:r>
              <a:rPr lang="ru-RU" sz="2400" dirty="0">
                <a:latin typeface="+mn-lt"/>
              </a:rPr>
              <a:t>5. Любовь Исаева – </a:t>
            </a:r>
            <a:r>
              <a:rPr lang="en-US" sz="2400" dirty="0">
                <a:latin typeface="+mn-lt"/>
              </a:rPr>
              <a:t>SMM-</a:t>
            </a:r>
            <a:r>
              <a:rPr lang="ru-RU" sz="2400" dirty="0">
                <a:latin typeface="+mn-lt"/>
              </a:rPr>
              <a:t>специалист</a:t>
            </a:r>
          </a:p>
          <a:p>
            <a:r>
              <a:rPr lang="ru-RU" sz="2400" dirty="0">
                <a:latin typeface="+mn-lt"/>
              </a:rPr>
              <a:t>6. Виктория Карамышева – </a:t>
            </a:r>
            <a:r>
              <a:rPr lang="ru-RU" sz="2400" dirty="0" smtClean="0">
                <a:latin typeface="+mn-lt"/>
              </a:rPr>
              <a:t>ветеринар</a:t>
            </a:r>
            <a:r>
              <a:rPr lang="ru-RU" sz="2400" smtClean="0">
                <a:latin typeface="+mn-lt"/>
              </a:rPr>
              <a:t>, спикер</a:t>
            </a:r>
            <a:endParaRPr lang="ru-RU" sz="2400" dirty="0">
              <a:latin typeface="+mn-lt"/>
            </a:endParaRPr>
          </a:p>
        </p:txBody>
      </p:sp>
    </p:spTree>
    <p:extLst>
      <p:ext uri="{BB962C8B-B14F-4D97-AF65-F5344CB8AC3E}">
        <p14:creationId xmlns:p14="http://schemas.microsoft.com/office/powerpoint/2010/main" val="2110298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a:extLst>
              <a:ext uri="{FF2B5EF4-FFF2-40B4-BE49-F238E27FC236}">
                <a16:creationId xmlns="" xmlns:a16="http://schemas.microsoft.com/office/drawing/2014/main" id="{A5226535-696A-CA4E-ABFF-0DDA26D36985}"/>
              </a:ext>
            </a:extLst>
          </p:cNvPr>
          <p:cNvSpPr>
            <a:spLocks noChangeArrowheads="1"/>
          </p:cNvSpPr>
          <p:nvPr/>
        </p:nvSpPr>
        <p:spPr bwMode="auto">
          <a:xfrm>
            <a:off x="-15875" y="5229200"/>
            <a:ext cx="1503363"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3" name="Прямоугольник">
            <a:extLst>
              <a:ext uri="{FF2B5EF4-FFF2-40B4-BE49-F238E27FC236}">
                <a16:creationId xmlns="" xmlns:a16="http://schemas.microsoft.com/office/drawing/2014/main" id="{3B997FA6-A8C7-AC76-2A90-28E74F579841}"/>
              </a:ext>
            </a:extLst>
          </p:cNvPr>
          <p:cNvSpPr>
            <a:spLocks noChangeArrowheads="1"/>
          </p:cNvSpPr>
          <p:nvPr/>
        </p:nvSpPr>
        <p:spPr bwMode="auto">
          <a:xfrm>
            <a:off x="1484313" y="5229200"/>
            <a:ext cx="1501775" cy="1652614"/>
          </a:xfrm>
          <a:prstGeom prst="rect">
            <a:avLst/>
          </a:prstGeom>
          <a:blipFill dpi="0" rotWithShape="1">
            <a:blip r:embed="rId3"/>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4" name="Прямоугольник">
            <a:extLst>
              <a:ext uri="{FF2B5EF4-FFF2-40B4-BE49-F238E27FC236}">
                <a16:creationId xmlns="" xmlns:a16="http://schemas.microsoft.com/office/drawing/2014/main" id="{2C59E2CD-FC4F-9170-E1E7-925642AEAA21}"/>
              </a:ext>
            </a:extLst>
          </p:cNvPr>
          <p:cNvSpPr>
            <a:spLocks noChangeArrowheads="1"/>
          </p:cNvSpPr>
          <p:nvPr/>
        </p:nvSpPr>
        <p:spPr bwMode="auto">
          <a:xfrm>
            <a:off x="2968625"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6" name="Прямоугольник">
            <a:extLst>
              <a:ext uri="{FF2B5EF4-FFF2-40B4-BE49-F238E27FC236}">
                <a16:creationId xmlns="" xmlns:a16="http://schemas.microsoft.com/office/drawing/2014/main" id="{13841E90-F88E-739C-6BEB-FA916BEFA38D}"/>
              </a:ext>
            </a:extLst>
          </p:cNvPr>
          <p:cNvSpPr>
            <a:spLocks noChangeArrowheads="1"/>
          </p:cNvSpPr>
          <p:nvPr/>
        </p:nvSpPr>
        <p:spPr bwMode="auto">
          <a:xfrm>
            <a:off x="444976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7" name="Прямоугольник">
            <a:extLst>
              <a:ext uri="{FF2B5EF4-FFF2-40B4-BE49-F238E27FC236}">
                <a16:creationId xmlns="" xmlns:a16="http://schemas.microsoft.com/office/drawing/2014/main" id="{BC6CC5B3-52F0-85C0-8F5F-F112E155425B}"/>
              </a:ext>
            </a:extLst>
          </p:cNvPr>
          <p:cNvSpPr>
            <a:spLocks noChangeArrowheads="1"/>
          </p:cNvSpPr>
          <p:nvPr/>
        </p:nvSpPr>
        <p:spPr bwMode="auto">
          <a:xfrm>
            <a:off x="5951538"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8" name="Прямоугольник">
            <a:extLst>
              <a:ext uri="{FF2B5EF4-FFF2-40B4-BE49-F238E27FC236}">
                <a16:creationId xmlns="" xmlns:a16="http://schemas.microsoft.com/office/drawing/2014/main" id="{BA36A7D2-EF31-836E-CB26-AE8D311C2C30}"/>
              </a:ext>
            </a:extLst>
          </p:cNvPr>
          <p:cNvSpPr>
            <a:spLocks noChangeArrowheads="1"/>
          </p:cNvSpPr>
          <p:nvPr/>
        </p:nvSpPr>
        <p:spPr bwMode="auto">
          <a:xfrm>
            <a:off x="7419975" y="5229200"/>
            <a:ext cx="1501775" cy="1652614"/>
          </a:xfrm>
          <a:prstGeom prst="rect">
            <a:avLst/>
          </a:prstGeom>
          <a:blipFill dpi="0" rotWithShape="1">
            <a:blip r:embed="rId6"/>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9" name="Прямоугольник">
            <a:extLst>
              <a:ext uri="{FF2B5EF4-FFF2-40B4-BE49-F238E27FC236}">
                <a16:creationId xmlns="" xmlns:a16="http://schemas.microsoft.com/office/drawing/2014/main" id="{51D533AB-A49E-08F7-FAEF-B9E28ED9C7F4}"/>
              </a:ext>
            </a:extLst>
          </p:cNvPr>
          <p:cNvSpPr>
            <a:spLocks noChangeArrowheads="1"/>
          </p:cNvSpPr>
          <p:nvPr/>
        </p:nvSpPr>
        <p:spPr bwMode="auto">
          <a:xfrm>
            <a:off x="8920163" y="5229200"/>
            <a:ext cx="1503362"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0" name="Прямоугольник">
            <a:extLst>
              <a:ext uri="{FF2B5EF4-FFF2-40B4-BE49-F238E27FC236}">
                <a16:creationId xmlns="" xmlns:a16="http://schemas.microsoft.com/office/drawing/2014/main" id="{BFC51C73-C7E6-0AA7-9926-7F7C663F96CE}"/>
              </a:ext>
            </a:extLst>
          </p:cNvPr>
          <p:cNvSpPr>
            <a:spLocks noChangeArrowheads="1"/>
          </p:cNvSpPr>
          <p:nvPr/>
        </p:nvSpPr>
        <p:spPr bwMode="auto">
          <a:xfrm>
            <a:off x="1023461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1" name="Прямоугольник">
            <a:extLst>
              <a:ext uri="{FF2B5EF4-FFF2-40B4-BE49-F238E27FC236}">
                <a16:creationId xmlns="" xmlns:a16="http://schemas.microsoft.com/office/drawing/2014/main" id="{258BD255-C553-A1B4-7011-C81981E9C00D}"/>
              </a:ext>
            </a:extLst>
          </p:cNvPr>
          <p:cNvSpPr>
            <a:spLocks noChangeArrowheads="1"/>
          </p:cNvSpPr>
          <p:nvPr/>
        </p:nvSpPr>
        <p:spPr bwMode="auto">
          <a:xfrm>
            <a:off x="11731625" y="5229200"/>
            <a:ext cx="488950" cy="1652614"/>
          </a:xfrm>
          <a:prstGeom prst="rect">
            <a:avLst/>
          </a:prstGeom>
          <a:solidFill>
            <a:srgbClr val="8E01FF"/>
          </a:solidFill>
          <a:ln w="9525">
            <a:noFill/>
            <a:miter lim="800000"/>
            <a:headEnd/>
            <a:tailEnd/>
          </a:ln>
        </p:spPr>
        <p:txBody>
          <a:bodyPr lIns="25400" tIns="25400" rIns="25400" bIns="25400" anchor="ctr"/>
          <a:lstStyle/>
          <a:p>
            <a:pPr algn="ctr" defTabSz="1217613"/>
            <a:endParaRPr lang="ru-RU" altLang="ru-RU" sz="1200" dirty="0">
              <a:solidFill>
                <a:srgbClr val="5E5E5E"/>
              </a:solidFill>
            </a:endParaRPr>
          </a:p>
        </p:txBody>
      </p:sp>
      <p:sp>
        <p:nvSpPr>
          <p:cNvPr id="13" name="Текст 2">
            <a:extLst>
              <a:ext uri="{FF2B5EF4-FFF2-40B4-BE49-F238E27FC236}">
                <a16:creationId xmlns="" xmlns:a16="http://schemas.microsoft.com/office/drawing/2014/main" id="{C86811C2-C24E-C4A8-C125-88F2F141791A}"/>
              </a:ext>
            </a:extLst>
          </p:cNvPr>
          <p:cNvSpPr txBox="1"/>
          <p:nvPr/>
        </p:nvSpPr>
        <p:spPr>
          <a:xfrm>
            <a:off x="532009" y="465469"/>
            <a:ext cx="4831212" cy="4529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sz="6900" dirty="0"/>
              <a:t>СПАСИБО</a:t>
            </a:r>
            <a:r>
              <a:rPr dirty="0"/>
              <a:t>!</a:t>
            </a:r>
          </a:p>
          <a:p>
            <a:pPr>
              <a:defRPr sz="2400">
                <a:solidFill>
                  <a:srgbClr val="8F00FF"/>
                </a:solidFill>
                <a:latin typeface="Gilroy-ExtraBold"/>
                <a:ea typeface="Gilroy-ExtraBold"/>
                <a:cs typeface="Gilroy-ExtraBold"/>
                <a:sym typeface="Gilroy-ExtraBold"/>
              </a:defRPr>
            </a:pPr>
            <a:endParaRPr dirty="0"/>
          </a:p>
          <a:p>
            <a:pPr>
              <a:lnSpc>
                <a:spcPct val="150000"/>
              </a:lnSpc>
              <a:defRPr sz="2300">
                <a:solidFill>
                  <a:srgbClr val="8F00FF"/>
                </a:solidFill>
                <a:latin typeface="Gilroy-Light"/>
                <a:ea typeface="Gilroy-Light"/>
                <a:cs typeface="Gilroy-Light"/>
                <a:sym typeface="Gilroy-Light"/>
              </a:defRPr>
            </a:pPr>
            <a:r>
              <a:rPr dirty="0"/>
              <a:t>КОНТАКТЫ</a:t>
            </a:r>
            <a:endParaRPr dirty="0">
              <a:latin typeface="Gilroy-ExtraBold"/>
              <a:ea typeface="Gilroy-ExtraBold"/>
              <a:cs typeface="Gilroy-ExtraBold"/>
              <a:sym typeface="Gilroy-ExtraBold"/>
            </a:endParaRPr>
          </a:p>
          <a:p>
            <a:pPr>
              <a:lnSpc>
                <a:spcPct val="150000"/>
              </a:lnSpc>
              <a:defRPr sz="2300">
                <a:solidFill>
                  <a:srgbClr val="1B1B1B"/>
                </a:solidFill>
                <a:latin typeface="Gilroy-Light"/>
                <a:ea typeface="Gilroy-Light"/>
                <a:cs typeface="Gilroy-Light"/>
                <a:sym typeface="Gilroy-Light"/>
              </a:defRPr>
            </a:pPr>
            <a:r>
              <a:rPr dirty="0"/>
              <a:t> </a:t>
            </a:r>
            <a:r>
              <a:rPr lang="en-US" dirty="0"/>
              <a:t>daryagniewkowska@gmail.com </a:t>
            </a:r>
          </a:p>
          <a:p>
            <a:pPr>
              <a:lnSpc>
                <a:spcPct val="150000"/>
              </a:lnSpc>
              <a:defRPr sz="2300">
                <a:solidFill>
                  <a:srgbClr val="1B1B1B"/>
                </a:solidFill>
                <a:latin typeface="Gilroy-Light"/>
                <a:ea typeface="Gilroy-Light"/>
                <a:cs typeface="Gilroy-Light"/>
                <a:sym typeface="Gilroy-Light"/>
              </a:defRPr>
            </a:pPr>
            <a:r>
              <a:rPr lang="en-US"/>
              <a:t>+79049093298</a:t>
            </a:r>
            <a:endParaRPr dirty="0"/>
          </a:p>
        </p:txBody>
      </p:sp>
      <p:pic>
        <p:nvPicPr>
          <p:cNvPr id="5" name="Рисунок 4">
            <a:extLst>
              <a:ext uri="{FF2B5EF4-FFF2-40B4-BE49-F238E27FC236}">
                <a16:creationId xmlns="" xmlns:a16="http://schemas.microsoft.com/office/drawing/2014/main" id="{867F1A2D-7B36-4454-9642-5037AB63FB8F}"/>
              </a:ext>
            </a:extLst>
          </p:cNvPr>
          <p:cNvPicPr>
            <a:picLocks noChangeAspect="1"/>
          </p:cNvPicPr>
          <p:nvPr/>
        </p:nvPicPr>
        <p:blipFill>
          <a:blip r:embed="rId7"/>
          <a:stretch>
            <a:fillRect/>
          </a:stretch>
        </p:blipFill>
        <p:spPr>
          <a:xfrm>
            <a:off x="7954045" y="0"/>
            <a:ext cx="3595936" cy="5229200"/>
          </a:xfrm>
          <a:prstGeom prst="rect">
            <a:avLst/>
          </a:prstGeom>
        </p:spPr>
      </p:pic>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1647</TotalTime>
  <Words>611</Words>
  <Application>Microsoft Office PowerPoint</Application>
  <DocSecurity>0</DocSecurity>
  <PresentationFormat>Произвольный</PresentationFormat>
  <Paragraphs>130</Paragraphs>
  <Slides>12</Slides>
  <Notes>6</Notes>
  <HiddenSlides>0</HiddenSlides>
  <MMClips>0</MMClips>
  <ScaleCrop>false</ScaleCrop>
  <HeadingPairs>
    <vt:vector size="8" baseType="variant">
      <vt:variant>
        <vt:lpstr>Использованные шрифты</vt:lpstr>
      </vt:variant>
      <vt:variant>
        <vt:i4>11</vt:i4>
      </vt:variant>
      <vt:variant>
        <vt:lpstr>Тема</vt:lpstr>
      </vt:variant>
      <vt:variant>
        <vt:i4>2</vt:i4>
      </vt:variant>
      <vt:variant>
        <vt:lpstr>Внедренные серверы OLE</vt:lpstr>
      </vt:variant>
      <vt:variant>
        <vt:i4>1</vt:i4>
      </vt:variant>
      <vt:variant>
        <vt:lpstr>Заголовки слайдов</vt:lpstr>
      </vt:variant>
      <vt:variant>
        <vt:i4>12</vt:i4>
      </vt:variant>
    </vt:vector>
  </HeadingPairs>
  <TitlesOfParts>
    <vt:vector size="26" baseType="lpstr">
      <vt:lpstr>Arial</vt:lpstr>
      <vt:lpstr>Bahnschrift SemiBold</vt:lpstr>
      <vt:lpstr>Gilroy</vt:lpstr>
      <vt:lpstr>Gadugi</vt:lpstr>
      <vt:lpstr>Gilroy-Black</vt:lpstr>
      <vt:lpstr>Wingdings</vt:lpstr>
      <vt:lpstr>Trebuchet MS</vt:lpstr>
      <vt:lpstr>Gilroy-Light</vt:lpstr>
      <vt:lpstr>Calibri</vt:lpstr>
      <vt:lpstr>Gilroy-ExtraBold</vt:lpstr>
      <vt:lpstr>Calibri Light</vt:lpstr>
      <vt:lpstr>Office Theme</vt:lpstr>
      <vt:lpstr>Тема Office</vt:lpstr>
      <vt:lpstr>Worksheet</vt:lpstr>
      <vt:lpstr>Презентация PowerPoint</vt:lpstr>
      <vt:lpstr>Пользователь и проблема    </vt:lpstr>
      <vt:lpstr>Пользователь и проблема</vt:lpstr>
      <vt:lpstr>Решение  </vt:lpstr>
      <vt:lpstr>Технические данные  </vt:lpstr>
      <vt:lpstr>Презентация PowerPoint</vt:lpstr>
      <vt:lpstr>Презентация PowerPoint</vt:lpstr>
      <vt:lpstr>Презентация PowerPoint</vt:lpstr>
      <vt:lpstr>Необходимые вложения для проведения НИОКР   </vt:lpstr>
      <vt:lpstr>Дорожная карта проекта</vt:lpstr>
      <vt:lpstr>Команда   </vt:lpstr>
      <vt:lpstr>Презентация PowerPoint</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Mikely</dc:creator>
  <cp:keywords/>
  <dc:description/>
  <cp:lastModifiedBy>Edward Leech</cp:lastModifiedBy>
  <cp:revision>257</cp:revision>
  <dcterms:created xsi:type="dcterms:W3CDTF">2022-11-28T09:29:04Z</dcterms:created>
  <dcterms:modified xsi:type="dcterms:W3CDTF">2023-12-12T09:52:26Z</dcterms:modified>
  <cp:category/>
  <dc:identifier/>
  <cp:contentStatus/>
  <dc:language/>
  <cp:version/>
</cp:coreProperties>
</file>