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_rels/presentation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presProps.xml" ContentType="application/vnd.openxmlformats-officedocument.presentationml.presProps+xml"/>
  <Override PartName="/ppt/media/image1.png" ContentType="image/png"/>
  <Override PartName="/ppt/media/image2.png" ContentType="image/png"/>
  <Override PartName="/ppt/media/hdphoto1.wdp" ContentType="image/vnd.ms-photo"/>
  <Override PartName="/ppt/media/image19.jpeg" ContentType="image/jpeg"/>
  <Override PartName="/ppt/media/image3.png" ContentType="image/png"/>
  <Override PartName="/ppt/media/image4.png" ContentType="image/png"/>
  <Override PartName="/ppt/media/image17.jpeg" ContentType="image/jpeg"/>
  <Override PartName="/ppt/media/image5.png" ContentType="image/png"/>
  <Override PartName="/ppt/media/image6.png" ContentType="image/png"/>
  <Override PartName="/ppt/media/image11.png" ContentType="image/png"/>
  <Override PartName="/ppt/media/image7.png" ContentType="image/png"/>
  <Override PartName="/ppt/media/image12.png" ContentType="image/png"/>
  <Override PartName="/ppt/media/image15.jpeg" ContentType="image/jpeg"/>
  <Override PartName="/ppt/media/image8.jpeg" ContentType="image/jpeg"/>
  <Override PartName="/ppt/media/image9.png" ContentType="image/png"/>
  <Override PartName="/ppt/media/image14.png" ContentType="image/png"/>
  <Override PartName="/ppt/media/image10.jpeg" ContentType="image/jpeg"/>
  <Override PartName="/ppt/media/image28.png" ContentType="image/png"/>
  <Override PartName="/ppt/media/image13.png" ContentType="image/png"/>
  <Override PartName="/ppt/media/image25.jpeg" ContentType="image/jpeg"/>
  <Override PartName="/ppt/media/image16.png" ContentType="image/png"/>
  <Override PartName="/ppt/media/image18.png" ContentType="image/png"/>
  <Override PartName="/ppt/media/hdphoto2.wdp" ContentType="image/vnd.ms-photo"/>
  <Override PartName="/ppt/media/image20.jpeg" ContentType="image/jpeg"/>
  <Override PartName="/ppt/media/image29.png" ContentType="image/png"/>
  <Override PartName="/ppt/media/image21.wmf" ContentType="image/x-wmf"/>
  <Override PartName="/ppt/media/image22.png" ContentType="image/png"/>
  <Override PartName="/ppt/media/image23.png" ContentType="image/png"/>
  <Override PartName="/ppt/media/image24.png" ContentType="image/png"/>
  <Override PartName="/ppt/media/image26.png" ContentType="image/png"/>
  <Override PartName="/ppt/media/image27.wmf" ContentType="image/x-wmf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AB9B544-7FCE-4459-A072-9E512EB3CB4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926640" y="218160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0B7774B-E9F7-43B9-9445-6AF98CB91E0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926640" y="218160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E6B386E-78AA-4030-9C69-6611A5749DD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926640" y="218160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1C622A9-B917-4EF1-9A68-255A8734FB7B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926640" y="218160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20E2EE3B-8F6B-49AC-8D2F-854DDEB21B3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926640" y="2181600"/>
            <a:ext cx="9143640" cy="11066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F9FCF711-DA94-4A04-92BE-3A49F4392E04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926640" y="218160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BC6B34D-6B20-4A91-A1C5-BF83DA4484E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926640" y="218160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0C5CCFC8-9AD8-4A2B-BBC4-67028C79434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926640" y="218160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E7933AF7-3CC7-43C3-9B46-2F6A8996350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926640" y="218160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4EC65AE-D503-4A81-8B47-0500BF2422B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926640" y="218160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CEE383EB-8312-4667-A4D6-5AD3FF87E669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926640" y="218160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819DABBD-D07C-40C1-8D02-65633213B405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D93F30F5-18D8-467E-9034-673F4A3BA40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926640" y="218160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F56AC984-6F40-4236-A0CC-9BDCFFE9E27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926640" y="218160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D4B75226-CA0A-4298-AEC4-A853C447A8B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926640" y="218160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9EBBAE11-EDF2-49AB-8D18-2DB2D149F8F7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926640" y="218160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2EC0CC24-4926-487D-B443-DD35BE4B3878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926640" y="2181600"/>
            <a:ext cx="9143640" cy="11066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7FA0DA46-B114-4C6B-8E53-53A54546A295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926640" y="218160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82AC049B-4D05-4CE5-9440-0FDD240751D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926640" y="218160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5147E358-AEEE-4F7D-B39B-72FD5F62532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926640" y="218160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F6630FDA-F96C-4C9A-A385-92CEE2E45F2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926640" y="218160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149547DE-576B-4F07-A509-875F70E55C3B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926640" y="218160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CA58581C-520B-4E07-A6E9-76CB65505BD2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926640" y="218160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0E956C92-D56E-47C9-89BD-8ABC2AB29613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7"/>
          </p:nvPr>
        </p:nvSpPr>
        <p:spPr/>
        <p:txBody>
          <a:bodyPr/>
          <a:p>
            <a:fld id="{192A756D-FFDC-4D56-88B3-62432DB1FC54}" type="slidenum">
              <a:t>&lt;#&gt;</a:t>
            </a:fld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926640" y="218160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7"/>
          </p:nvPr>
        </p:nvSpPr>
        <p:spPr/>
        <p:txBody>
          <a:bodyPr/>
          <a:p>
            <a:fld id="{C42780DD-B228-4323-AB97-EF216F2A32E9}" type="slidenum">
              <a:t>&lt;#&gt;</a:t>
            </a:fld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926640" y="218160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7"/>
          </p:nvPr>
        </p:nvSpPr>
        <p:spPr/>
        <p:txBody>
          <a:bodyPr/>
          <a:p>
            <a:fld id="{0AC48273-6CEC-4566-B784-ECAA0FA5C17C}" type="slidenum">
              <a:t>&lt;#&gt;</a:t>
            </a:fld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926640" y="218160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7"/>
          </p:nvPr>
        </p:nvSpPr>
        <p:spPr/>
        <p:txBody>
          <a:bodyPr/>
          <a:p>
            <a:fld id="{0A13E0DD-0018-4932-A535-3D36B0D26D08}" type="slidenum">
              <a:t>&lt;#&gt;</a:t>
            </a:fld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926640" y="218160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7"/>
          </p:nvPr>
        </p:nvSpPr>
        <p:spPr/>
        <p:txBody>
          <a:bodyPr/>
          <a:p>
            <a:fld id="{40494EF9-0EEF-40F9-B3F2-702BA041A914}" type="slidenum">
              <a:t>&lt;#&gt;</a:t>
            </a:fld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subTitle"/>
          </p:nvPr>
        </p:nvSpPr>
        <p:spPr>
          <a:xfrm>
            <a:off x="926640" y="2181600"/>
            <a:ext cx="9143640" cy="11066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7"/>
          </p:nvPr>
        </p:nvSpPr>
        <p:spPr/>
        <p:txBody>
          <a:bodyPr/>
          <a:p>
            <a:fld id="{930491B6-C577-4F8F-9BBD-6CEE4AC32E64}" type="slidenum">
              <a:t>&lt;#&gt;</a:t>
            </a:fld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926640" y="218160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7"/>
          </p:nvPr>
        </p:nvSpPr>
        <p:spPr/>
        <p:txBody>
          <a:bodyPr/>
          <a:p>
            <a:fld id="{238B82CA-CBC1-4609-8FA9-350A749AA1E5}" type="slidenum">
              <a:t>&lt;#&gt;</a:t>
            </a:fld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926640" y="218160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7"/>
          </p:nvPr>
        </p:nvSpPr>
        <p:spPr/>
        <p:txBody>
          <a:bodyPr/>
          <a:p>
            <a:fld id="{D0803711-6B48-47C0-9321-95F88BC90ED1}" type="slidenum">
              <a:t>&lt;#&gt;</a:t>
            </a:fld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926640" y="218160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7"/>
          </p:nvPr>
        </p:nvSpPr>
        <p:spPr/>
        <p:txBody>
          <a:bodyPr/>
          <a:p>
            <a:fld id="{3FA86864-4518-4EE9-A8FF-E57263ABB2E6}" type="slidenum">
              <a:t>&lt;#&gt;</a:t>
            </a:fld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926640" y="218160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7"/>
          </p:nvPr>
        </p:nvSpPr>
        <p:spPr/>
        <p:txBody>
          <a:bodyPr/>
          <a:p>
            <a:fld id="{4D7FE5D7-87A2-4DED-8E0D-69EB620BF68F}" type="slidenum">
              <a:t>&lt;#&gt;</a:t>
            </a:fld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926640" y="218160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7"/>
          </p:nvPr>
        </p:nvSpPr>
        <p:spPr/>
        <p:txBody>
          <a:bodyPr/>
          <a:p>
            <a:fld id="{20F28CB9-924F-4AE4-8185-CDC7D699A89D}" type="slidenum">
              <a:t>&lt;#&gt;</a:t>
            </a:fld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926640" y="218160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2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3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7"/>
          </p:nvPr>
        </p:nvSpPr>
        <p:spPr/>
        <p:txBody>
          <a:bodyPr/>
          <a:p>
            <a:fld id="{B1E00B79-1C4C-47B9-9072-53F5048DE147}" type="slidenum">
              <a:t>&lt;#&gt;</a:t>
            </a:fld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0"/>
          </p:nvPr>
        </p:nvSpPr>
        <p:spPr/>
        <p:txBody>
          <a:bodyPr/>
          <a:p>
            <a:fld id="{9DEFD21D-D03C-4458-80C5-496D05B0419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926640" y="218160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0"/>
          </p:nvPr>
        </p:nvSpPr>
        <p:spPr/>
        <p:txBody>
          <a:bodyPr/>
          <a:p>
            <a:fld id="{CA8DA476-A184-4E42-80D0-0C349779F1C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926640" y="218160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0"/>
          </p:nvPr>
        </p:nvSpPr>
        <p:spPr/>
        <p:txBody>
          <a:bodyPr/>
          <a:p>
            <a:fld id="{239600E8-6C51-4FEE-9044-058939ED510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926640" y="218160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0"/>
          </p:nvPr>
        </p:nvSpPr>
        <p:spPr/>
        <p:txBody>
          <a:bodyPr/>
          <a:p>
            <a:fld id="{B2CD5075-1F06-4AD7-A445-709EE93D646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926640" y="218160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0"/>
          </p:nvPr>
        </p:nvSpPr>
        <p:spPr/>
        <p:txBody>
          <a:bodyPr/>
          <a:p>
            <a:fld id="{D0DDFD65-DCD1-47AB-95D1-DAF79EA445C5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subTitle"/>
          </p:nvPr>
        </p:nvSpPr>
        <p:spPr>
          <a:xfrm>
            <a:off x="926640" y="2181600"/>
            <a:ext cx="9143640" cy="11066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0"/>
          </p:nvPr>
        </p:nvSpPr>
        <p:spPr/>
        <p:txBody>
          <a:bodyPr/>
          <a:p>
            <a:fld id="{D509F163-FBE2-4ED8-8611-88679AEEC4C1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926640" y="218160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1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0"/>
          </p:nvPr>
        </p:nvSpPr>
        <p:spPr/>
        <p:txBody>
          <a:bodyPr/>
          <a:p>
            <a:fld id="{6F4F2310-DB12-444C-B3FE-9650CEC6397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926640" y="218160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5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0"/>
          </p:nvPr>
        </p:nvSpPr>
        <p:spPr/>
        <p:txBody>
          <a:bodyPr/>
          <a:p>
            <a:fld id="{3E1D6239-B552-4B1C-A742-D2C18555BA6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926640" y="218160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0"/>
          </p:nvPr>
        </p:nvSpPr>
        <p:spPr/>
        <p:txBody>
          <a:bodyPr/>
          <a:p>
            <a:fld id="{79AE208B-181C-41E0-832F-0491CEFF6DF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926640" y="218160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2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0"/>
          </p:nvPr>
        </p:nvSpPr>
        <p:spPr/>
        <p:txBody>
          <a:bodyPr/>
          <a:p>
            <a:fld id="{F59B9F48-A3D9-49BA-84F6-33F0C8EC869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926640" y="218160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7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0"/>
          </p:nvPr>
        </p:nvSpPr>
        <p:spPr/>
        <p:txBody>
          <a:bodyPr/>
          <a:p>
            <a:fld id="{670F7918-1267-4E0F-BD54-489D5D386CFA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926640" y="218160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0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1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2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3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4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0"/>
          </p:nvPr>
        </p:nvSpPr>
        <p:spPr/>
        <p:txBody>
          <a:bodyPr/>
          <a:p>
            <a:fld id="{6BF3D016-B6A6-47A6-9D1D-9F16EBDF80ED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microsoft.com/office/2007/relationships/hdphoto" Target="../media/hdphoto1.wdp"/><Relationship Id="rId5" Type="http://schemas.openxmlformats.org/officeDocument/2006/relationships/image" Target="../media/image3.png"/><Relationship Id="rId6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6.xml"/><Relationship Id="rId8" Type="http://schemas.openxmlformats.org/officeDocument/2006/relationships/slideLayout" Target="../slideLayouts/slideLayout27.xml"/><Relationship Id="rId9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926640" y="218160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 indent="0" algn="ctr">
              <a:lnSpc>
                <a:spcPct val="90000"/>
              </a:lnSpc>
              <a:buNone/>
            </a:pPr>
            <a:r>
              <a:rPr b="0" lang="ru-RU" sz="6000" spc="-1" strike="noStrike">
                <a:solidFill>
                  <a:srgbClr val="000000"/>
                </a:solidFill>
                <a:latin typeface="Calibri Light"/>
              </a:rPr>
              <a:t>Образец заголовка</a:t>
            </a:r>
            <a:endParaRPr b="0" lang="ru-RU" sz="6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>
              <a:lnSpc>
                <a:spcPct val="100000"/>
              </a:lnSpc>
              <a:buNone/>
              <a:defRPr b="0" lang="ru-RU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rgbClr val="8b8b8b"/>
                </a:solidFill>
                <a:latin typeface="Calibri"/>
              </a:rPr>
              <a:t> 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 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>
              <a:lnSpc>
                <a:spcPct val="100000"/>
              </a:lnSpc>
              <a:buNone/>
              <a:defRPr b="0" lang="ru-RU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5024144B-3E53-4CD6-9228-65578DB073F5}" type="slidenum">
              <a:rPr b="0" lang="ru-RU" sz="1200" spc="-1" strike="noStrike">
                <a:solidFill>
                  <a:srgbClr val="8b8b8b"/>
                </a:solidFill>
                <a:latin typeface="Calibri"/>
              </a:rPr>
              <a:t>1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indent="0">
              <a:lnSpc>
                <a:spcPct val="90000"/>
              </a:lnSpc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Calibri Light"/>
              </a:rPr>
              <a:t>Образец заголовка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Образец текста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Второй уровень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2" marL="11430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Третий уровень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3" marL="16002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Четвертый уровень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  <a:p>
            <a:pPr lvl="4" marL="20574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Пятый уровень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 idx="4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>
              <a:lnSpc>
                <a:spcPct val="100000"/>
              </a:lnSpc>
              <a:buNone/>
              <a:defRPr b="0" lang="ru-RU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rgbClr val="8b8b8b"/>
                </a:solidFill>
                <a:latin typeface="Calibri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 idx="5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 idx="6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>
              <a:lnSpc>
                <a:spcPct val="100000"/>
              </a:lnSpc>
              <a:buNone/>
              <a:defRPr b="0" lang="ru-RU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17996792-291A-484B-AB67-D5B9D9346A81}" type="slidenum">
              <a:rPr b="0" lang="ru-RU" sz="1200" spc="-1" strike="noStrike">
                <a:solidFill>
                  <a:srgbClr val="8b8b8b"/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Рисунок 8" descr=""/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4000" sat="54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6558840" y="300600"/>
            <a:ext cx="3624480" cy="318960"/>
          </a:xfrm>
          <a:prstGeom prst="rect">
            <a:avLst/>
          </a:prstGeom>
          <a:ln w="0">
            <a:noFill/>
          </a:ln>
        </p:spPr>
      </p:pic>
      <p:pic>
        <p:nvPicPr>
          <p:cNvPr id="83" name="Рисунок 9" descr=""/>
          <p:cNvPicPr/>
          <p:nvPr/>
        </p:nvPicPr>
        <p:blipFill>
          <a:blip r:embed="rId5"/>
          <a:stretch/>
        </p:blipFill>
        <p:spPr>
          <a:xfrm>
            <a:off x="10555200" y="277560"/>
            <a:ext cx="1160280" cy="431280"/>
          </a:xfrm>
          <a:prstGeom prst="rect">
            <a:avLst/>
          </a:prstGeom>
          <a:ln w="0">
            <a:noFill/>
          </a:ln>
        </p:spPr>
      </p:pic>
      <p:sp>
        <p:nvSpPr>
          <p:cNvPr id="84" name="PlaceHolder 1"/>
          <p:cNvSpPr>
            <a:spLocks noGrp="1"/>
          </p:cNvSpPr>
          <p:nvPr>
            <p:ph type="sldNum" idx="7"/>
          </p:nvPr>
        </p:nvSpPr>
        <p:spPr>
          <a:xfrm>
            <a:off x="8916480" y="6521040"/>
            <a:ext cx="2803680" cy="2397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ru-RU" sz="730" spc="-1" strike="noStrike">
                <a:solidFill>
                  <a:srgbClr val="767171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2CEAA016-2D3F-465C-9F5D-F88101463249}" type="slidenum">
              <a:rPr b="0" lang="ru-RU" sz="730" spc="-1" strike="noStrike">
                <a:solidFill>
                  <a:srgbClr val="767171"/>
                </a:solidFill>
                <a:latin typeface="Arial"/>
              </a:rPr>
              <a:t>&lt;номер&gt;</a:t>
            </a:fld>
            <a:endParaRPr b="0" lang="ru-RU" sz="73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body"/>
          </p:nvPr>
        </p:nvSpPr>
        <p:spPr>
          <a:xfrm>
            <a:off x="542520" y="1047960"/>
            <a:ext cx="5907240" cy="551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9720" indent="0">
              <a:lnSpc>
                <a:spcPct val="90000"/>
              </a:lnSpc>
              <a:spcBef>
                <a:spcPts val="607"/>
              </a:spcBef>
              <a:buNone/>
              <a:tabLst>
                <a:tab algn="l" pos="0"/>
              </a:tabLst>
            </a:pPr>
            <a:r>
              <a:rPr b="0" lang="ru-RU" sz="1700" spc="-1" strike="noStrike">
                <a:solidFill>
                  <a:srgbClr val="000000"/>
                </a:solidFill>
                <a:latin typeface="Arial"/>
              </a:rPr>
              <a:t>Образец подзаголовка</a:t>
            </a:r>
            <a:endParaRPr b="0" lang="ru-RU" sz="1700" spc="-1" strike="noStrike">
              <a:solidFill>
                <a:srgbClr val="000000"/>
              </a:solidFill>
              <a:latin typeface="Arial"/>
            </a:endParaRPr>
          </a:p>
          <a:p>
            <a:pPr marL="9720" indent="0">
              <a:lnSpc>
                <a:spcPct val="90000"/>
              </a:lnSpc>
              <a:spcBef>
                <a:spcPts val="607"/>
              </a:spcBef>
              <a:buNone/>
              <a:tabLst>
                <a:tab algn="l" pos="0"/>
              </a:tabLst>
            </a:pPr>
            <a:endParaRPr b="0" lang="ru-RU" sz="17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3"/>
          <p:cNvSpPr>
            <a:spLocks noGrp="1"/>
          </p:cNvSpPr>
          <p:nvPr>
            <p:ph type="title"/>
          </p:nvPr>
        </p:nvSpPr>
        <p:spPr>
          <a:xfrm>
            <a:off x="542520" y="312480"/>
            <a:ext cx="5907240" cy="551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90000"/>
              </a:lnSpc>
              <a:buNone/>
            </a:pPr>
            <a:r>
              <a:rPr b="0" lang="ru-RU" sz="2660" spc="-1" strike="noStrike">
                <a:solidFill>
                  <a:srgbClr val="000000"/>
                </a:solidFill>
                <a:latin typeface="Arial"/>
              </a:rPr>
              <a:t>Образец заголовка</a:t>
            </a:r>
            <a:endParaRPr b="0" lang="ru-RU" sz="266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PlaceHolder 4"/>
          <p:cNvSpPr>
            <a:spLocks noGrp="1"/>
          </p:cNvSpPr>
          <p:nvPr>
            <p:ph type="body"/>
          </p:nvPr>
        </p:nvSpPr>
        <p:spPr>
          <a:xfrm>
            <a:off x="542520" y="1783440"/>
            <a:ext cx="11173320" cy="4578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9720" indent="0">
              <a:lnSpc>
                <a:spcPct val="90000"/>
              </a:lnSpc>
              <a:spcBef>
                <a:spcPts val="607"/>
              </a:spcBef>
              <a:buNone/>
              <a:tabLst>
                <a:tab algn="l" pos="0"/>
              </a:tabLst>
            </a:pPr>
            <a:r>
              <a:rPr b="0" lang="ru-RU" sz="1210" spc="-1" strike="noStrike">
                <a:solidFill>
                  <a:srgbClr val="000000"/>
                </a:solidFill>
                <a:latin typeface="Arial"/>
              </a:rPr>
              <a:t>Образец текста</a:t>
            </a:r>
            <a:endParaRPr b="0" lang="ru-RU" sz="1210" spc="-1" strike="noStrike">
              <a:solidFill>
                <a:srgbClr val="000000"/>
              </a:solidFill>
              <a:latin typeface="Arial"/>
            </a:endParaRPr>
          </a:p>
          <a:p>
            <a:pPr marL="9720" indent="0">
              <a:lnSpc>
                <a:spcPct val="90000"/>
              </a:lnSpc>
              <a:spcBef>
                <a:spcPts val="607"/>
              </a:spcBef>
              <a:buNone/>
              <a:tabLst>
                <a:tab algn="l" pos="0"/>
              </a:tabLst>
            </a:pPr>
            <a:endParaRPr b="0" lang="ru-RU" sz="121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lnSpc>
                <a:spcPct val="90000"/>
              </a:lnSpc>
              <a:buNone/>
            </a:pPr>
            <a:r>
              <a:rPr b="0" lang="ru-RU" sz="2660" spc="-1" strike="noStrike">
                <a:solidFill>
                  <a:srgbClr val="000000"/>
                </a:solidFill>
                <a:latin typeface="Arial"/>
              </a:rPr>
              <a:t>Образец заголовка</a:t>
            </a:r>
            <a:endParaRPr b="0" lang="ru-RU" sz="266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marL="138600" indent="-138600">
              <a:lnSpc>
                <a:spcPct val="90000"/>
              </a:lnSpc>
              <a:spcBef>
                <a:spcPts val="607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700" spc="-1" strike="noStrike">
                <a:solidFill>
                  <a:srgbClr val="000000"/>
                </a:solidFill>
                <a:latin typeface="Arial"/>
              </a:rPr>
              <a:t>Образец текста</a:t>
            </a:r>
            <a:endParaRPr b="0" lang="ru-RU" sz="1700" spc="-1" strike="noStrike">
              <a:solidFill>
                <a:srgbClr val="000000"/>
              </a:solidFill>
              <a:latin typeface="Arial"/>
            </a:endParaRPr>
          </a:p>
          <a:p>
            <a:pPr lvl="1" marL="415800" indent="-138600">
              <a:lnSpc>
                <a:spcPct val="90000"/>
              </a:lnSpc>
              <a:spcBef>
                <a:spcPts val="303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450" spc="-1" strike="noStrike">
                <a:solidFill>
                  <a:srgbClr val="000000"/>
                </a:solidFill>
                <a:latin typeface="Arial"/>
              </a:rPr>
              <a:t>Второй уровень</a:t>
            </a:r>
            <a:endParaRPr b="0" lang="ru-RU" sz="1450" spc="-1" strike="noStrike">
              <a:solidFill>
                <a:srgbClr val="000000"/>
              </a:solidFill>
              <a:latin typeface="Arial"/>
            </a:endParaRPr>
          </a:p>
          <a:p>
            <a:pPr lvl="2" marL="692640" indent="-138600">
              <a:lnSpc>
                <a:spcPct val="90000"/>
              </a:lnSpc>
              <a:spcBef>
                <a:spcPts val="303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210" spc="-1" strike="noStrike">
                <a:solidFill>
                  <a:srgbClr val="000000"/>
                </a:solidFill>
                <a:latin typeface="Arial"/>
              </a:rPr>
              <a:t>Третий уровень</a:t>
            </a:r>
            <a:endParaRPr b="0" lang="ru-RU" sz="1210" spc="-1" strike="noStrike">
              <a:solidFill>
                <a:srgbClr val="000000"/>
              </a:solidFill>
              <a:latin typeface="Arial"/>
            </a:endParaRPr>
          </a:p>
          <a:p>
            <a:pPr lvl="3" marL="969840" indent="-138600">
              <a:lnSpc>
                <a:spcPct val="90000"/>
              </a:lnSpc>
              <a:spcBef>
                <a:spcPts val="303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090" spc="-1" strike="noStrike">
                <a:solidFill>
                  <a:srgbClr val="000000"/>
                </a:solidFill>
                <a:latin typeface="Arial"/>
              </a:rPr>
              <a:t>Четвертый уровень</a:t>
            </a:r>
            <a:endParaRPr b="0" lang="ru-RU" sz="1090" spc="-1" strike="noStrike">
              <a:solidFill>
                <a:srgbClr val="000000"/>
              </a:solidFill>
              <a:latin typeface="Arial"/>
            </a:endParaRPr>
          </a:p>
          <a:p>
            <a:pPr lvl="4" marL="1247040" indent="-138600">
              <a:lnSpc>
                <a:spcPct val="90000"/>
              </a:lnSpc>
              <a:spcBef>
                <a:spcPts val="303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090" spc="-1" strike="noStrike">
                <a:solidFill>
                  <a:srgbClr val="000000"/>
                </a:solidFill>
                <a:latin typeface="Arial"/>
              </a:rPr>
              <a:t>Пятый уровень</a:t>
            </a:r>
            <a:endParaRPr b="0" lang="ru-RU" sz="109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PlaceHolder 3"/>
          <p:cNvSpPr>
            <a:spLocks noGrp="1"/>
          </p:cNvSpPr>
          <p:nvPr>
            <p:ph type="dt" idx="8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lstStyle>
            <a:lvl1pPr indent="0">
              <a:lnSpc>
                <a:spcPct val="100000"/>
              </a:lnSpc>
              <a:buNone/>
              <a:defRPr b="0" lang="ru-RU" sz="1800" spc="-1" strike="noStrike">
                <a:solidFill>
                  <a:srgbClr val="000000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&lt;дата/время&gt;</a:t>
            </a:r>
            <a:endParaRPr b="0" lang="ru-RU" sz="18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7" name="PlaceHolder 4"/>
          <p:cNvSpPr>
            <a:spLocks noGrp="1"/>
          </p:cNvSpPr>
          <p:nvPr>
            <p:ph type="ftr" idx="9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8" name="PlaceHolder 5"/>
          <p:cNvSpPr>
            <a:spLocks noGrp="1"/>
          </p:cNvSpPr>
          <p:nvPr>
            <p:ph type="sldNum" idx="10"/>
          </p:nvPr>
        </p:nvSpPr>
        <p:spPr>
          <a:xfrm>
            <a:off x="8883360" y="6521040"/>
            <a:ext cx="2803680" cy="2397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ru-RU" sz="730" spc="-1" strike="noStrike">
                <a:solidFill>
                  <a:srgbClr val="767171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60995549-B2F4-4437-BFE4-E19DA546A4B3}" type="slidenum">
              <a:rPr b="0" lang="ru-RU" sz="730" spc="-1" strike="noStrike">
                <a:solidFill>
                  <a:srgbClr val="767171"/>
                </a:solidFill>
                <a:latin typeface="Arial"/>
              </a:rPr>
              <a:t>&lt;номер&gt;</a:t>
            </a:fld>
            <a:endParaRPr b="0" lang="ru-RU" sz="73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jpeg"/><Relationship Id="rId6" Type="http://schemas.openxmlformats.org/officeDocument/2006/relationships/image" Target="../media/image9.png"/><Relationship Id="rId7" Type="http://schemas.openxmlformats.org/officeDocument/2006/relationships/image" Target="../media/image10.jpeg"/><Relationship Id="rId8" Type="http://schemas.openxmlformats.org/officeDocument/2006/relationships/image" Target="../media/image11.png"/><Relationship Id="rId9" Type="http://schemas.openxmlformats.org/officeDocument/2006/relationships/image" Target="../media/image12.png"/><Relationship Id="rId10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8.jpeg"/><Relationship Id="rId6" Type="http://schemas.openxmlformats.org/officeDocument/2006/relationships/image" Target="../media/image9.png"/><Relationship Id="rId7" Type="http://schemas.openxmlformats.org/officeDocument/2006/relationships/image" Target="../media/image10.jpeg"/><Relationship Id="rId8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jpeg"/><Relationship Id="rId6" Type="http://schemas.openxmlformats.org/officeDocument/2006/relationships/image" Target="../media/image16.png"/><Relationship Id="rId7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6.png"/><Relationship Id="rId6" Type="http://schemas.openxmlformats.org/officeDocument/2006/relationships/image" Target="../media/image8.jpeg"/><Relationship Id="rId7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7.jpeg"/><Relationship Id="rId6" Type="http://schemas.openxmlformats.org/officeDocument/2006/relationships/image" Target="../media/image18.png"/><Relationship Id="rId7" Type="http://schemas.microsoft.com/office/2007/relationships/hdphoto" Target="../media/hdphoto2.wdp"/><Relationship Id="rId8" Type="http://schemas.openxmlformats.org/officeDocument/2006/relationships/image" Target="../media/image19.jpeg"/><Relationship Id="rId9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20.jpeg"/><Relationship Id="rId6" Type="http://schemas.openxmlformats.org/officeDocument/2006/relationships/image" Target="../media/image10.jpeg"/><Relationship Id="rId7" Type="http://schemas.openxmlformats.org/officeDocument/2006/relationships/image" Target="../media/image8.jpeg"/><Relationship Id="rId8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21.wmf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slideLayout" Target="../slideLayouts/slideLayout25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22.png"/><Relationship Id="rId6" Type="http://schemas.openxmlformats.org/officeDocument/2006/relationships/slideLayout" Target="../slideLayouts/slideLayout37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slideLayout" Target="../slideLayouts/slideLayout37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hyperlink" Target="https://ediite.ru/" TargetMode="External"/><Relationship Id="rId3" Type="http://schemas.openxmlformats.org/officeDocument/2006/relationships/hyperlink" Target="https://ediite.ru/" TargetMode="External"/><Relationship Id="rId4" Type="http://schemas.openxmlformats.org/officeDocument/2006/relationships/hyperlink" Target="https://motivnt.ru/" TargetMode="External"/><Relationship Id="rId5" Type="http://schemas.openxmlformats.org/officeDocument/2006/relationships/hyperlink" Target="https://motivnt.ru/" TargetMode="External"/><Relationship Id="rId6" Type="http://schemas.openxmlformats.org/officeDocument/2006/relationships/image" Target="../media/image25.jpeg"/><Relationship Id="rId7" Type="http://schemas.openxmlformats.org/officeDocument/2006/relationships/image" Target="../media/image26.png"/><Relationship Id="rId8" Type="http://schemas.openxmlformats.org/officeDocument/2006/relationships/image" Target="../media/image27.wmf"/><Relationship Id="rId9" Type="http://schemas.openxmlformats.org/officeDocument/2006/relationships/image" Target="../media/image6.png"/><Relationship Id="rId10" Type="http://schemas.openxmlformats.org/officeDocument/2006/relationships/image" Target="../media/image7.png"/><Relationship Id="rId11" Type="http://schemas.openxmlformats.org/officeDocument/2006/relationships/image" Target="../media/image13.png"/><Relationship Id="rId12" Type="http://schemas.openxmlformats.org/officeDocument/2006/relationships/image" Target="../media/image14.png"/><Relationship Id="rId13" Type="http://schemas.openxmlformats.org/officeDocument/2006/relationships/slideLayout" Target="../slideLayouts/slideLayout37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Relationship Id="rId3" Type="http://schemas.openxmlformats.org/officeDocument/2006/relationships/image" Target="../media/image28.png"/><Relationship Id="rId4" Type="http://schemas.openxmlformats.org/officeDocument/2006/relationships/image" Target="../media/image4.png"/><Relationship Id="rId5" Type="http://schemas.openxmlformats.org/officeDocument/2006/relationships/image" Target="../media/image29.png"/><Relationship Id="rId6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5" name="Группа 12"/>
          <p:cNvGrpSpPr/>
          <p:nvPr/>
        </p:nvGrpSpPr>
        <p:grpSpPr>
          <a:xfrm>
            <a:off x="0" y="0"/>
            <a:ext cx="12191760" cy="6857640"/>
            <a:chOff x="0" y="0"/>
            <a:chExt cx="12191760" cy="6857640"/>
          </a:xfrm>
        </p:grpSpPr>
        <p:sp>
          <p:nvSpPr>
            <p:cNvPr id="166" name="Прямоугольник 3"/>
            <p:cNvSpPr/>
            <p:nvPr/>
          </p:nvSpPr>
          <p:spPr>
            <a:xfrm>
              <a:off x="0" y="0"/>
              <a:ext cx="12191760" cy="6857640"/>
            </a:xfrm>
            <a:prstGeom prst="rect">
              <a:avLst/>
            </a:prstGeom>
            <a:gradFill rotWithShape="0">
              <a:gsLst>
                <a:gs pos="0">
                  <a:srgbClr val="d6d6d6"/>
                </a:gs>
                <a:gs pos="100000">
                  <a:srgbClr val="d6d6d6"/>
                </a:gs>
              </a:gsLst>
              <a:lin ang="54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  <p:pic>
          <p:nvPicPr>
            <p:cNvPr id="167" name="Рисунок 10" descr=""/>
            <p:cNvPicPr/>
            <p:nvPr/>
          </p:nvPicPr>
          <p:blipFill>
            <a:blip r:embed="rId1"/>
            <a:stretch/>
          </p:blipFill>
          <p:spPr>
            <a:xfrm>
              <a:off x="592560" y="313560"/>
              <a:ext cx="2067120" cy="8179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68" name="Рисунок 2" descr=""/>
            <p:cNvPicPr/>
            <p:nvPr/>
          </p:nvPicPr>
          <p:blipFill>
            <a:blip r:embed="rId2"/>
            <a:srcRect l="72444" t="0" r="0" b="0"/>
            <a:stretch/>
          </p:blipFill>
          <p:spPr>
            <a:xfrm>
              <a:off x="10302840" y="0"/>
              <a:ext cx="1888920" cy="685764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169" name="PlaceHolder 1"/>
          <p:cNvSpPr>
            <a:spLocks noGrp="1"/>
          </p:cNvSpPr>
          <p:nvPr>
            <p:ph type="title"/>
          </p:nvPr>
        </p:nvSpPr>
        <p:spPr>
          <a:xfrm>
            <a:off x="180000" y="1636200"/>
            <a:ext cx="9895680" cy="20818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rmAutofit fontScale="92000"/>
          </a:bodyPr>
          <a:p>
            <a:pPr indent="0" algn="ctr">
              <a:lnSpc>
                <a:spcPct val="100000"/>
              </a:lnSpc>
              <a:buNone/>
            </a:pPr>
            <a:r>
              <a:rPr b="0" lang="ru-RU" sz="3600" spc="-1" strike="noStrike">
                <a:solidFill>
                  <a:srgbClr val="000000"/>
                </a:solidFill>
                <a:latin typeface="Arial"/>
              </a:rPr>
              <a:t>БЕСПИЛОТНАЯ СИСТЕМА УПРАВЛЕНИЯ ГРУППОЙ БЕСПИЛОТНЫХ АППАРАТОВ МНОГОЦЕЛЕВОГО НАЗНАЧЕНИЯ </a:t>
            </a:r>
            <a:br>
              <a:rPr sz="3600"/>
            </a:br>
            <a:r>
              <a:rPr b="0" lang="ru-RU" sz="3600" spc="-1" strike="noStrike">
                <a:solidFill>
                  <a:srgbClr val="000000"/>
                </a:solidFill>
                <a:latin typeface="Arial"/>
              </a:rPr>
              <a:t>(РОЙ ДРОНОВ)</a:t>
            </a:r>
            <a:endParaRPr b="0" lang="ru-RU" sz="3600" spc="-1" strike="noStrike">
              <a:solidFill>
                <a:srgbClr val="000000"/>
              </a:solidFill>
              <a:latin typeface="Calibri"/>
            </a:endParaRPr>
          </a:p>
        </p:txBody>
      </p:sp>
      <p:grpSp>
        <p:nvGrpSpPr>
          <p:cNvPr id="170" name="Группа 11"/>
          <p:cNvGrpSpPr/>
          <p:nvPr/>
        </p:nvGrpSpPr>
        <p:grpSpPr>
          <a:xfrm>
            <a:off x="98280" y="1131840"/>
            <a:ext cx="10106280" cy="237600"/>
            <a:chOff x="98280" y="1131840"/>
            <a:chExt cx="10106280" cy="237600"/>
          </a:xfrm>
        </p:grpSpPr>
        <p:pic>
          <p:nvPicPr>
            <p:cNvPr id="171" name="Рисунок 15" descr=""/>
            <p:cNvPicPr/>
            <p:nvPr/>
          </p:nvPicPr>
          <p:blipFill>
            <a:blip r:embed="rId3"/>
            <a:stretch/>
          </p:blipFill>
          <p:spPr>
            <a:xfrm>
              <a:off x="98280" y="1151280"/>
              <a:ext cx="10106280" cy="2181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72" name="Рисунок 16" descr=""/>
            <p:cNvPicPr/>
            <p:nvPr/>
          </p:nvPicPr>
          <p:blipFill>
            <a:blip r:embed="rId4"/>
            <a:stretch/>
          </p:blipFill>
          <p:spPr>
            <a:xfrm>
              <a:off x="98280" y="1131840"/>
              <a:ext cx="10106280" cy="218160"/>
            </a:xfrm>
            <a:prstGeom prst="rect">
              <a:avLst/>
            </a:prstGeom>
            <a:ln w="0">
              <a:noFill/>
            </a:ln>
          </p:spPr>
        </p:pic>
      </p:grpSp>
      <p:pic>
        <p:nvPicPr>
          <p:cNvPr id="173" name="Picture 14" descr="https://overclockers.ru/st/legacy/blog/396911/331881_O.jpg"/>
          <p:cNvPicPr/>
          <p:nvPr/>
        </p:nvPicPr>
        <p:blipFill>
          <a:blip r:embed="rId5"/>
          <a:stretch/>
        </p:blipFill>
        <p:spPr>
          <a:xfrm>
            <a:off x="304920" y="3915720"/>
            <a:ext cx="2831760" cy="1579320"/>
          </a:xfrm>
          <a:prstGeom prst="rect">
            <a:avLst/>
          </a:prstGeom>
          <a:ln w="0">
            <a:noFill/>
          </a:ln>
        </p:spPr>
      </p:pic>
      <p:pic>
        <p:nvPicPr>
          <p:cNvPr id="174" name="Рисунок 17" descr=""/>
          <p:cNvPicPr/>
          <p:nvPr/>
        </p:nvPicPr>
        <p:blipFill>
          <a:blip r:embed="rId6"/>
          <a:stretch/>
        </p:blipFill>
        <p:spPr>
          <a:xfrm>
            <a:off x="3823920" y="3902040"/>
            <a:ext cx="2381040" cy="1592640"/>
          </a:xfrm>
          <a:prstGeom prst="rect">
            <a:avLst/>
          </a:prstGeom>
          <a:ln w="0">
            <a:noFill/>
          </a:ln>
        </p:spPr>
      </p:pic>
      <p:pic>
        <p:nvPicPr>
          <p:cNvPr id="175" name="Picture 8" descr="https://new-science.ru/wp-content/uploads/2022/05/58.jpg"/>
          <p:cNvPicPr/>
          <p:nvPr/>
        </p:nvPicPr>
        <p:blipFill>
          <a:blip r:embed="rId7"/>
          <a:stretch/>
        </p:blipFill>
        <p:spPr>
          <a:xfrm>
            <a:off x="6752160" y="3915720"/>
            <a:ext cx="2831760" cy="1592640"/>
          </a:xfrm>
          <a:prstGeom prst="rect">
            <a:avLst/>
          </a:prstGeom>
          <a:ln w="0">
            <a:noFill/>
          </a:ln>
        </p:spPr>
      </p:pic>
      <p:sp>
        <p:nvSpPr>
          <p:cNvPr id="176" name="Прямоугольник 1"/>
          <p:cNvSpPr/>
          <p:nvPr/>
        </p:nvSpPr>
        <p:spPr>
          <a:xfrm>
            <a:off x="226440" y="5680080"/>
            <a:ext cx="4432320" cy="81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ru-RU" sz="1200" spc="-1" strike="noStrike">
                <a:solidFill>
                  <a:srgbClr val="000000"/>
                </a:solidFill>
                <a:latin typeface="Arial"/>
              </a:rPr>
              <a:t>Автор идеи: </a:t>
            </a:r>
            <a:endParaRPr b="0" lang="ru-RU" sz="1200" spc="-1" strike="noStrike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b="1" lang="ru-RU" sz="1200" spc="-1" strike="noStrike">
                <a:solidFill>
                  <a:srgbClr val="000000"/>
                </a:solidFill>
                <a:latin typeface="Arial"/>
              </a:rPr>
              <a:t>Чундышко Вячеслав Юрьевич </a:t>
            </a:r>
            <a:endParaRPr b="0" lang="ru-RU" sz="1200" spc="-1" strike="noStrike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доц., к.т.н., зав. кафедрой информационной безопасности и прикладной информатики ФГБОУ ВО «МГТУ»</a:t>
            </a:r>
            <a:endParaRPr b="0" lang="ru-RU" sz="1200" spc="-1" strike="noStrike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177" name="Прямоугольник 19"/>
          <p:cNvSpPr/>
          <p:nvPr/>
        </p:nvSpPr>
        <p:spPr>
          <a:xfrm>
            <a:off x="5280840" y="5596200"/>
            <a:ext cx="4432320" cy="1184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ru-RU" sz="1200" spc="-1" strike="noStrike">
                <a:solidFill>
                  <a:srgbClr val="000000"/>
                </a:solidFill>
                <a:latin typeface="Arial"/>
              </a:rPr>
              <a:t>Лидер команды: </a:t>
            </a:r>
            <a:endParaRPr b="0" lang="ru-RU" sz="1200" spc="-1" strike="noStrike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b="1" lang="ru-RU" sz="1200" spc="-1" strike="noStrike">
                <a:solidFill>
                  <a:srgbClr val="000000"/>
                </a:solidFill>
                <a:latin typeface="Arial"/>
              </a:rPr>
              <a:t>Винограденко Павел Владимирович</a:t>
            </a:r>
            <a:endParaRPr b="0" lang="ru-RU" sz="1200" spc="-1" strike="noStrike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начальник отдела информационного сопровождения приемной комиссии и обслуживания информационных систем ФГБОУ ВО «МГТУ», магистр прикладной информатики</a:t>
            </a:r>
            <a:endParaRPr b="0" lang="ru-RU" sz="1200" spc="-1" strike="noStrike">
              <a:solidFill>
                <a:srgbClr val="000000"/>
              </a:solidFill>
              <a:latin typeface="XO Oriel"/>
            </a:endParaRPr>
          </a:p>
        </p:txBody>
      </p:sp>
      <p:pic>
        <p:nvPicPr>
          <p:cNvPr id="178" name="Google Shape;155;p24" descr="Изображение"/>
          <p:cNvPicPr/>
          <p:nvPr/>
        </p:nvPicPr>
        <p:blipFill>
          <a:blip r:embed="rId8"/>
          <a:stretch/>
        </p:blipFill>
        <p:spPr>
          <a:xfrm>
            <a:off x="7844400" y="237960"/>
            <a:ext cx="2045880" cy="779760"/>
          </a:xfrm>
          <a:prstGeom prst="rect">
            <a:avLst/>
          </a:prstGeom>
          <a:ln w="0">
            <a:noFill/>
          </a:ln>
        </p:spPr>
      </p:pic>
      <p:pic>
        <p:nvPicPr>
          <p:cNvPr id="179" name="Google Shape;156;p24" descr="Изображение"/>
          <p:cNvPicPr/>
          <p:nvPr/>
        </p:nvPicPr>
        <p:blipFill>
          <a:blip r:embed="rId9"/>
          <a:stretch/>
        </p:blipFill>
        <p:spPr>
          <a:xfrm>
            <a:off x="3529800" y="350640"/>
            <a:ext cx="3444840" cy="471960"/>
          </a:xfrm>
          <a:prstGeom prst="rect">
            <a:avLst/>
          </a:prstGeom>
          <a:ln w="0">
            <a:noFill/>
          </a:ln>
        </p:spPr>
      </p:pic>
      <p:sp>
        <p:nvSpPr>
          <p:cNvPr id="180" name="Google Shape;157;p24"/>
          <p:cNvSpPr/>
          <p:nvPr/>
        </p:nvSpPr>
        <p:spPr>
          <a:xfrm>
            <a:off x="2670120" y="6548400"/>
            <a:ext cx="3425400" cy="243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600" spc="-1" strike="noStrike">
                <a:solidFill>
                  <a:srgbClr val="a5a5a5"/>
                </a:solidFill>
                <a:latin typeface="Arial"/>
                <a:ea typeface="Arial"/>
              </a:rPr>
              <a:t>#страну_меняют_люди</a:t>
            </a:r>
            <a:endParaRPr b="0" lang="ru-RU" sz="1600" spc="-1" strike="noStrike">
              <a:solidFill>
                <a:srgbClr val="000000"/>
              </a:solidFill>
              <a:latin typeface="XO Orie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1" name="Группа 25"/>
          <p:cNvGrpSpPr/>
          <p:nvPr/>
        </p:nvGrpSpPr>
        <p:grpSpPr>
          <a:xfrm>
            <a:off x="284760" y="194040"/>
            <a:ext cx="11587320" cy="399240"/>
            <a:chOff x="284760" y="194040"/>
            <a:chExt cx="11587320" cy="399240"/>
          </a:xfrm>
        </p:grpSpPr>
        <p:grpSp>
          <p:nvGrpSpPr>
            <p:cNvPr id="182" name="Группа 5"/>
            <p:cNvGrpSpPr/>
            <p:nvPr/>
          </p:nvGrpSpPr>
          <p:grpSpPr>
            <a:xfrm>
              <a:off x="284760" y="279360"/>
              <a:ext cx="9459360" cy="228600"/>
              <a:chOff x="284760" y="279360"/>
              <a:chExt cx="9459360" cy="228600"/>
            </a:xfrm>
          </p:grpSpPr>
          <p:pic>
            <p:nvPicPr>
              <p:cNvPr id="183" name="Рисунок 7" descr=""/>
              <p:cNvPicPr/>
              <p:nvPr/>
            </p:nvPicPr>
            <p:blipFill>
              <a:blip r:embed="rId1"/>
              <a:stretch/>
            </p:blipFill>
            <p:spPr>
              <a:xfrm flipH="1">
                <a:off x="284760" y="308160"/>
                <a:ext cx="9459360" cy="1998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84" name="Рисунок 8" descr=""/>
              <p:cNvPicPr/>
              <p:nvPr/>
            </p:nvPicPr>
            <p:blipFill>
              <a:blip r:embed="rId2"/>
              <a:stretch/>
            </p:blipFill>
            <p:spPr>
              <a:xfrm flipH="1">
                <a:off x="284760" y="279360"/>
                <a:ext cx="9459360" cy="19980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185" name="Рисунок 10" descr=""/>
            <p:cNvPicPr/>
            <p:nvPr/>
          </p:nvPicPr>
          <p:blipFill>
            <a:blip r:embed="rId3"/>
            <a:stretch/>
          </p:blipFill>
          <p:spPr>
            <a:xfrm>
              <a:off x="10149120" y="194040"/>
              <a:ext cx="1009440" cy="3992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86" name="Рисунок 24" descr=""/>
            <p:cNvPicPr/>
            <p:nvPr/>
          </p:nvPicPr>
          <p:blipFill>
            <a:blip r:embed="rId4"/>
            <a:stretch/>
          </p:blipFill>
          <p:spPr>
            <a:xfrm>
              <a:off x="11472840" y="194040"/>
              <a:ext cx="399240" cy="39924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9007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indent="0">
              <a:lnSpc>
                <a:spcPct val="90000"/>
              </a:lnSpc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Calibri Light"/>
              </a:rPr>
              <a:t>АКТУАЛЬНОСТЬ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8" name="Прямоугольник 23"/>
          <p:cNvSpPr/>
          <p:nvPr/>
        </p:nvSpPr>
        <p:spPr>
          <a:xfrm>
            <a:off x="174240" y="1185120"/>
            <a:ext cx="8682120" cy="538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ru-RU" sz="1600" spc="-1" strike="noStrike">
                <a:solidFill>
                  <a:srgbClr val="ff0000"/>
                </a:solidFill>
                <a:latin typeface="Calibri"/>
              </a:rPr>
              <a:t>НАБЛЮДАЕТСЯ РОСТ РЫНКА БЕСПИЛОТНЫХ СИСТЕМ </a:t>
            </a:r>
            <a:endParaRPr b="0" lang="ru-RU" sz="1600" spc="-1" strike="noStrike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Calibri"/>
              </a:rPr>
              <a:t>по полученной от участников рынка информации, 2022 год завершился со следующими сводными показателями:</a:t>
            </a:r>
            <a:endParaRPr b="0" lang="ru-RU" sz="1600" spc="-1" strike="noStrike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endParaRPr b="0" lang="ru-RU" sz="1600" spc="-1" strike="noStrike">
              <a:solidFill>
                <a:srgbClr val="000000"/>
              </a:solidFill>
              <a:latin typeface="XO Oriel"/>
            </a:endParaRPr>
          </a:p>
          <a:p>
            <a:pPr marL="285840" indent="-285840">
              <a:lnSpc>
                <a:spcPct val="100000"/>
              </a:lnSpc>
              <a:buClr>
                <a:srgbClr val="ff0000"/>
              </a:buClr>
              <a:buFont typeface="Wingdings" charset="2"/>
              <a:buChar char=""/>
            </a:pPr>
            <a:r>
              <a:rPr b="0" lang="ru-RU" sz="1600" spc="-1" strike="noStrike">
                <a:solidFill>
                  <a:srgbClr val="ff0000"/>
                </a:solidFill>
                <a:latin typeface="Calibri"/>
              </a:rPr>
              <a:t>+ 12%</a:t>
            </a:r>
            <a:r>
              <a:rPr b="0" lang="ru-RU" sz="1600" spc="-1" strike="noStrike">
                <a:solidFill>
                  <a:srgbClr val="000000"/>
                </a:solidFill>
                <a:latin typeface="Calibri"/>
              </a:rPr>
              <a:t> средний рост объемов оказанных услуг с применением БАС;</a:t>
            </a:r>
            <a:endParaRPr b="0" lang="ru-RU" sz="1600" spc="-1" strike="noStrike">
              <a:solidFill>
                <a:srgbClr val="000000"/>
              </a:solidFill>
              <a:latin typeface="XO Oriel"/>
            </a:endParaRPr>
          </a:p>
          <a:p>
            <a:pPr marL="285840" indent="-285840">
              <a:lnSpc>
                <a:spcPct val="100000"/>
              </a:lnSpc>
              <a:buClr>
                <a:srgbClr val="ff0000"/>
              </a:buClr>
              <a:buFont typeface="Wingdings" charset="2"/>
              <a:buChar char=""/>
            </a:pPr>
            <a:r>
              <a:rPr b="0" lang="ru-RU" sz="1600" spc="-1" strike="noStrike">
                <a:solidFill>
                  <a:srgbClr val="ff0000"/>
                </a:solidFill>
                <a:latin typeface="Calibri"/>
              </a:rPr>
              <a:t>+ 20% </a:t>
            </a:r>
            <a:r>
              <a:rPr b="0" lang="ru-RU" sz="1600" spc="-1" strike="noStrike">
                <a:solidFill>
                  <a:srgbClr val="000000"/>
                </a:solidFill>
                <a:latin typeface="Calibri"/>
              </a:rPr>
              <a:t>средний рост количества произведенных БАС гражданского назначения;</a:t>
            </a:r>
            <a:endParaRPr b="0" lang="ru-RU" sz="1600" spc="-1" strike="noStrike">
              <a:solidFill>
                <a:srgbClr val="000000"/>
              </a:solidFill>
              <a:latin typeface="XO Oriel"/>
            </a:endParaRPr>
          </a:p>
          <a:p>
            <a:pPr marL="285840" indent="-285840">
              <a:lnSpc>
                <a:spcPct val="100000"/>
              </a:lnSpc>
              <a:buClr>
                <a:srgbClr val="ff0000"/>
              </a:buClr>
              <a:buFont typeface="Wingdings" charset="2"/>
              <a:buChar char=""/>
            </a:pPr>
            <a:r>
              <a:rPr b="0" lang="ru-RU" sz="1600" spc="-1" strike="noStrike">
                <a:solidFill>
                  <a:srgbClr val="ff0000"/>
                </a:solidFill>
                <a:latin typeface="Calibri"/>
              </a:rPr>
              <a:t>+ 200% средний рост количества произведенных БАС специального назначения;</a:t>
            </a:r>
            <a:endParaRPr b="0" lang="ru-RU" sz="1600" spc="-1" strike="noStrike">
              <a:solidFill>
                <a:srgbClr val="000000"/>
              </a:solidFill>
              <a:latin typeface="XO Oriel"/>
            </a:endParaRPr>
          </a:p>
          <a:p>
            <a:pPr marL="285840" indent="-285840">
              <a:lnSpc>
                <a:spcPct val="100000"/>
              </a:lnSpc>
              <a:buClr>
                <a:srgbClr val="ff0000"/>
              </a:buClr>
              <a:buFont typeface="Wingdings" charset="2"/>
              <a:buChar char=""/>
            </a:pPr>
            <a:r>
              <a:rPr b="0" lang="ru-RU" sz="1600" spc="-1" strike="noStrike">
                <a:solidFill>
                  <a:srgbClr val="ff0000"/>
                </a:solidFill>
                <a:latin typeface="Calibri"/>
              </a:rPr>
              <a:t>+ 27% </a:t>
            </a:r>
            <a:r>
              <a:rPr b="0" lang="ru-RU" sz="1600" spc="-1" strike="noStrike">
                <a:solidFill>
                  <a:srgbClr val="000000"/>
                </a:solidFill>
                <a:latin typeface="Calibri"/>
              </a:rPr>
              <a:t>средний рост численности работников предприятий индустрии БАС.</a:t>
            </a:r>
            <a:endParaRPr b="0" lang="ru-RU" sz="1600" spc="-1" strike="noStrike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endParaRPr b="0" lang="ru-RU" sz="1600" spc="-1" strike="noStrike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b="0" lang="ru-RU" sz="1600" spc="-1" strike="noStrike">
                <a:solidFill>
                  <a:srgbClr val="ff0000"/>
                </a:solidFill>
                <a:latin typeface="Calibri"/>
              </a:rPr>
              <a:t>По оценкам Drone Industry Insight</a:t>
            </a:r>
            <a:r>
              <a:rPr b="0" lang="ru-RU" sz="1600" spc="-1" strike="noStrike">
                <a:solidFill>
                  <a:srgbClr val="000000"/>
                </a:solidFill>
                <a:latin typeface="Calibri"/>
              </a:rPr>
              <a:t>, объем мирового рынка беспилотных авиационных систем (БАС) для применения в коммерческом секторе будет расти в среднем </a:t>
            </a:r>
            <a:r>
              <a:rPr b="0" lang="ru-RU" sz="1600" spc="-1" strike="noStrike">
                <a:solidFill>
                  <a:srgbClr val="ff0000"/>
                </a:solidFill>
                <a:latin typeface="Calibri"/>
              </a:rPr>
              <a:t>на 9,4% в год — с $26,3 млрд в 2021 году до $41,3 млрд в 2026-м.</a:t>
            </a:r>
            <a:r>
              <a:rPr b="0" lang="ru-RU" sz="1600" spc="-1" strike="noStrike">
                <a:solidFill>
                  <a:srgbClr val="000000"/>
                </a:solidFill>
                <a:latin typeface="Calibri"/>
              </a:rPr>
              <a:t> </a:t>
            </a:r>
            <a:endParaRPr b="0" lang="ru-RU" sz="1600" spc="-1" strike="noStrike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Calibri"/>
              </a:rPr>
              <a:t>При этом </a:t>
            </a:r>
            <a:r>
              <a:rPr b="0" lang="ru-RU" sz="1600" spc="-1" strike="noStrike">
                <a:solidFill>
                  <a:srgbClr val="ff0000"/>
                </a:solidFill>
                <a:latin typeface="Calibri"/>
              </a:rPr>
              <a:t>агентство Grand View Research </a:t>
            </a:r>
            <a:r>
              <a:rPr b="0" lang="ru-RU" sz="1600" spc="-1" strike="noStrike">
                <a:solidFill>
                  <a:srgbClr val="000000"/>
                </a:solidFill>
                <a:latin typeface="Calibri"/>
              </a:rPr>
              <a:t>прогнозирует рост объема </a:t>
            </a:r>
            <a:r>
              <a:rPr b="0" lang="ru-RU" sz="1600" spc="-1" strike="noStrike">
                <a:solidFill>
                  <a:srgbClr val="ff0000"/>
                </a:solidFill>
                <a:latin typeface="Calibri"/>
              </a:rPr>
              <a:t>всех сегментов глобального рынка дронов</a:t>
            </a:r>
            <a:r>
              <a:rPr b="0" lang="ru-RU" sz="1600" spc="-1" strike="noStrike">
                <a:solidFill>
                  <a:srgbClr val="000000"/>
                </a:solidFill>
                <a:latin typeface="Calibri"/>
              </a:rPr>
              <a:t> к 2025 году до </a:t>
            </a:r>
            <a:r>
              <a:rPr b="0" lang="ru-RU" sz="1600" spc="-1" strike="noStrike">
                <a:solidFill>
                  <a:srgbClr val="ff0000"/>
                </a:solidFill>
                <a:latin typeface="Calibri"/>
              </a:rPr>
              <a:t>$84 млрд</a:t>
            </a:r>
            <a:r>
              <a:rPr b="0" lang="ru-RU" sz="1600" spc="-1" strike="noStrike">
                <a:solidFill>
                  <a:srgbClr val="000000"/>
                </a:solidFill>
                <a:latin typeface="Calibri"/>
              </a:rPr>
              <a:t>, а Huawei — </a:t>
            </a:r>
            <a:r>
              <a:rPr b="0" lang="ru-RU" sz="1600" spc="-1" strike="noStrike">
                <a:solidFill>
                  <a:srgbClr val="ff0000"/>
                </a:solidFill>
                <a:latin typeface="Calibri"/>
              </a:rPr>
              <a:t>до $200 млрд к 2027 году</a:t>
            </a:r>
            <a:r>
              <a:rPr b="0" lang="ru-RU" sz="1600" spc="-1" strike="noStrike">
                <a:solidFill>
                  <a:srgbClr val="000000"/>
                </a:solidFill>
                <a:latin typeface="Calibri"/>
              </a:rPr>
              <a:t>. На российский рынок дронов, согласно исследованию Huawei, приходится </a:t>
            </a:r>
            <a:r>
              <a:rPr b="1" lang="ru-RU" sz="2800" spc="-1" strike="noStrike">
                <a:solidFill>
                  <a:srgbClr val="ff0000"/>
                </a:solidFill>
                <a:latin typeface="Calibri"/>
              </a:rPr>
              <a:t>4%</a:t>
            </a:r>
            <a:r>
              <a:rPr b="0" lang="ru-RU" sz="1600" spc="-1" strike="noStrike">
                <a:solidFill>
                  <a:srgbClr val="000000"/>
                </a:solidFill>
                <a:latin typeface="Calibri"/>
              </a:rPr>
              <a:t> от мирового.</a:t>
            </a:r>
            <a:endParaRPr b="0" lang="ru-RU" sz="1600" spc="-1" strike="noStrike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endParaRPr b="0" lang="ru-RU" sz="1600" spc="-1" strike="noStrike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endParaRPr b="0" lang="ru-RU" sz="1600" spc="-1" strike="noStrike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b="0" lang="ru-RU" sz="1600" spc="-1" strike="noStrike">
                <a:solidFill>
                  <a:srgbClr val="ff0000"/>
                </a:solidFill>
                <a:latin typeface="Calibri"/>
              </a:rPr>
              <a:t>Перспективным направлением использования дронов является их объединение в группы – РОЙ. </a:t>
            </a:r>
            <a:endParaRPr b="0" lang="ru-RU" sz="1600" spc="-1" strike="noStrike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Calibri"/>
              </a:rPr>
              <a:t>Назначение разное от ведения мониторинга состояния различных объектов, до обработки полей (орошение различными веществами), а так же и военное применение (рой сопровождения, рой разведки местности, рой защиты)</a:t>
            </a:r>
            <a:endParaRPr b="0" lang="ru-RU" sz="1600" spc="-1" strike="noStrike">
              <a:solidFill>
                <a:srgbClr val="000000"/>
              </a:solidFill>
              <a:latin typeface="XO Oriel"/>
            </a:endParaRPr>
          </a:p>
        </p:txBody>
      </p:sp>
      <p:pic>
        <p:nvPicPr>
          <p:cNvPr id="189" name="Picture 14" descr="https://overclockers.ru/st/legacy/blog/396911/331881_O.jpg"/>
          <p:cNvPicPr/>
          <p:nvPr/>
        </p:nvPicPr>
        <p:blipFill>
          <a:blip r:embed="rId5"/>
          <a:stretch/>
        </p:blipFill>
        <p:spPr>
          <a:xfrm>
            <a:off x="9070920" y="844560"/>
            <a:ext cx="2831760" cy="1579320"/>
          </a:xfrm>
          <a:prstGeom prst="rect">
            <a:avLst/>
          </a:prstGeom>
          <a:ln w="0">
            <a:noFill/>
          </a:ln>
        </p:spPr>
      </p:pic>
      <p:pic>
        <p:nvPicPr>
          <p:cNvPr id="190" name="Рисунок 11" descr=""/>
          <p:cNvPicPr/>
          <p:nvPr/>
        </p:nvPicPr>
        <p:blipFill>
          <a:blip r:embed="rId6"/>
          <a:stretch/>
        </p:blipFill>
        <p:spPr>
          <a:xfrm>
            <a:off x="9040320" y="2675160"/>
            <a:ext cx="2831760" cy="1894320"/>
          </a:xfrm>
          <a:prstGeom prst="rect">
            <a:avLst/>
          </a:prstGeom>
          <a:ln w="0">
            <a:noFill/>
          </a:ln>
        </p:spPr>
      </p:pic>
      <p:pic>
        <p:nvPicPr>
          <p:cNvPr id="191" name="Picture 8" descr="https://new-science.ru/wp-content/uploads/2022/05/58.jpg"/>
          <p:cNvPicPr/>
          <p:nvPr/>
        </p:nvPicPr>
        <p:blipFill>
          <a:blip r:embed="rId7"/>
          <a:stretch/>
        </p:blipFill>
        <p:spPr>
          <a:xfrm>
            <a:off x="9070920" y="5040000"/>
            <a:ext cx="2831760" cy="1592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2" name="Группа 25"/>
          <p:cNvGrpSpPr/>
          <p:nvPr/>
        </p:nvGrpSpPr>
        <p:grpSpPr>
          <a:xfrm>
            <a:off x="284760" y="194040"/>
            <a:ext cx="11587320" cy="399240"/>
            <a:chOff x="284760" y="194040"/>
            <a:chExt cx="11587320" cy="399240"/>
          </a:xfrm>
        </p:grpSpPr>
        <p:grpSp>
          <p:nvGrpSpPr>
            <p:cNvPr id="193" name="Группа 5"/>
            <p:cNvGrpSpPr/>
            <p:nvPr/>
          </p:nvGrpSpPr>
          <p:grpSpPr>
            <a:xfrm>
              <a:off x="284760" y="279360"/>
              <a:ext cx="9459360" cy="228600"/>
              <a:chOff x="284760" y="279360"/>
              <a:chExt cx="9459360" cy="228600"/>
            </a:xfrm>
          </p:grpSpPr>
          <p:pic>
            <p:nvPicPr>
              <p:cNvPr id="194" name="Рисунок 7" descr=""/>
              <p:cNvPicPr/>
              <p:nvPr/>
            </p:nvPicPr>
            <p:blipFill>
              <a:blip r:embed="rId1"/>
              <a:stretch/>
            </p:blipFill>
            <p:spPr>
              <a:xfrm flipH="1">
                <a:off x="284760" y="308160"/>
                <a:ext cx="9459360" cy="1998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95" name="Рисунок 8" descr=""/>
              <p:cNvPicPr/>
              <p:nvPr/>
            </p:nvPicPr>
            <p:blipFill>
              <a:blip r:embed="rId2"/>
              <a:stretch/>
            </p:blipFill>
            <p:spPr>
              <a:xfrm flipH="1">
                <a:off x="284760" y="279360"/>
                <a:ext cx="9459360" cy="19980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196" name="Рисунок 10" descr=""/>
            <p:cNvPicPr/>
            <p:nvPr/>
          </p:nvPicPr>
          <p:blipFill>
            <a:blip r:embed="rId3"/>
            <a:stretch/>
          </p:blipFill>
          <p:spPr>
            <a:xfrm>
              <a:off x="10149120" y="194040"/>
              <a:ext cx="1009440" cy="3992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97" name="Рисунок 24" descr=""/>
            <p:cNvPicPr/>
            <p:nvPr/>
          </p:nvPicPr>
          <p:blipFill>
            <a:blip r:embed="rId4"/>
            <a:stretch/>
          </p:blipFill>
          <p:spPr>
            <a:xfrm>
              <a:off x="11472840" y="194040"/>
              <a:ext cx="399240" cy="39924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284400" y="752040"/>
            <a:ext cx="2562840" cy="3848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indent="0">
              <a:lnSpc>
                <a:spcPct val="90000"/>
              </a:lnSpc>
              <a:buNone/>
            </a:pPr>
            <a:r>
              <a:rPr b="1" lang="ru-RU" sz="2800" spc="-1" strike="noStrike">
                <a:solidFill>
                  <a:srgbClr val="000000"/>
                </a:solidFill>
                <a:latin typeface="Arial"/>
              </a:rPr>
              <a:t>Проблема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9" name="Прямоугольник 21"/>
          <p:cNvSpPr/>
          <p:nvPr/>
        </p:nvSpPr>
        <p:spPr>
          <a:xfrm>
            <a:off x="284400" y="1645920"/>
            <a:ext cx="6455520" cy="496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1" lang="ru-RU" sz="3200" spc="-1" strike="noStrike">
                <a:solidFill>
                  <a:srgbClr val="000000"/>
                </a:solidFill>
                <a:latin typeface="Calibri Light"/>
              </a:rPr>
              <a:t>	</a:t>
            </a:r>
            <a:r>
              <a:rPr b="1" lang="ru-RU" sz="3200" spc="-1" strike="noStrike">
                <a:solidFill>
                  <a:srgbClr val="000000"/>
                </a:solidFill>
                <a:latin typeface="Calibri Light"/>
              </a:rPr>
              <a:t>Рост числа беспилотных аппаратов ведет к росту числа операторов БПА это привело к появлению  проблемных задач:</a:t>
            </a:r>
            <a:endParaRPr b="0" lang="ru-RU" sz="3200" spc="-1" strike="noStrike">
              <a:solidFill>
                <a:srgbClr val="000000"/>
              </a:solidFill>
              <a:latin typeface="XO Oriel"/>
            </a:endParaRPr>
          </a:p>
          <a:p>
            <a:pPr algn="just">
              <a:lnSpc>
                <a:spcPct val="100000"/>
              </a:lnSpc>
            </a:pPr>
            <a:r>
              <a:rPr b="1" lang="ru-RU" sz="3200" spc="-1" strike="noStrike">
                <a:solidFill>
                  <a:srgbClr val="000000"/>
                </a:solidFill>
                <a:latin typeface="Calibri Light"/>
              </a:rPr>
              <a:t>1. Проблема перехода от управления </a:t>
            </a:r>
            <a:r>
              <a:rPr b="1" lang="ru-RU" sz="3200" spc="-1" strike="noStrike">
                <a:solidFill>
                  <a:srgbClr val="ff0000"/>
                </a:solidFill>
                <a:latin typeface="Calibri Light"/>
              </a:rPr>
              <a:t>один к одному</a:t>
            </a:r>
            <a:r>
              <a:rPr b="1" lang="ru-RU" sz="3200" spc="-1" strike="noStrike">
                <a:solidFill>
                  <a:srgbClr val="000000"/>
                </a:solidFill>
                <a:latin typeface="Calibri Light"/>
              </a:rPr>
              <a:t> к управлению </a:t>
            </a:r>
            <a:r>
              <a:rPr b="1" lang="ru-RU" sz="3200" spc="-1" strike="noStrike">
                <a:solidFill>
                  <a:srgbClr val="ff0000"/>
                </a:solidFill>
                <a:latin typeface="Calibri Light"/>
              </a:rPr>
              <a:t>один ко многим</a:t>
            </a:r>
            <a:endParaRPr b="0" lang="ru-RU" sz="3200" spc="-1" strike="noStrike">
              <a:solidFill>
                <a:srgbClr val="000000"/>
              </a:solidFill>
              <a:latin typeface="XO Oriel"/>
            </a:endParaRPr>
          </a:p>
          <a:p>
            <a:pPr algn="just">
              <a:lnSpc>
                <a:spcPct val="100000"/>
              </a:lnSpc>
            </a:pPr>
            <a:r>
              <a:rPr b="1" lang="ru-RU" sz="3200" spc="-1" strike="noStrike">
                <a:solidFill>
                  <a:srgbClr val="000000"/>
                </a:solidFill>
                <a:latin typeface="Calibri Light"/>
              </a:rPr>
              <a:t>2. Проблема </a:t>
            </a:r>
            <a:r>
              <a:rPr b="1" lang="ru-RU" sz="3200" spc="-1" strike="noStrike">
                <a:solidFill>
                  <a:srgbClr val="ff0000"/>
                </a:solidFill>
                <a:latin typeface="Calibri Light"/>
              </a:rPr>
              <a:t>автоматизации управления группой БПА </a:t>
            </a:r>
            <a:endParaRPr b="0" lang="ru-RU" sz="3200" spc="-1" strike="noStrike">
              <a:solidFill>
                <a:srgbClr val="000000"/>
              </a:solidFill>
              <a:latin typeface="XO Oriel"/>
            </a:endParaRPr>
          </a:p>
          <a:p>
            <a:pPr algn="just">
              <a:lnSpc>
                <a:spcPct val="100000"/>
              </a:lnSpc>
            </a:pPr>
            <a:r>
              <a:rPr b="1" lang="ru-RU" sz="3200" spc="-1" strike="noStrike">
                <a:solidFill>
                  <a:srgbClr val="000000"/>
                </a:solidFill>
                <a:latin typeface="Calibri Light"/>
              </a:rPr>
              <a:t> </a:t>
            </a:r>
            <a:endParaRPr b="0" lang="ru-RU" sz="3200" spc="-1" strike="noStrike">
              <a:solidFill>
                <a:srgbClr val="000000"/>
              </a:solidFill>
              <a:latin typeface="XO Oriel"/>
            </a:endParaRPr>
          </a:p>
        </p:txBody>
      </p:sp>
      <p:pic>
        <p:nvPicPr>
          <p:cNvPr id="200" name="Picture 6" descr="https://i.ytimg.com/vi/4nQfygmR13k/maxresdefault.jpg"/>
          <p:cNvPicPr/>
          <p:nvPr/>
        </p:nvPicPr>
        <p:blipFill>
          <a:blip r:embed="rId5"/>
          <a:stretch/>
        </p:blipFill>
        <p:spPr>
          <a:xfrm>
            <a:off x="7277760" y="780480"/>
            <a:ext cx="4394520" cy="2471760"/>
          </a:xfrm>
          <a:prstGeom prst="rect">
            <a:avLst/>
          </a:prstGeom>
          <a:ln w="0">
            <a:noFill/>
          </a:ln>
        </p:spPr>
      </p:pic>
      <p:pic>
        <p:nvPicPr>
          <p:cNvPr id="201" name="Picture 2" descr=""/>
          <p:cNvPicPr/>
          <p:nvPr/>
        </p:nvPicPr>
        <p:blipFill>
          <a:blip r:embed="rId6"/>
          <a:stretch/>
        </p:blipFill>
        <p:spPr>
          <a:xfrm flipH="1">
            <a:off x="8067240" y="3553920"/>
            <a:ext cx="2586960" cy="2808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2" name="Группа 25"/>
          <p:cNvGrpSpPr/>
          <p:nvPr/>
        </p:nvGrpSpPr>
        <p:grpSpPr>
          <a:xfrm>
            <a:off x="284760" y="194040"/>
            <a:ext cx="11587320" cy="399240"/>
            <a:chOff x="284760" y="194040"/>
            <a:chExt cx="11587320" cy="399240"/>
          </a:xfrm>
        </p:grpSpPr>
        <p:grpSp>
          <p:nvGrpSpPr>
            <p:cNvPr id="203" name="Группа 5"/>
            <p:cNvGrpSpPr/>
            <p:nvPr/>
          </p:nvGrpSpPr>
          <p:grpSpPr>
            <a:xfrm>
              <a:off x="284760" y="279360"/>
              <a:ext cx="9459360" cy="228600"/>
              <a:chOff x="284760" y="279360"/>
              <a:chExt cx="9459360" cy="228600"/>
            </a:xfrm>
          </p:grpSpPr>
          <p:pic>
            <p:nvPicPr>
              <p:cNvPr id="204" name="Рисунок 7" descr=""/>
              <p:cNvPicPr/>
              <p:nvPr/>
            </p:nvPicPr>
            <p:blipFill>
              <a:blip r:embed="rId1"/>
              <a:stretch/>
            </p:blipFill>
            <p:spPr>
              <a:xfrm flipH="1">
                <a:off x="284760" y="308160"/>
                <a:ext cx="9459360" cy="1998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205" name="Рисунок 8" descr=""/>
              <p:cNvPicPr/>
              <p:nvPr/>
            </p:nvPicPr>
            <p:blipFill>
              <a:blip r:embed="rId2"/>
              <a:stretch/>
            </p:blipFill>
            <p:spPr>
              <a:xfrm flipH="1">
                <a:off x="284760" y="279360"/>
                <a:ext cx="9459360" cy="19980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206" name="Рисунок 10" descr=""/>
            <p:cNvPicPr/>
            <p:nvPr/>
          </p:nvPicPr>
          <p:blipFill>
            <a:blip r:embed="rId3"/>
            <a:stretch/>
          </p:blipFill>
          <p:spPr>
            <a:xfrm>
              <a:off x="10149120" y="194040"/>
              <a:ext cx="1009440" cy="3992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07" name="Рисунок 24" descr=""/>
            <p:cNvPicPr/>
            <p:nvPr/>
          </p:nvPicPr>
          <p:blipFill>
            <a:blip r:embed="rId4"/>
            <a:stretch/>
          </p:blipFill>
          <p:spPr>
            <a:xfrm>
              <a:off x="11472840" y="194040"/>
              <a:ext cx="399240" cy="39924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208" name="PlaceHolder 1"/>
          <p:cNvSpPr>
            <a:spLocks noGrp="1"/>
          </p:cNvSpPr>
          <p:nvPr>
            <p:ph type="title"/>
          </p:nvPr>
        </p:nvSpPr>
        <p:spPr>
          <a:xfrm>
            <a:off x="138600" y="408600"/>
            <a:ext cx="10515240" cy="6350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pPr indent="0">
              <a:lnSpc>
                <a:spcPct val="90000"/>
              </a:lnSpc>
              <a:buNone/>
            </a:pPr>
            <a:r>
              <a:rPr b="1" lang="ru-RU" sz="3200" spc="-1" strike="noStrike">
                <a:solidFill>
                  <a:srgbClr val="c00000"/>
                </a:solidFill>
                <a:latin typeface="Calibri Light"/>
              </a:rPr>
              <a:t>Решение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9" name="Прямоугольник 21"/>
          <p:cNvSpPr/>
          <p:nvPr/>
        </p:nvSpPr>
        <p:spPr>
          <a:xfrm>
            <a:off x="3447720" y="904680"/>
            <a:ext cx="8424720" cy="5720760"/>
          </a:xfrm>
          <a:prstGeom prst="rect">
            <a:avLst/>
          </a:prstGeom>
          <a:noFill/>
          <a:ln w="57150">
            <a:solidFill>
              <a:srgbClr val="5b9bd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ru-RU" sz="1800" spc="-1" strike="noStrike">
              <a:solidFill>
                <a:schemeClr val="accent1"/>
              </a:solidFill>
              <a:latin typeface="Calibri"/>
            </a:endParaRPr>
          </a:p>
        </p:txBody>
      </p:sp>
      <p:sp>
        <p:nvSpPr>
          <p:cNvPr id="210" name="Овал 23"/>
          <p:cNvSpPr/>
          <p:nvPr/>
        </p:nvSpPr>
        <p:spPr>
          <a:xfrm>
            <a:off x="8200080" y="3241440"/>
            <a:ext cx="3384000" cy="3312000"/>
          </a:xfrm>
          <a:prstGeom prst="ellipse">
            <a:avLst/>
          </a:prstGeom>
          <a:solidFill>
            <a:srgbClr val="0070c0"/>
          </a:solidFill>
          <a:ln w="0">
            <a:noFill/>
          </a:ln>
          <a:effectLst>
            <a:outerShdw algn="ctr" blurRad="57240" dir="5400000" dist="19080" rotWithShape="0">
              <a:srgbClr val="000000">
                <a:alpha val="63000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chemeClr val="lt1"/>
                </a:solidFill>
                <a:latin typeface="Calibri"/>
              </a:rPr>
              <a:t>Интеллектуальная система автономного контроля и управления группой БВС</a:t>
            </a:r>
            <a:endParaRPr b="0" lang="ru-RU" sz="1800" spc="-1" strike="noStrike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211" name="Прямоугольник 27"/>
          <p:cNvSpPr/>
          <p:nvPr/>
        </p:nvSpPr>
        <p:spPr>
          <a:xfrm>
            <a:off x="8776080" y="1028880"/>
            <a:ext cx="2880000" cy="1636200"/>
          </a:xfrm>
          <a:prstGeom prst="rect">
            <a:avLst/>
          </a:prstGeom>
          <a:noFill/>
          <a:ln w="9525">
            <a:solidFill>
              <a:srgbClr val="70ad4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ff0000"/>
                </a:solidFill>
                <a:latin typeface="Calibri"/>
              </a:rPr>
              <a:t>Модуль нейросинаптического ядра Neuro - F1.0 </a:t>
            </a:r>
            <a:r>
              <a:rPr b="0" lang="ru-RU" sz="1600" spc="-1" strike="noStrike">
                <a:solidFill>
                  <a:srgbClr val="002060"/>
                </a:solidFill>
                <a:latin typeface="Calibri"/>
              </a:rPr>
              <a:t>на базе процессора Алтай производства ООО "Мотив НТ"</a:t>
            </a:r>
            <a:endParaRPr b="0" lang="ru-RU" sz="1600" spc="-1" strike="noStrike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212" name="Прямоугольник 28"/>
          <p:cNvSpPr/>
          <p:nvPr/>
        </p:nvSpPr>
        <p:spPr>
          <a:xfrm>
            <a:off x="3663720" y="1028880"/>
            <a:ext cx="3672000" cy="1636200"/>
          </a:xfrm>
          <a:prstGeom prst="rect">
            <a:avLst/>
          </a:prstGeom>
          <a:noFill/>
          <a:ln w="9525">
            <a:solidFill>
              <a:srgbClr val="a5a5a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ff0000"/>
                </a:solidFill>
                <a:latin typeface="Calibri"/>
              </a:rPr>
              <a:t>Распределенная нейросеть </a:t>
            </a:r>
            <a:r>
              <a:rPr b="0" lang="ru-RU" sz="1800" spc="-1" strike="noStrike">
                <a:solidFill>
                  <a:srgbClr val="002060"/>
                </a:solidFill>
                <a:latin typeface="Calibri"/>
              </a:rPr>
              <a:t>для обработки входных сигналов каждой единицы группы БПЛА и принятия решения в реальном времени целой группой БПЛА.</a:t>
            </a:r>
            <a:endParaRPr b="0" lang="ru-RU" sz="1800" spc="-1" strike="noStrike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213" name="Прямоугольник 29"/>
          <p:cNvSpPr/>
          <p:nvPr/>
        </p:nvSpPr>
        <p:spPr>
          <a:xfrm>
            <a:off x="3655440" y="4105440"/>
            <a:ext cx="3672000" cy="2304000"/>
          </a:xfrm>
          <a:prstGeom prst="rect">
            <a:avLst/>
          </a:prstGeom>
          <a:noFill/>
          <a:ln w="9525">
            <a:solidFill>
              <a:srgbClr val="a5a5a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ff0000"/>
                </a:solidFill>
                <a:latin typeface="Calibri"/>
              </a:rPr>
              <a:t>Алгоритмы и сценарии </a:t>
            </a:r>
            <a:r>
              <a:rPr b="0" lang="ru-RU" sz="1800" spc="-1" strike="noStrike">
                <a:solidFill>
                  <a:srgbClr val="002060"/>
                </a:solidFill>
                <a:latin typeface="Calibri"/>
              </a:rPr>
              <a:t>автономного взаимодействия единиц группы (роя) в зависимости от поставленной задачи </a:t>
            </a:r>
            <a:r>
              <a:rPr b="0" lang="ru-RU" sz="1800" spc="-1" strike="noStrike">
                <a:solidFill>
                  <a:schemeClr val="accent3"/>
                </a:solidFill>
                <a:latin typeface="Calibri"/>
              </a:rPr>
              <a:t>(</a:t>
            </a:r>
            <a:r>
              <a:rPr b="1" lang="ru-RU" sz="1800" spc="-1" strike="noStrike">
                <a:solidFill>
                  <a:srgbClr val="ff0000"/>
                </a:solidFill>
                <a:latin typeface="Calibri"/>
              </a:rPr>
              <a:t>патрулирование, наблюдение и ведения цели, оборона объектов</a:t>
            </a:r>
            <a:r>
              <a:rPr b="0" lang="ru-RU" sz="1800" spc="-1" strike="noStrike">
                <a:solidFill>
                  <a:schemeClr val="accent3"/>
                </a:solidFill>
                <a:latin typeface="Calibri"/>
              </a:rPr>
              <a:t>)</a:t>
            </a:r>
            <a:endParaRPr b="0" lang="ru-RU" sz="1800" spc="-1" strike="noStrike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214" name="Стрелка вниз 30"/>
          <p:cNvSpPr/>
          <p:nvPr/>
        </p:nvSpPr>
        <p:spPr>
          <a:xfrm rot="5400000">
            <a:off x="7804440" y="828720"/>
            <a:ext cx="503640" cy="115164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5b9bd5"/>
          </a:solidFill>
          <a:ln>
            <a:solidFill>
              <a:srgbClr val="4372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ru-RU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15" name="Стрелка вниз 31"/>
          <p:cNvSpPr/>
          <p:nvPr/>
        </p:nvSpPr>
        <p:spPr>
          <a:xfrm flipH="1" rot="16200000">
            <a:off x="7803720" y="1581840"/>
            <a:ext cx="503640" cy="115164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5b9bd5"/>
          </a:solidFill>
          <a:ln>
            <a:solidFill>
              <a:srgbClr val="4372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ru-RU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16" name="Стрелка вниз 32"/>
          <p:cNvSpPr/>
          <p:nvPr/>
        </p:nvSpPr>
        <p:spPr>
          <a:xfrm rot="10800000">
            <a:off x="6256440" y="2840040"/>
            <a:ext cx="503640" cy="115164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5b9bd5"/>
          </a:solidFill>
          <a:ln>
            <a:solidFill>
              <a:srgbClr val="4372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ru-RU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17" name="Стрелка вниз 33"/>
          <p:cNvSpPr/>
          <p:nvPr/>
        </p:nvSpPr>
        <p:spPr>
          <a:xfrm flipV="1" rot="10800000">
            <a:off x="4600080" y="2839320"/>
            <a:ext cx="503640" cy="115164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5b9bd5"/>
          </a:solidFill>
          <a:ln>
            <a:solidFill>
              <a:srgbClr val="4372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ru-RU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18" name="Прямоугольник 12"/>
          <p:cNvSpPr/>
          <p:nvPr/>
        </p:nvSpPr>
        <p:spPr>
          <a:xfrm>
            <a:off x="284400" y="2237760"/>
            <a:ext cx="2946960" cy="283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Интеллектуальная система контроля и управления БВС многоцелевого назначения представляет собой автономную систему роем беспилотных летательных аппаратов, собранных в группу по 6 единиц, распложенных по принципу пчелиных сот. </a:t>
            </a:r>
            <a:endParaRPr b="0" lang="ru-RU" sz="1800" spc="-1" strike="noStrike">
              <a:solidFill>
                <a:srgbClr val="000000"/>
              </a:solidFill>
              <a:latin typeface="XO Orie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Группа 25"/>
          <p:cNvGrpSpPr/>
          <p:nvPr/>
        </p:nvGrpSpPr>
        <p:grpSpPr>
          <a:xfrm>
            <a:off x="284760" y="194040"/>
            <a:ext cx="11587320" cy="399240"/>
            <a:chOff x="284760" y="194040"/>
            <a:chExt cx="11587320" cy="399240"/>
          </a:xfrm>
        </p:grpSpPr>
        <p:grpSp>
          <p:nvGrpSpPr>
            <p:cNvPr id="220" name="Группа 5"/>
            <p:cNvGrpSpPr/>
            <p:nvPr/>
          </p:nvGrpSpPr>
          <p:grpSpPr>
            <a:xfrm>
              <a:off x="284760" y="279360"/>
              <a:ext cx="9459360" cy="228600"/>
              <a:chOff x="284760" y="279360"/>
              <a:chExt cx="9459360" cy="228600"/>
            </a:xfrm>
          </p:grpSpPr>
          <p:pic>
            <p:nvPicPr>
              <p:cNvPr id="221" name="Рисунок 7" descr=""/>
              <p:cNvPicPr/>
              <p:nvPr/>
            </p:nvPicPr>
            <p:blipFill>
              <a:blip r:embed="rId1"/>
              <a:stretch/>
            </p:blipFill>
            <p:spPr>
              <a:xfrm flipH="1">
                <a:off x="284760" y="308160"/>
                <a:ext cx="9459360" cy="1998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222" name="Рисунок 8" descr=""/>
              <p:cNvPicPr/>
              <p:nvPr/>
            </p:nvPicPr>
            <p:blipFill>
              <a:blip r:embed="rId2"/>
              <a:stretch/>
            </p:blipFill>
            <p:spPr>
              <a:xfrm flipH="1">
                <a:off x="284760" y="279360"/>
                <a:ext cx="9459360" cy="19980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223" name="Рисунок 10" descr=""/>
            <p:cNvPicPr/>
            <p:nvPr/>
          </p:nvPicPr>
          <p:blipFill>
            <a:blip r:embed="rId3"/>
            <a:stretch/>
          </p:blipFill>
          <p:spPr>
            <a:xfrm>
              <a:off x="10149120" y="194040"/>
              <a:ext cx="1009440" cy="3992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24" name="Рисунок 24" descr=""/>
            <p:cNvPicPr/>
            <p:nvPr/>
          </p:nvPicPr>
          <p:blipFill>
            <a:blip r:embed="rId4"/>
            <a:stretch/>
          </p:blipFill>
          <p:spPr>
            <a:xfrm>
              <a:off x="11472840" y="194040"/>
              <a:ext cx="399240" cy="39924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11794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pPr indent="0">
              <a:lnSpc>
                <a:spcPct val="90000"/>
              </a:lnSpc>
              <a:buNone/>
            </a:pPr>
            <a:r>
              <a:rPr b="1" lang="ru-RU" sz="3600" spc="-1" strike="noStrike">
                <a:solidFill>
                  <a:srgbClr val="000000"/>
                </a:solidFill>
                <a:latin typeface="Calibri Light"/>
              </a:rPr>
              <a:t>ОБОСНОВАНИЕ НОВИЗНЫ ПРЕДЛАГАЕМОГО РЕШЕНИЯ</a:t>
            </a:r>
            <a:endParaRPr b="0" lang="ru-RU" sz="36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6" name="Прямоугольник 34"/>
          <p:cNvSpPr/>
          <p:nvPr/>
        </p:nvSpPr>
        <p:spPr>
          <a:xfrm>
            <a:off x="5506560" y="1981080"/>
            <a:ext cx="6214680" cy="374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Calibri Light"/>
              </a:rPr>
              <a:t>Новизна предлагаемого решения заключается </a:t>
            </a:r>
            <a:r>
              <a:rPr b="1" lang="ru-RU" sz="2400" spc="-1" strike="noStrike">
                <a:solidFill>
                  <a:srgbClr val="ff0000"/>
                </a:solidFill>
                <a:latin typeface="Calibri Light"/>
              </a:rPr>
              <a:t>в разработке серии алгоритмов и сценариев автономного взаимодействия единиц группы (роя)</a:t>
            </a:r>
            <a:r>
              <a:rPr b="1" lang="ru-RU" sz="2400" spc="-1" strike="noStrike">
                <a:solidFill>
                  <a:srgbClr val="000000"/>
                </a:solidFill>
                <a:latin typeface="Calibri Light"/>
              </a:rPr>
              <a:t> в зависимости от поставленной задачи (патрулирование, наблюдение и ведения цели, оборона объектов) и </a:t>
            </a:r>
            <a:r>
              <a:rPr b="1" lang="ru-RU" sz="2400" spc="-1" strike="noStrike">
                <a:solidFill>
                  <a:srgbClr val="ff0000"/>
                </a:solidFill>
                <a:latin typeface="Calibri Light"/>
              </a:rPr>
              <a:t>создания автономной распределенной нейросети обеспечивающей обработку входных сигналов каждой единицы группы </a:t>
            </a:r>
            <a:r>
              <a:rPr b="1" lang="ru-RU" sz="2400" spc="-1" strike="noStrike">
                <a:solidFill>
                  <a:srgbClr val="000000"/>
                </a:solidFill>
                <a:latin typeface="Calibri Light"/>
              </a:rPr>
              <a:t>и принятия решения в реальном времени целой группой БПЛА.</a:t>
            </a:r>
            <a:endParaRPr b="0" lang="ru-RU" sz="2400" spc="-1" strike="noStrike">
              <a:solidFill>
                <a:srgbClr val="000000"/>
              </a:solidFill>
              <a:latin typeface="XO Oriel"/>
            </a:endParaRPr>
          </a:p>
        </p:txBody>
      </p:sp>
      <p:pic>
        <p:nvPicPr>
          <p:cNvPr id="227" name="Picture 2" descr=""/>
          <p:cNvPicPr/>
          <p:nvPr/>
        </p:nvPicPr>
        <p:blipFill>
          <a:blip r:embed="rId5"/>
          <a:stretch/>
        </p:blipFill>
        <p:spPr>
          <a:xfrm>
            <a:off x="674640" y="1380240"/>
            <a:ext cx="2208600" cy="2397240"/>
          </a:xfrm>
          <a:prstGeom prst="rect">
            <a:avLst/>
          </a:prstGeom>
          <a:ln w="0">
            <a:noFill/>
          </a:ln>
        </p:spPr>
      </p:pic>
      <p:pic>
        <p:nvPicPr>
          <p:cNvPr id="228" name="Picture 14" descr="https://overclockers.ru/st/legacy/blog/396911/331881_O.jpg"/>
          <p:cNvPicPr/>
          <p:nvPr/>
        </p:nvPicPr>
        <p:blipFill>
          <a:blip r:embed="rId6"/>
          <a:stretch/>
        </p:blipFill>
        <p:spPr>
          <a:xfrm>
            <a:off x="284400" y="4157280"/>
            <a:ext cx="4608000" cy="25696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9" name="Группа 25"/>
          <p:cNvGrpSpPr/>
          <p:nvPr/>
        </p:nvGrpSpPr>
        <p:grpSpPr>
          <a:xfrm>
            <a:off x="284760" y="194040"/>
            <a:ext cx="11587320" cy="399240"/>
            <a:chOff x="284760" y="194040"/>
            <a:chExt cx="11587320" cy="399240"/>
          </a:xfrm>
        </p:grpSpPr>
        <p:grpSp>
          <p:nvGrpSpPr>
            <p:cNvPr id="230" name="Группа 5"/>
            <p:cNvGrpSpPr/>
            <p:nvPr/>
          </p:nvGrpSpPr>
          <p:grpSpPr>
            <a:xfrm>
              <a:off x="284760" y="279360"/>
              <a:ext cx="9459360" cy="228600"/>
              <a:chOff x="284760" y="279360"/>
              <a:chExt cx="9459360" cy="228600"/>
            </a:xfrm>
          </p:grpSpPr>
          <p:pic>
            <p:nvPicPr>
              <p:cNvPr id="231" name="Рисунок 7" descr=""/>
              <p:cNvPicPr/>
              <p:nvPr/>
            </p:nvPicPr>
            <p:blipFill>
              <a:blip r:embed="rId1"/>
              <a:stretch/>
            </p:blipFill>
            <p:spPr>
              <a:xfrm flipH="1">
                <a:off x="284760" y="308160"/>
                <a:ext cx="9459360" cy="1998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232" name="Рисунок 8" descr=""/>
              <p:cNvPicPr/>
              <p:nvPr/>
            </p:nvPicPr>
            <p:blipFill>
              <a:blip r:embed="rId2"/>
              <a:stretch/>
            </p:blipFill>
            <p:spPr>
              <a:xfrm flipH="1">
                <a:off x="284760" y="279360"/>
                <a:ext cx="9459360" cy="19980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233" name="Рисунок 10" descr=""/>
            <p:cNvPicPr/>
            <p:nvPr/>
          </p:nvPicPr>
          <p:blipFill>
            <a:blip r:embed="rId3"/>
            <a:stretch/>
          </p:blipFill>
          <p:spPr>
            <a:xfrm>
              <a:off x="10149120" y="194040"/>
              <a:ext cx="1009440" cy="3992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34" name="Рисунок 24" descr=""/>
            <p:cNvPicPr/>
            <p:nvPr/>
          </p:nvPicPr>
          <p:blipFill>
            <a:blip r:embed="rId4"/>
            <a:stretch/>
          </p:blipFill>
          <p:spPr>
            <a:xfrm>
              <a:off x="11472840" y="194040"/>
              <a:ext cx="399240" cy="39924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235" name="PlaceHolder 1"/>
          <p:cNvSpPr>
            <a:spLocks noGrp="1"/>
          </p:cNvSpPr>
          <p:nvPr>
            <p:ph type="title"/>
          </p:nvPr>
        </p:nvSpPr>
        <p:spPr>
          <a:xfrm>
            <a:off x="643680" y="50796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pPr indent="0">
              <a:lnSpc>
                <a:spcPct val="90000"/>
              </a:lnSpc>
              <a:buNone/>
            </a:pPr>
            <a:r>
              <a:rPr b="1" lang="ru-RU" sz="4000" spc="-1" strike="noStrike">
                <a:solidFill>
                  <a:srgbClr val="000000"/>
                </a:solidFill>
                <a:latin typeface="Calibri Light"/>
              </a:rPr>
              <a:t>Техническая значимость (преимущества перед существующими аналогами)</a:t>
            </a:r>
            <a:endParaRPr b="0" lang="ru-RU" sz="40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36" name="Рисунок 13" descr=""/>
          <p:cNvPicPr/>
          <p:nvPr/>
        </p:nvPicPr>
        <p:blipFill>
          <a:blip r:embed="rId5"/>
          <a:stretch/>
        </p:blipFill>
        <p:spPr>
          <a:xfrm>
            <a:off x="8468280" y="1305000"/>
            <a:ext cx="2190600" cy="2190600"/>
          </a:xfrm>
          <a:prstGeom prst="rect">
            <a:avLst/>
          </a:prstGeom>
          <a:ln w="0">
            <a:noFill/>
          </a:ln>
        </p:spPr>
      </p:pic>
      <p:sp>
        <p:nvSpPr>
          <p:cNvPr id="237" name="Прямоугольник 14"/>
          <p:cNvSpPr/>
          <p:nvPr/>
        </p:nvSpPr>
        <p:spPr>
          <a:xfrm>
            <a:off x="384840" y="4685040"/>
            <a:ext cx="6067800" cy="124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Calibri Light"/>
              </a:rPr>
              <a:t>Основные технические параметры:</a:t>
            </a:r>
            <a:endParaRPr b="0" lang="ru-RU" sz="1600" spc="-1" strike="noStrike">
              <a:solidFill>
                <a:srgbClr val="000000"/>
              </a:solidFill>
              <a:latin typeface="XO Orie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1200" spc="-1" strike="noStrike">
                <a:solidFill>
                  <a:srgbClr val="000000"/>
                </a:solidFill>
                <a:latin typeface="Calibri Light"/>
              </a:rPr>
              <a:t>1. Количество единиц в группе (рое) - от 6 ти единиц</a:t>
            </a:r>
            <a:endParaRPr b="0" lang="ru-RU" sz="1200" spc="-1" strike="noStrike">
              <a:solidFill>
                <a:srgbClr val="000000"/>
              </a:solidFill>
              <a:latin typeface="XO Orie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1200" spc="-1" strike="noStrike">
                <a:solidFill>
                  <a:srgbClr val="000000"/>
                </a:solidFill>
                <a:latin typeface="Calibri Light"/>
              </a:rPr>
              <a:t>2. Частота для передачи данных между единицами группы - 2.4 - 5 Герц</a:t>
            </a:r>
            <a:endParaRPr b="0" lang="ru-RU" sz="1200" spc="-1" strike="noStrike">
              <a:solidFill>
                <a:srgbClr val="000000"/>
              </a:solidFill>
              <a:latin typeface="XO Orie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1200" spc="-1" strike="noStrike">
                <a:solidFill>
                  <a:srgbClr val="000000"/>
                </a:solidFill>
                <a:latin typeface="Calibri Light"/>
              </a:rPr>
              <a:t>3. Предустановленная нейросеть на базе модуля нейросинаптического ядра Neuro - F1.0 на базе процессора Алтай производства ООО "Мотив НТ"</a:t>
            </a:r>
            <a:endParaRPr b="0" lang="ru-RU" sz="1200" spc="-1" strike="noStrike">
              <a:solidFill>
                <a:srgbClr val="000000"/>
              </a:solidFill>
              <a:latin typeface="XO Orie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1200" spc="-1" strike="noStrike">
                <a:solidFill>
                  <a:srgbClr val="000000"/>
                </a:solidFill>
                <a:latin typeface="Calibri Light"/>
              </a:rPr>
              <a:t>4. Платформа (гнездо) в виде шестиугольника для зарядки и администрирования.</a:t>
            </a:r>
            <a:endParaRPr b="0" lang="ru-RU" sz="1200" spc="-1" strike="noStrike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238" name="TextBox 16"/>
          <p:cNvSpPr/>
          <p:nvPr/>
        </p:nvSpPr>
        <p:spPr>
          <a:xfrm>
            <a:off x="307800" y="1859400"/>
            <a:ext cx="8030160" cy="91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Прямых запатентованных альтернативных  конкурентных решений нет, есть близкие в рамках разработок систем управления группой БПЛА  самолетного типа в части движения строем по заданному маршруту или траектории.</a:t>
            </a:r>
            <a:endParaRPr b="0" lang="ru-RU" sz="1800" spc="-1" strike="noStrike">
              <a:solidFill>
                <a:srgbClr val="000000"/>
              </a:solidFill>
              <a:latin typeface="XO Oriel"/>
            </a:endParaRPr>
          </a:p>
        </p:txBody>
      </p:sp>
      <p:pic>
        <p:nvPicPr>
          <p:cNvPr id="239" name="Рисунок 17" descr=""/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7264440" y="4152600"/>
            <a:ext cx="2607120" cy="1956960"/>
          </a:xfrm>
          <a:prstGeom prst="rect">
            <a:avLst/>
          </a:prstGeom>
          <a:ln w="0">
            <a:noFill/>
          </a:ln>
        </p:spPr>
      </p:pic>
      <p:sp>
        <p:nvSpPr>
          <p:cNvPr id="240" name="Прямоугольник 18"/>
          <p:cNvSpPr/>
          <p:nvPr/>
        </p:nvSpPr>
        <p:spPr>
          <a:xfrm>
            <a:off x="716400" y="6066720"/>
            <a:ext cx="1095588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ff0000"/>
                </a:solidFill>
                <a:latin typeface="Calibri"/>
              </a:rPr>
              <a:t>Полноценное отечественное программно-техническое решение</a:t>
            </a:r>
            <a:endParaRPr b="0" lang="ru-RU" sz="1800" spc="-1" strike="noStrike">
              <a:solidFill>
                <a:srgbClr val="000000"/>
              </a:solidFill>
              <a:latin typeface="XO Oriel"/>
            </a:endParaRPr>
          </a:p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ff0000"/>
                </a:solidFill>
                <a:latin typeface="Calibri"/>
              </a:rPr>
              <a:t>ТЕХНОЛОГИЧЕСКАЯ НЕЗАВИСИМОСТЬ</a:t>
            </a:r>
            <a:endParaRPr b="0" lang="ru-RU" sz="1800" spc="-1" strike="noStrike">
              <a:solidFill>
                <a:srgbClr val="000000"/>
              </a:solidFill>
              <a:latin typeface="XO Oriel"/>
            </a:endParaRPr>
          </a:p>
        </p:txBody>
      </p:sp>
      <p:pic>
        <p:nvPicPr>
          <p:cNvPr id="241" name="Picture 8" descr="https://new-science.ru/wp-content/uploads/2022/05/58.jpg"/>
          <p:cNvPicPr/>
          <p:nvPr/>
        </p:nvPicPr>
        <p:blipFill>
          <a:blip r:embed="rId8"/>
          <a:stretch/>
        </p:blipFill>
        <p:spPr>
          <a:xfrm>
            <a:off x="197640" y="3182400"/>
            <a:ext cx="1535760" cy="863640"/>
          </a:xfrm>
          <a:prstGeom prst="rect">
            <a:avLst/>
          </a:prstGeom>
          <a:ln w="0">
            <a:noFill/>
          </a:ln>
        </p:spPr>
      </p:pic>
      <p:sp>
        <p:nvSpPr>
          <p:cNvPr id="242" name="TextBox 19"/>
          <p:cNvSpPr/>
          <p:nvPr/>
        </p:nvSpPr>
        <p:spPr>
          <a:xfrm>
            <a:off x="1793520" y="3137400"/>
            <a:ext cx="7949880" cy="1230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343080" indent="-343080">
              <a:lnSpc>
                <a:spcPct val="100000"/>
              </a:lnSpc>
              <a:buClr>
                <a:srgbClr val="ff0000"/>
              </a:buClr>
              <a:buFont typeface="OpenSymbol"/>
              <a:buAutoNum type="arabicPeriod"/>
            </a:pPr>
            <a:r>
              <a:rPr b="0" lang="ru-RU" sz="1500" spc="-1" strike="noStrike">
                <a:solidFill>
                  <a:srgbClr val="ff0000"/>
                </a:solidFill>
                <a:latin typeface="Calibri"/>
              </a:rPr>
              <a:t>Децентрализация управления. </a:t>
            </a:r>
            <a:r>
              <a:rPr b="0" lang="ru-RU" sz="1500" spc="-1" strike="noStrike">
                <a:solidFill>
                  <a:srgbClr val="000000"/>
                </a:solidFill>
                <a:latin typeface="Calibri"/>
              </a:rPr>
              <a:t>В рое нет «лидера» – рой живет до последней единицы.</a:t>
            </a:r>
            <a:endParaRPr b="0" lang="ru-RU" sz="1500" spc="-1" strike="noStrike">
              <a:solidFill>
                <a:srgbClr val="000000"/>
              </a:solidFill>
              <a:latin typeface="XO Oriel"/>
            </a:endParaRPr>
          </a:p>
          <a:p>
            <a:pPr marL="343080" indent="-343080">
              <a:lnSpc>
                <a:spcPct val="100000"/>
              </a:lnSpc>
              <a:buClr>
                <a:srgbClr val="ff0000"/>
              </a:buClr>
              <a:buFont typeface="OpenSymbol"/>
              <a:buAutoNum type="arabicPeriod"/>
            </a:pPr>
            <a:r>
              <a:rPr b="0" lang="ru-RU" sz="1500" spc="-1" strike="noStrike">
                <a:solidFill>
                  <a:srgbClr val="ff0000"/>
                </a:solidFill>
                <a:latin typeface="Calibri"/>
              </a:rPr>
              <a:t>Распределенная нейросеть. </a:t>
            </a:r>
            <a:r>
              <a:rPr b="0" lang="ru-RU" sz="1500" spc="-1" strike="noStrike">
                <a:solidFill>
                  <a:srgbClr val="000000"/>
                </a:solidFill>
                <a:latin typeface="Calibri"/>
              </a:rPr>
              <a:t>Каждая единица роя – узел вычислительной мощности роя.</a:t>
            </a:r>
            <a:endParaRPr b="0" lang="ru-RU" sz="1500" spc="-1" strike="noStrike">
              <a:solidFill>
                <a:srgbClr val="000000"/>
              </a:solidFill>
              <a:latin typeface="XO Oriel"/>
            </a:endParaRPr>
          </a:p>
          <a:p>
            <a:pPr marL="343080" indent="-343080">
              <a:lnSpc>
                <a:spcPct val="100000"/>
              </a:lnSpc>
              <a:buClr>
                <a:srgbClr val="ff0000"/>
              </a:buClr>
              <a:buFont typeface="OpenSymbol"/>
              <a:buAutoNum type="arabicPeriod"/>
            </a:pPr>
            <a:r>
              <a:rPr b="0" lang="ru-RU" sz="1500" spc="-1" strike="noStrike">
                <a:solidFill>
                  <a:srgbClr val="ff0000"/>
                </a:solidFill>
                <a:latin typeface="Calibri"/>
              </a:rPr>
              <a:t>Полная автономность – </a:t>
            </a:r>
            <a:r>
              <a:rPr b="0" lang="ru-RU" sz="1500" spc="-1" strike="noStrike">
                <a:solidFill>
                  <a:srgbClr val="000000"/>
                </a:solidFill>
                <a:latin typeface="Calibri"/>
              </a:rPr>
              <a:t>отсутствие оператора, самостоятельное принятие решений на основе разработанных сценариев поведения роя</a:t>
            </a:r>
            <a:endParaRPr b="0" lang="ru-RU" sz="1500" spc="-1" strike="noStrike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endParaRPr b="0" lang="ru-RU" sz="1500" spc="-1" strike="noStrike">
              <a:solidFill>
                <a:srgbClr val="000000"/>
              </a:solidFill>
              <a:latin typeface="XO Orie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3" name="Группа 25"/>
          <p:cNvGrpSpPr/>
          <p:nvPr/>
        </p:nvGrpSpPr>
        <p:grpSpPr>
          <a:xfrm>
            <a:off x="284760" y="194040"/>
            <a:ext cx="11587320" cy="399240"/>
            <a:chOff x="284760" y="194040"/>
            <a:chExt cx="11587320" cy="399240"/>
          </a:xfrm>
        </p:grpSpPr>
        <p:grpSp>
          <p:nvGrpSpPr>
            <p:cNvPr id="244" name="Группа 5"/>
            <p:cNvGrpSpPr/>
            <p:nvPr/>
          </p:nvGrpSpPr>
          <p:grpSpPr>
            <a:xfrm>
              <a:off x="284760" y="279360"/>
              <a:ext cx="9459360" cy="228600"/>
              <a:chOff x="284760" y="279360"/>
              <a:chExt cx="9459360" cy="228600"/>
            </a:xfrm>
          </p:grpSpPr>
          <p:pic>
            <p:nvPicPr>
              <p:cNvPr id="245" name="Рисунок 7" descr=""/>
              <p:cNvPicPr/>
              <p:nvPr/>
            </p:nvPicPr>
            <p:blipFill>
              <a:blip r:embed="rId1"/>
              <a:stretch/>
            </p:blipFill>
            <p:spPr>
              <a:xfrm flipH="1">
                <a:off x="284760" y="308160"/>
                <a:ext cx="9459360" cy="1998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246" name="Рисунок 8" descr=""/>
              <p:cNvPicPr/>
              <p:nvPr/>
            </p:nvPicPr>
            <p:blipFill>
              <a:blip r:embed="rId2"/>
              <a:stretch/>
            </p:blipFill>
            <p:spPr>
              <a:xfrm flipH="1">
                <a:off x="284760" y="279360"/>
                <a:ext cx="9459360" cy="19980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247" name="Рисунок 10" descr=""/>
            <p:cNvPicPr/>
            <p:nvPr/>
          </p:nvPicPr>
          <p:blipFill>
            <a:blip r:embed="rId3"/>
            <a:stretch/>
          </p:blipFill>
          <p:spPr>
            <a:xfrm>
              <a:off x="10149120" y="194040"/>
              <a:ext cx="1009440" cy="3992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48" name="Рисунок 24" descr=""/>
            <p:cNvPicPr/>
            <p:nvPr/>
          </p:nvPicPr>
          <p:blipFill>
            <a:blip r:embed="rId4"/>
            <a:stretch/>
          </p:blipFill>
          <p:spPr>
            <a:xfrm>
              <a:off x="11472840" y="194040"/>
              <a:ext cx="399240" cy="39924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249" name="PlaceHolder 1"/>
          <p:cNvSpPr>
            <a:spLocks noGrp="1"/>
          </p:cNvSpPr>
          <p:nvPr>
            <p:ph type="title"/>
          </p:nvPr>
        </p:nvSpPr>
        <p:spPr>
          <a:xfrm>
            <a:off x="130680" y="558000"/>
            <a:ext cx="6766200" cy="4078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pPr indent="0">
              <a:lnSpc>
                <a:spcPct val="90000"/>
              </a:lnSpc>
              <a:buNone/>
            </a:pPr>
            <a:r>
              <a:rPr b="1" lang="ru-RU" sz="2400" spc="-1" strike="noStrike">
                <a:solidFill>
                  <a:srgbClr val="000000"/>
                </a:solidFill>
                <a:latin typeface="Calibri Light"/>
              </a:rPr>
              <a:t>Перспектива коммерциализации результата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0" name="Прямоугольник 11"/>
          <p:cNvSpPr/>
          <p:nvPr/>
        </p:nvSpPr>
        <p:spPr>
          <a:xfrm>
            <a:off x="200160" y="1317240"/>
            <a:ext cx="8316360" cy="5208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ru-RU" sz="2800" spc="-1" strike="noStrike">
                <a:solidFill>
                  <a:srgbClr val="ff0000"/>
                </a:solidFill>
                <a:latin typeface="Calibri Light"/>
              </a:rPr>
              <a:t>Область применения:</a:t>
            </a:r>
            <a:endParaRPr b="0" lang="ru-RU" sz="2800" spc="-1" strike="noStrike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b="0" lang="ru-RU" sz="2800" spc="-1" strike="noStrike">
                <a:solidFill>
                  <a:srgbClr val="000000"/>
                </a:solidFill>
                <a:latin typeface="Calibri Light"/>
              </a:rPr>
              <a:t>Военная промышленность, сельское хозяйство, газо и нефтеперерабатывающая промышленность</a:t>
            </a:r>
            <a:endParaRPr b="0" lang="ru-RU" sz="2800" spc="-1" strike="noStrike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endParaRPr b="0" lang="ru-RU" sz="2800" spc="-1" strike="noStrike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b="0" lang="ru-RU" sz="2800" spc="-1" strike="noStrike">
                <a:solidFill>
                  <a:srgbClr val="ff0000"/>
                </a:solidFill>
                <a:latin typeface="Calibri Light"/>
              </a:rPr>
              <a:t>Предполагаемая бизнес-модель: </a:t>
            </a:r>
            <a:endParaRPr b="0" lang="ru-RU" sz="2800" spc="-1" strike="noStrike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b="0" lang="ru-RU" sz="2800" spc="-1" strike="noStrike">
                <a:solidFill>
                  <a:srgbClr val="000000"/>
                </a:solidFill>
                <a:latin typeface="Calibri Light"/>
              </a:rPr>
              <a:t>B2G - продажа разработанной системы силовым ведомствам, МЧС ит.д.</a:t>
            </a:r>
            <a:endParaRPr b="0" lang="ru-RU" sz="2800" spc="-1" strike="noStrike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b="0" lang="ru-RU" sz="2800" spc="-1" strike="noStrike">
                <a:solidFill>
                  <a:srgbClr val="000000"/>
                </a:solidFill>
                <a:latin typeface="Calibri Light"/>
              </a:rPr>
              <a:t>B2B - коммерческие компании агробизнеса, нефте и газодобывающей промышленности. </a:t>
            </a:r>
            <a:endParaRPr b="0" lang="ru-RU" sz="2800" spc="-1" strike="noStrike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b="0" lang="ru-RU" sz="2800" spc="-1" strike="noStrike">
                <a:solidFill>
                  <a:srgbClr val="000000"/>
                </a:solidFill>
                <a:latin typeface="Calibri Light"/>
              </a:rPr>
              <a:t>	</a:t>
            </a:r>
            <a:endParaRPr b="0" lang="ru-RU" sz="2800" spc="-1" strike="noStrike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b="0" lang="ru-RU" sz="2800" spc="-1" strike="noStrike">
                <a:solidFill>
                  <a:srgbClr val="c00000"/>
                </a:solidFill>
                <a:latin typeface="Calibri Light"/>
              </a:rPr>
              <a:t>Риском</a:t>
            </a:r>
            <a:r>
              <a:rPr b="0" lang="ru-RU" sz="2800" spc="-1" strike="noStrike">
                <a:solidFill>
                  <a:srgbClr val="000000"/>
                </a:solidFill>
                <a:latin typeface="Calibri Light"/>
              </a:rPr>
              <a:t> будет выступать сложность поставленных задач.  </a:t>
            </a:r>
            <a:r>
              <a:rPr b="0" lang="ru-RU" sz="2800" spc="-1" strike="noStrike">
                <a:solidFill>
                  <a:srgbClr val="c00000"/>
                </a:solidFill>
                <a:latin typeface="Calibri Light"/>
              </a:rPr>
              <a:t> </a:t>
            </a:r>
            <a:endParaRPr b="0" lang="ru-RU" sz="2800" spc="-1" strike="noStrike">
              <a:solidFill>
                <a:srgbClr val="000000"/>
              </a:solidFill>
              <a:latin typeface="XO Oriel"/>
            </a:endParaRPr>
          </a:p>
        </p:txBody>
      </p:sp>
      <p:pic>
        <p:nvPicPr>
          <p:cNvPr id="251" name="Picture 4" descr="https://i.pinimg.com/originals/6d/ef/18/6def18c4a130d9d95db0daf5515f4589.jpg"/>
          <p:cNvPicPr/>
          <p:nvPr/>
        </p:nvPicPr>
        <p:blipFill>
          <a:blip r:embed="rId5"/>
          <a:stretch/>
        </p:blipFill>
        <p:spPr>
          <a:xfrm>
            <a:off x="8803800" y="5180400"/>
            <a:ext cx="2806920" cy="1399680"/>
          </a:xfrm>
          <a:prstGeom prst="rect">
            <a:avLst/>
          </a:prstGeom>
          <a:ln w="0">
            <a:noFill/>
          </a:ln>
        </p:spPr>
      </p:pic>
      <p:pic>
        <p:nvPicPr>
          <p:cNvPr id="252" name="Picture 8" descr="https://new-science.ru/wp-content/uploads/2022/05/58.jpg"/>
          <p:cNvPicPr/>
          <p:nvPr/>
        </p:nvPicPr>
        <p:blipFill>
          <a:blip r:embed="rId6"/>
          <a:stretch/>
        </p:blipFill>
        <p:spPr>
          <a:xfrm>
            <a:off x="8733240" y="3358080"/>
            <a:ext cx="2826360" cy="1589760"/>
          </a:xfrm>
          <a:prstGeom prst="rect">
            <a:avLst/>
          </a:prstGeom>
          <a:ln w="0">
            <a:noFill/>
          </a:ln>
        </p:spPr>
      </p:pic>
      <p:pic>
        <p:nvPicPr>
          <p:cNvPr id="253" name="Picture 14" descr="https://overclockers.ru/st/legacy/blog/396911/331881_O.jpg"/>
          <p:cNvPicPr/>
          <p:nvPr/>
        </p:nvPicPr>
        <p:blipFill>
          <a:blip r:embed="rId7"/>
          <a:stretch/>
        </p:blipFill>
        <p:spPr>
          <a:xfrm>
            <a:off x="8733240" y="1546200"/>
            <a:ext cx="2831760" cy="15793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indent="0">
              <a:lnSpc>
                <a:spcPct val="90000"/>
              </a:lnSpc>
              <a:buNone/>
            </a:pPr>
            <a:r>
              <a:rPr b="1" lang="ru-RU" sz="4400" spc="-1" strike="noStrike">
                <a:solidFill>
                  <a:srgbClr val="000000"/>
                </a:solidFill>
                <a:latin typeface="Calibri Light"/>
              </a:rPr>
              <a:t>Степень готовности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5" name="Прямоугольник 3"/>
          <p:cNvSpPr/>
          <p:nvPr/>
        </p:nvSpPr>
        <p:spPr>
          <a:xfrm>
            <a:off x="918720" y="1496160"/>
            <a:ext cx="9540000" cy="81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latin typeface="Calibri"/>
              </a:rPr>
              <a:t>Математическое моделирование условие для определения расстояния между беспилотниками</a:t>
            </a:r>
            <a:endParaRPr b="0" lang="ru-RU" sz="1600" spc="-1" strike="noStrike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endParaRPr b="0" lang="ru-RU" sz="1600" spc="-1" strike="noStrike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latin typeface="Calibri"/>
              </a:rPr>
              <a:t>Разработана программно-алгоритмическое обеспечения для управления роем дронов</a:t>
            </a:r>
            <a:endParaRPr b="0" lang="ru-RU" sz="1600" spc="-1" strike="noStrike">
              <a:solidFill>
                <a:srgbClr val="000000"/>
              </a:solidFill>
              <a:latin typeface="XO Oriel"/>
            </a:endParaRPr>
          </a:p>
        </p:txBody>
      </p:sp>
      <p:pic>
        <p:nvPicPr>
          <p:cNvPr id="256" name="Рисунок 4" descr=""/>
          <p:cNvPicPr/>
          <p:nvPr/>
        </p:nvPicPr>
        <p:blipFill>
          <a:blip r:embed="rId1"/>
          <a:stretch/>
        </p:blipFill>
        <p:spPr>
          <a:xfrm>
            <a:off x="918720" y="2427120"/>
            <a:ext cx="6065280" cy="3050280"/>
          </a:xfrm>
          <a:prstGeom prst="rect">
            <a:avLst/>
          </a:prstGeom>
          <a:ln w="0">
            <a:noFill/>
          </a:ln>
        </p:spPr>
      </p:pic>
      <p:sp>
        <p:nvSpPr>
          <p:cNvPr id="257" name="Прямоугольник 5"/>
          <p:cNvSpPr/>
          <p:nvPr/>
        </p:nvSpPr>
        <p:spPr>
          <a:xfrm>
            <a:off x="7669440" y="3290760"/>
            <a:ext cx="3803040" cy="1309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Симуляция полета роя дронов в </a:t>
            </a:r>
            <a:endParaRPr b="0" lang="ru-RU" sz="2000" spc="-1" strike="noStrike">
              <a:solidFill>
                <a:srgbClr val="000000"/>
              </a:solidFill>
              <a:latin typeface="XO Oriel"/>
            </a:endParaRPr>
          </a:p>
          <a:p>
            <a:pPr algn="ctr">
              <a:lnSpc>
                <a:spcPct val="100000"/>
              </a:lnSpc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симулятор робототехнических систем</a:t>
            </a:r>
            <a:endParaRPr b="0" lang="ru-RU" sz="2000" spc="-1" strike="noStrike">
              <a:solidFill>
                <a:srgbClr val="000000"/>
              </a:solidFill>
              <a:latin typeface="XO Oriel"/>
            </a:endParaRPr>
          </a:p>
          <a:p>
            <a:pPr algn="ctr">
              <a:lnSpc>
                <a:spcPct val="100000"/>
              </a:lnSpc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Coppeliasim</a:t>
            </a:r>
            <a:endParaRPr b="0" lang="ru-RU" sz="2000" spc="-1" strike="noStrike">
              <a:solidFill>
                <a:srgbClr val="000000"/>
              </a:solidFill>
              <a:latin typeface="XO Oriel"/>
            </a:endParaRPr>
          </a:p>
        </p:txBody>
      </p:sp>
      <p:grpSp>
        <p:nvGrpSpPr>
          <p:cNvPr id="258" name="Группа 6"/>
          <p:cNvGrpSpPr/>
          <p:nvPr/>
        </p:nvGrpSpPr>
        <p:grpSpPr>
          <a:xfrm>
            <a:off x="284760" y="194040"/>
            <a:ext cx="11587320" cy="399240"/>
            <a:chOff x="284760" y="194040"/>
            <a:chExt cx="11587320" cy="399240"/>
          </a:xfrm>
        </p:grpSpPr>
        <p:grpSp>
          <p:nvGrpSpPr>
            <p:cNvPr id="259" name="Группа 7"/>
            <p:cNvGrpSpPr/>
            <p:nvPr/>
          </p:nvGrpSpPr>
          <p:grpSpPr>
            <a:xfrm>
              <a:off x="284760" y="279360"/>
              <a:ext cx="9459360" cy="228600"/>
              <a:chOff x="284760" y="279360"/>
              <a:chExt cx="9459360" cy="228600"/>
            </a:xfrm>
          </p:grpSpPr>
          <p:pic>
            <p:nvPicPr>
              <p:cNvPr id="260" name="Рисунок 10" descr=""/>
              <p:cNvPicPr/>
              <p:nvPr/>
            </p:nvPicPr>
            <p:blipFill>
              <a:blip r:embed="rId2"/>
              <a:stretch/>
            </p:blipFill>
            <p:spPr>
              <a:xfrm flipH="1">
                <a:off x="284760" y="308160"/>
                <a:ext cx="9459360" cy="1998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261" name="Рисунок 11" descr=""/>
              <p:cNvPicPr/>
              <p:nvPr/>
            </p:nvPicPr>
            <p:blipFill>
              <a:blip r:embed="rId3"/>
              <a:stretch/>
            </p:blipFill>
            <p:spPr>
              <a:xfrm flipH="1">
                <a:off x="284760" y="279360"/>
                <a:ext cx="9459360" cy="19980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262" name="Рисунок 8" descr=""/>
            <p:cNvPicPr/>
            <p:nvPr/>
          </p:nvPicPr>
          <p:blipFill>
            <a:blip r:embed="rId4"/>
            <a:stretch/>
          </p:blipFill>
          <p:spPr>
            <a:xfrm>
              <a:off x="10149120" y="194040"/>
              <a:ext cx="1009440" cy="3992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63" name="Рисунок 9" descr=""/>
            <p:cNvPicPr/>
            <p:nvPr/>
          </p:nvPicPr>
          <p:blipFill>
            <a:blip r:embed="rId5"/>
            <a:stretch/>
          </p:blipFill>
          <p:spPr>
            <a:xfrm>
              <a:off x="11472840" y="194040"/>
              <a:ext cx="399240" cy="39924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264" name="Прямоугольник 12"/>
          <p:cNvSpPr/>
          <p:nvPr/>
        </p:nvSpPr>
        <p:spPr>
          <a:xfrm>
            <a:off x="1773360" y="5706360"/>
            <a:ext cx="9385200" cy="1004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Проект прошел экспертную оценку независимых экспертов конкурса проектов Фонда содействия инновациям «УМНИК»</a:t>
            </a:r>
            <a:endParaRPr b="0" lang="ru-RU" sz="2000" spc="-1" strike="noStrike">
              <a:solidFill>
                <a:srgbClr val="000000"/>
              </a:solidFill>
              <a:latin typeface="XO Oriel"/>
            </a:endParaRPr>
          </a:p>
          <a:p>
            <a:pPr algn="ctr">
              <a:lnSpc>
                <a:spcPct val="100000"/>
              </a:lnSpc>
            </a:pPr>
            <a:r>
              <a:rPr b="1" lang="ru-RU" sz="2000" spc="-1" strike="noStrike">
                <a:solidFill>
                  <a:srgbClr val="ff0000"/>
                </a:solidFill>
                <a:latin typeface="Calibri"/>
              </a:rPr>
              <a:t>ФИНАЛИСТ КОНКУРСА</a:t>
            </a:r>
            <a:endParaRPr b="0" lang="ru-RU" sz="2000" spc="-1" strike="noStrike">
              <a:solidFill>
                <a:srgbClr val="000000"/>
              </a:solidFill>
              <a:latin typeface="XO Orie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5" name="Группа 3"/>
          <p:cNvGrpSpPr/>
          <p:nvPr/>
        </p:nvGrpSpPr>
        <p:grpSpPr>
          <a:xfrm>
            <a:off x="3960" y="0"/>
            <a:ext cx="12183840" cy="6857640"/>
            <a:chOff x="3960" y="0"/>
            <a:chExt cx="12183840" cy="6857640"/>
          </a:xfrm>
        </p:grpSpPr>
        <p:sp>
          <p:nvSpPr>
            <p:cNvPr id="266" name="Прямоугольник 5"/>
            <p:cNvSpPr/>
            <p:nvPr/>
          </p:nvSpPr>
          <p:spPr>
            <a:xfrm>
              <a:off x="3960" y="0"/>
              <a:ext cx="12183840" cy="6857640"/>
            </a:xfrm>
            <a:prstGeom prst="rect">
              <a:avLst/>
            </a:prstGeom>
            <a:gradFill rotWithShape="0">
              <a:gsLst>
                <a:gs pos="0">
                  <a:srgbClr val="d6d6d6"/>
                </a:gs>
                <a:gs pos="100000">
                  <a:srgbClr val="d6d6d6"/>
                </a:gs>
              </a:gsLst>
              <a:lin ang="54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</a:pPr>
              <a:endParaRPr b="0" lang="ru-RU" sz="850" spc="-1" strike="noStrike">
                <a:solidFill>
                  <a:srgbClr val="ffffff"/>
                </a:solidFill>
                <a:latin typeface="Arial"/>
              </a:endParaRPr>
            </a:p>
          </p:txBody>
        </p:sp>
        <p:grpSp>
          <p:nvGrpSpPr>
            <p:cNvPr id="267" name="Группа 6"/>
            <p:cNvGrpSpPr/>
            <p:nvPr/>
          </p:nvGrpSpPr>
          <p:grpSpPr>
            <a:xfrm>
              <a:off x="288360" y="194040"/>
              <a:ext cx="11580120" cy="399240"/>
              <a:chOff x="288360" y="194040"/>
              <a:chExt cx="11580120" cy="399240"/>
            </a:xfrm>
          </p:grpSpPr>
          <p:grpSp>
            <p:nvGrpSpPr>
              <p:cNvPr id="268" name="Группа 7"/>
              <p:cNvGrpSpPr/>
              <p:nvPr/>
            </p:nvGrpSpPr>
            <p:grpSpPr>
              <a:xfrm>
                <a:off x="288360" y="279360"/>
                <a:ext cx="9453240" cy="228600"/>
                <a:chOff x="288360" y="279360"/>
                <a:chExt cx="9453240" cy="228600"/>
              </a:xfrm>
            </p:grpSpPr>
            <p:pic>
              <p:nvPicPr>
                <p:cNvPr id="269" name="Рисунок 10" descr=""/>
                <p:cNvPicPr/>
                <p:nvPr/>
              </p:nvPicPr>
              <p:blipFill>
                <a:blip r:embed="rId1"/>
                <a:stretch/>
              </p:blipFill>
              <p:spPr>
                <a:xfrm flipH="1">
                  <a:off x="288360" y="308160"/>
                  <a:ext cx="9453240" cy="199800"/>
                </a:xfrm>
                <a:prstGeom prst="rect">
                  <a:avLst/>
                </a:prstGeom>
                <a:ln w="0">
                  <a:noFill/>
                </a:ln>
              </p:spPr>
            </p:pic>
            <p:pic>
              <p:nvPicPr>
                <p:cNvPr id="270" name="Рисунок 11" descr=""/>
                <p:cNvPicPr/>
                <p:nvPr/>
              </p:nvPicPr>
              <p:blipFill>
                <a:blip r:embed="rId2"/>
                <a:stretch/>
              </p:blipFill>
              <p:spPr>
                <a:xfrm flipH="1">
                  <a:off x="288360" y="279360"/>
                  <a:ext cx="9453240" cy="199800"/>
                </a:xfrm>
                <a:prstGeom prst="rect">
                  <a:avLst/>
                </a:prstGeom>
                <a:ln w="0">
                  <a:noFill/>
                </a:ln>
              </p:spPr>
            </p:pic>
          </p:grpSp>
          <p:pic>
            <p:nvPicPr>
              <p:cNvPr id="271" name="Рисунок 8" descr=""/>
              <p:cNvPicPr/>
              <p:nvPr/>
            </p:nvPicPr>
            <p:blipFill>
              <a:blip r:embed="rId3"/>
              <a:stretch/>
            </p:blipFill>
            <p:spPr>
              <a:xfrm>
                <a:off x="10146600" y="194040"/>
                <a:ext cx="1009080" cy="3992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272" name="Рисунок 9" descr=""/>
              <p:cNvPicPr/>
              <p:nvPr/>
            </p:nvPicPr>
            <p:blipFill>
              <a:blip r:embed="rId4"/>
              <a:stretch/>
            </p:blipFill>
            <p:spPr>
              <a:xfrm>
                <a:off x="11469600" y="194040"/>
                <a:ext cx="398880" cy="39924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273" name="PlaceHolder 1"/>
          <p:cNvSpPr>
            <a:spLocks noGrp="1"/>
          </p:cNvSpPr>
          <p:nvPr>
            <p:ph type="title"/>
          </p:nvPr>
        </p:nvSpPr>
        <p:spPr>
          <a:xfrm>
            <a:off x="288000" y="689400"/>
            <a:ext cx="8202240" cy="551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90000"/>
              </a:lnSpc>
              <a:buNone/>
            </a:pPr>
            <a:r>
              <a:rPr b="1" lang="ru-RU" sz="2400" spc="-1" strike="noStrike">
                <a:solidFill>
                  <a:srgbClr val="000000"/>
                </a:solidFill>
                <a:latin typeface="Arial"/>
              </a:rPr>
              <a:t>Перспектива коммерциализации результата проекта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4" name="Прямоугольник 12"/>
          <p:cNvSpPr/>
          <p:nvPr/>
        </p:nvSpPr>
        <p:spPr>
          <a:xfrm>
            <a:off x="426960" y="1582200"/>
            <a:ext cx="10328040" cy="420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ff0000"/>
                </a:solidFill>
                <a:latin typeface="Arial"/>
              </a:rPr>
              <a:t>Наличие/доступность материально-технических ресурсов, необходимых для успешного получения научно-технического результата данного проекта:</a:t>
            </a:r>
            <a:endParaRPr b="0" lang="ru-RU" sz="1800" spc="-1" strike="noStrike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chemeClr val="accent1"/>
                </a:solidFill>
                <a:latin typeface="Arial"/>
              </a:rPr>
              <a:t>Для реализации проекта используется лабораторное оборудование научно-образовательного центра промышленной робототехники и технологий искусственного интеллекта ФГБОУ ВО «МГТУ»</a:t>
            </a:r>
            <a:endParaRPr b="0" lang="ru-RU" sz="1800" spc="-1" strike="noStrike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chemeClr val="accent1"/>
                </a:solidFill>
                <a:latin typeface="Arial"/>
              </a:rPr>
              <a:t>Оборудование и мощности Краснодарского высшего военного училища имени генерала армии С.М.Штеменко в соответствии с соглашением о сотрудничестве с ФГБОУ ВО "МГТУ".</a:t>
            </a:r>
            <a:endParaRPr b="0" lang="ru-RU" sz="1800" spc="-1" strike="noStrike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chemeClr val="accent1"/>
                </a:solidFill>
                <a:latin typeface="Arial"/>
              </a:rPr>
              <a:t>Для привлечения дополнительных средств проект предполагается разместить на российских краундфайтинговых площадках.</a:t>
            </a:r>
            <a:endParaRPr b="0" lang="ru-RU" sz="1800" spc="-1" strike="noStrike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XO Orie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5" name="Группа 26"/>
          <p:cNvGrpSpPr/>
          <p:nvPr/>
        </p:nvGrpSpPr>
        <p:grpSpPr>
          <a:xfrm>
            <a:off x="0" y="0"/>
            <a:ext cx="12191760" cy="6857640"/>
            <a:chOff x="0" y="0"/>
            <a:chExt cx="12191760" cy="6857640"/>
          </a:xfrm>
        </p:grpSpPr>
        <p:sp>
          <p:nvSpPr>
            <p:cNvPr id="276" name="Прямоугольник 3"/>
            <p:cNvSpPr/>
            <p:nvPr/>
          </p:nvSpPr>
          <p:spPr>
            <a:xfrm>
              <a:off x="0" y="0"/>
              <a:ext cx="12191760" cy="6857640"/>
            </a:xfrm>
            <a:prstGeom prst="rect">
              <a:avLst/>
            </a:prstGeom>
            <a:gradFill rotWithShape="0">
              <a:gsLst>
                <a:gs pos="0">
                  <a:srgbClr val="d6d6d6"/>
                </a:gs>
                <a:gs pos="100000">
                  <a:srgbClr val="d6d6d6"/>
                </a:gs>
              </a:gsLst>
              <a:lin ang="54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Arial"/>
              </a:endParaRPr>
            </a:p>
          </p:txBody>
        </p:sp>
        <p:grpSp>
          <p:nvGrpSpPr>
            <p:cNvPr id="277" name="Группа 25"/>
            <p:cNvGrpSpPr/>
            <p:nvPr/>
          </p:nvGrpSpPr>
          <p:grpSpPr>
            <a:xfrm>
              <a:off x="284760" y="194040"/>
              <a:ext cx="11587320" cy="399240"/>
              <a:chOff x="284760" y="194040"/>
              <a:chExt cx="11587320" cy="399240"/>
            </a:xfrm>
          </p:grpSpPr>
          <p:grpSp>
            <p:nvGrpSpPr>
              <p:cNvPr id="278" name="Группа 5"/>
              <p:cNvGrpSpPr/>
              <p:nvPr/>
            </p:nvGrpSpPr>
            <p:grpSpPr>
              <a:xfrm>
                <a:off x="284760" y="279360"/>
                <a:ext cx="9459360" cy="228600"/>
                <a:chOff x="284760" y="279360"/>
                <a:chExt cx="9459360" cy="228600"/>
              </a:xfrm>
            </p:grpSpPr>
            <p:pic>
              <p:nvPicPr>
                <p:cNvPr id="279" name="Рисунок 7" descr=""/>
                <p:cNvPicPr/>
                <p:nvPr/>
              </p:nvPicPr>
              <p:blipFill>
                <a:blip r:embed="rId1"/>
                <a:stretch/>
              </p:blipFill>
              <p:spPr>
                <a:xfrm flipH="1">
                  <a:off x="284760" y="308160"/>
                  <a:ext cx="9459360" cy="199800"/>
                </a:xfrm>
                <a:prstGeom prst="rect">
                  <a:avLst/>
                </a:prstGeom>
                <a:ln w="0">
                  <a:noFill/>
                </a:ln>
              </p:spPr>
            </p:pic>
            <p:pic>
              <p:nvPicPr>
                <p:cNvPr id="280" name="Рисунок 8" descr=""/>
                <p:cNvPicPr/>
                <p:nvPr/>
              </p:nvPicPr>
              <p:blipFill>
                <a:blip r:embed="rId2"/>
                <a:stretch/>
              </p:blipFill>
              <p:spPr>
                <a:xfrm flipH="1">
                  <a:off x="284760" y="279360"/>
                  <a:ext cx="9459360" cy="199800"/>
                </a:xfrm>
                <a:prstGeom prst="rect">
                  <a:avLst/>
                </a:prstGeom>
                <a:ln w="0">
                  <a:noFill/>
                </a:ln>
              </p:spPr>
            </p:pic>
          </p:grpSp>
          <p:pic>
            <p:nvPicPr>
              <p:cNvPr id="281" name="Рисунок 10" descr=""/>
              <p:cNvPicPr/>
              <p:nvPr/>
            </p:nvPicPr>
            <p:blipFill>
              <a:blip r:embed="rId3"/>
              <a:stretch/>
            </p:blipFill>
            <p:spPr>
              <a:xfrm>
                <a:off x="10149120" y="194040"/>
                <a:ext cx="1009440" cy="3992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282" name="Рисунок 24" descr=""/>
              <p:cNvPicPr/>
              <p:nvPr/>
            </p:nvPicPr>
            <p:blipFill>
              <a:blip r:embed="rId4"/>
              <a:stretch/>
            </p:blipFill>
            <p:spPr>
              <a:xfrm>
                <a:off x="11472840" y="194040"/>
                <a:ext cx="399240" cy="39924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graphicFrame>
        <p:nvGraphicFramePr>
          <p:cNvPr id="283" name="Объект 4"/>
          <p:cNvGraphicFramePr/>
          <p:nvPr/>
        </p:nvGraphicFramePr>
        <p:xfrm>
          <a:off x="0" y="0"/>
          <a:ext cx="75960" cy="1026360"/>
        </p:xfrm>
        <a:graphic>
          <a:graphicData uri="http://schemas.openxmlformats.org/drawingml/2006/table">
            <a:tbl>
              <a:tblPr/>
              <a:tblGrid>
                <a:gridCol w="25200"/>
                <a:gridCol w="25200"/>
                <a:gridCol w="25200"/>
              </a:tblGrid>
              <a:tr h="0">
                <a:tc>
                  <a:txBody>
                    <a:bodyPr lIns="0" rIns="0" tIns="0" bIns="0" anchor="t">
                      <a:noAutofit/>
                    </a:bodyPr>
                    <a:p>
                      <a:pPr>
                        <a:lnSpc>
                          <a:spcPct val="107000"/>
                        </a:lnSpc>
                      </a:pPr>
                      <a:r>
                        <a:rPr b="1" lang="ru-RU" sz="100" spc="-1" strike="noStrike">
                          <a:solidFill>
                            <a:schemeClr val="lt1"/>
                          </a:solidFill>
                          <a:latin typeface="Arial"/>
                        </a:rPr>
                        <a:t>№</a:t>
                      </a:r>
                      <a:endParaRPr b="0" lang="ru-RU" sz="100" spc="-1" strike="noStrike">
                        <a:solidFill>
                          <a:srgbClr val="000000"/>
                        </a:solidFill>
                        <a:latin typeface="XO Oriel"/>
                      </a:endParaRPr>
                    </a:p>
                  </a:txBody>
                  <a:tcPr anchor="t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lIns="0" rIns="0" tIns="0" bIns="0" anchor="t">
                      <a:noAutofit/>
                    </a:bodyPr>
                    <a:p>
                      <a:pPr>
                        <a:lnSpc>
                          <a:spcPct val="107000"/>
                        </a:lnSpc>
                      </a:pPr>
                      <a:r>
                        <a:rPr b="1" lang="ru-RU" sz="100" spc="-1" strike="noStrike">
                          <a:solidFill>
                            <a:schemeClr val="lt1"/>
                          </a:solidFill>
                          <a:latin typeface="Arial"/>
                        </a:rPr>
                        <a:t>Наименование </a:t>
                      </a:r>
                      <a:endParaRPr b="0" lang="ru-RU" sz="100" spc="-1" strike="noStrike">
                        <a:solidFill>
                          <a:srgbClr val="000000"/>
                        </a:solidFill>
                        <a:latin typeface="XO Oriel"/>
                      </a:endParaRPr>
                    </a:p>
                  </a:txBody>
                  <a:tcPr anchor="t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lIns="0" rIns="0" tIns="0" bIns="0" anchor="t">
                      <a:noAutofit/>
                    </a:bodyPr>
                    <a:p>
                      <a:pPr>
                        <a:lnSpc>
                          <a:spcPct val="107000"/>
                        </a:lnSpc>
                      </a:pPr>
                      <a:r>
                        <a:rPr b="1" lang="ru-RU" sz="100" spc="-1" strike="noStrike">
                          <a:solidFill>
                            <a:schemeClr val="lt1"/>
                          </a:solidFill>
                          <a:latin typeface="Arial"/>
                        </a:rPr>
                        <a:t>Сумма, руб.</a:t>
                      </a:r>
                      <a:endParaRPr b="0" lang="ru-RU" sz="100" spc="-1" strike="noStrike">
                        <a:solidFill>
                          <a:srgbClr val="000000"/>
                        </a:solidFill>
                        <a:latin typeface="XO Oriel"/>
                      </a:endParaRPr>
                    </a:p>
                  </a:txBody>
                  <a:tcPr anchor="t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0">
                <a:tc>
                  <a:txBody>
                    <a:bodyPr lIns="0" rIns="0" tIns="0" bIns="0" anchor="t">
                      <a:noAutofit/>
                    </a:bodyPr>
                    <a:p>
                      <a:pPr marL="343080" indent="-343080">
                        <a:lnSpc>
                          <a:spcPct val="107000"/>
                        </a:lnSpc>
                        <a:buClr>
                          <a:srgbClr val="ffffff"/>
                        </a:buClr>
                        <a:buFont typeface="Arial"/>
                        <a:buAutoNum type="arabicPeriod"/>
                      </a:pPr>
                      <a:r>
                        <a:rPr b="1" lang="ru-RU" sz="100" spc="-1" strike="noStrike">
                          <a:solidFill>
                            <a:schemeClr val="lt1"/>
                          </a:solidFill>
                          <a:latin typeface="Arial"/>
                        </a:rPr>
                        <a:t> </a:t>
                      </a:r>
                      <a:endParaRPr b="0" lang="ru-RU" sz="100" spc="-1" strike="noStrike">
                        <a:solidFill>
                          <a:srgbClr val="000000"/>
                        </a:solidFill>
                        <a:latin typeface="XO Oriel"/>
                      </a:endParaRPr>
                    </a:p>
                  </a:txBody>
                  <a:tcPr anchor="t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lIns="0" rIns="0" tIns="0" bIns="0" anchor="t">
                      <a:noAutofit/>
                    </a:bodyPr>
                    <a:p>
                      <a:pPr>
                        <a:lnSpc>
                          <a:spcPct val="107000"/>
                        </a:lnSpc>
                      </a:pPr>
                      <a:r>
                        <a:rPr b="0" lang="ru-RU" sz="10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Гос. пошлина за регистрацию ООО</a:t>
                      </a:r>
                      <a:endParaRPr b="0" lang="ru-RU" sz="100" spc="-1" strike="noStrike">
                        <a:solidFill>
                          <a:srgbClr val="000000"/>
                        </a:solidFill>
                        <a:latin typeface="XO Oriel"/>
                      </a:endParaRPr>
                    </a:p>
                  </a:txBody>
                  <a:tcPr anchor="t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lIns="0" rIns="0" tIns="0" bIns="0" anchor="t">
                      <a:noAutofit/>
                    </a:bodyPr>
                    <a:p>
                      <a:pPr>
                        <a:lnSpc>
                          <a:spcPct val="107000"/>
                        </a:lnSpc>
                      </a:pPr>
                      <a:r>
                        <a:rPr b="0" lang="ru-RU" sz="10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4.000</a:t>
                      </a:r>
                      <a:endParaRPr b="0" lang="ru-RU" sz="100" spc="-1" strike="noStrike">
                        <a:solidFill>
                          <a:srgbClr val="000000"/>
                        </a:solidFill>
                        <a:latin typeface="XO Oriel"/>
                      </a:endParaRPr>
                    </a:p>
                  </a:txBody>
                  <a:tcPr anchor="t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9"/>
                    </a:solidFill>
                  </a:tcPr>
                </a:tc>
              </a:tr>
              <a:tr h="0">
                <a:tc>
                  <a:txBody>
                    <a:bodyPr lIns="0" rIns="0" tIns="0" bIns="0" anchor="t">
                      <a:noAutofit/>
                    </a:bodyPr>
                    <a:p>
                      <a:pPr marL="343080" indent="-343080">
                        <a:lnSpc>
                          <a:spcPct val="107000"/>
                        </a:lnSpc>
                        <a:buClr>
                          <a:srgbClr val="ffffff"/>
                        </a:buClr>
                        <a:buFont typeface="Arial"/>
                        <a:buAutoNum type="arabicPeriod"/>
                      </a:pPr>
                      <a:r>
                        <a:rPr b="1" lang="ru-RU" sz="100" spc="-1" strike="noStrike">
                          <a:solidFill>
                            <a:schemeClr val="lt1"/>
                          </a:solidFill>
                          <a:latin typeface="Arial"/>
                        </a:rPr>
                        <a:t> </a:t>
                      </a:r>
                      <a:endParaRPr b="0" lang="ru-RU" sz="100" spc="-1" strike="noStrike">
                        <a:solidFill>
                          <a:srgbClr val="000000"/>
                        </a:solidFill>
                        <a:latin typeface="XO Oriel"/>
                      </a:endParaRPr>
                    </a:p>
                  </a:txBody>
                  <a:tcPr anchor="t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lIns="0" rIns="0" tIns="0" bIns="0" anchor="t">
                      <a:noAutofit/>
                    </a:bodyPr>
                    <a:p>
                      <a:pPr>
                        <a:lnSpc>
                          <a:spcPct val="107000"/>
                        </a:lnSpc>
                      </a:pPr>
                      <a:r>
                        <a:rPr b="0" lang="ru-RU" sz="10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Услуги юриста для составления Пользовательского соглашения</a:t>
                      </a:r>
                      <a:endParaRPr b="0" lang="ru-RU" sz="100" spc="-1" strike="noStrike">
                        <a:solidFill>
                          <a:srgbClr val="000000"/>
                        </a:solidFill>
                        <a:latin typeface="XO Oriel"/>
                      </a:endParaRPr>
                    </a:p>
                  </a:txBody>
                  <a:tcPr anchor="t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lIns="0" rIns="0" tIns="0" bIns="0" anchor="t">
                      <a:noAutofit/>
                    </a:bodyPr>
                    <a:p>
                      <a:pPr>
                        <a:lnSpc>
                          <a:spcPct val="107000"/>
                        </a:lnSpc>
                      </a:pPr>
                      <a:r>
                        <a:rPr b="0" lang="ru-RU" sz="10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16.000</a:t>
                      </a:r>
                      <a:endParaRPr b="0" lang="ru-RU" sz="100" spc="-1" strike="noStrike">
                        <a:solidFill>
                          <a:srgbClr val="000000"/>
                        </a:solidFill>
                        <a:latin typeface="XO Oriel"/>
                      </a:endParaRPr>
                    </a:p>
                  </a:txBody>
                  <a:tcPr anchor="t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4"/>
                    </a:solidFill>
                  </a:tcPr>
                </a:tc>
              </a:tr>
              <a:tr h="0">
                <a:tc>
                  <a:txBody>
                    <a:bodyPr lIns="0" rIns="0" tIns="0" bIns="0" anchor="t">
                      <a:noAutofit/>
                    </a:bodyPr>
                    <a:p>
                      <a:pPr marL="343080" indent="-343080">
                        <a:lnSpc>
                          <a:spcPct val="107000"/>
                        </a:lnSpc>
                        <a:buClr>
                          <a:srgbClr val="ffffff"/>
                        </a:buClr>
                        <a:buFont typeface="Arial"/>
                        <a:buAutoNum type="arabicPeriod"/>
                      </a:pPr>
                      <a:r>
                        <a:rPr b="1" lang="ru-RU" sz="100" spc="-1" strike="noStrike">
                          <a:solidFill>
                            <a:schemeClr val="lt1"/>
                          </a:solidFill>
                          <a:latin typeface="Arial"/>
                        </a:rPr>
                        <a:t> </a:t>
                      </a:r>
                      <a:endParaRPr b="0" lang="ru-RU" sz="100" spc="-1" strike="noStrike">
                        <a:solidFill>
                          <a:srgbClr val="000000"/>
                        </a:solidFill>
                        <a:latin typeface="XO Oriel"/>
                      </a:endParaRPr>
                    </a:p>
                  </a:txBody>
                  <a:tcPr anchor="t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lIns="0" rIns="0" tIns="0" bIns="0" anchor="t">
                      <a:noAutofit/>
                    </a:bodyPr>
                    <a:p>
                      <a:pPr>
                        <a:lnSpc>
                          <a:spcPct val="107000"/>
                        </a:lnSpc>
                      </a:pPr>
                      <a:r>
                        <a:rPr b="0" lang="ru-RU" sz="10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Создание технического задания</a:t>
                      </a:r>
                      <a:endParaRPr b="0" lang="ru-RU" sz="100" spc="-1" strike="noStrike">
                        <a:solidFill>
                          <a:srgbClr val="000000"/>
                        </a:solidFill>
                        <a:latin typeface="XO Oriel"/>
                      </a:endParaRPr>
                    </a:p>
                  </a:txBody>
                  <a:tcPr anchor="t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lIns="0" rIns="0" tIns="0" bIns="0" anchor="t">
                      <a:noAutofit/>
                    </a:bodyPr>
                    <a:p>
                      <a:pPr>
                        <a:lnSpc>
                          <a:spcPct val="107000"/>
                        </a:lnSpc>
                      </a:pPr>
                      <a:r>
                        <a:rPr b="0" lang="ru-RU" sz="10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70.000</a:t>
                      </a:r>
                      <a:endParaRPr b="0" lang="ru-RU" sz="100" spc="-1" strike="noStrike">
                        <a:solidFill>
                          <a:srgbClr val="000000"/>
                        </a:solidFill>
                        <a:latin typeface="XO Oriel"/>
                      </a:endParaRPr>
                    </a:p>
                  </a:txBody>
                  <a:tcPr anchor="t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9"/>
                    </a:solidFill>
                  </a:tcPr>
                </a:tc>
              </a:tr>
              <a:tr h="0">
                <a:tc>
                  <a:txBody>
                    <a:bodyPr lIns="0" rIns="0" tIns="0" bIns="0" anchor="t">
                      <a:noAutofit/>
                    </a:bodyPr>
                    <a:p>
                      <a:pPr marL="343080" indent="-343080">
                        <a:lnSpc>
                          <a:spcPct val="107000"/>
                        </a:lnSpc>
                        <a:buClr>
                          <a:srgbClr val="ffffff"/>
                        </a:buClr>
                        <a:buFont typeface="Arial"/>
                        <a:buAutoNum type="arabicPeriod"/>
                      </a:pPr>
                      <a:r>
                        <a:rPr b="1" lang="ru-RU" sz="100" spc="-1" strike="noStrike">
                          <a:solidFill>
                            <a:schemeClr val="lt1"/>
                          </a:solidFill>
                          <a:latin typeface="Arial"/>
                        </a:rPr>
                        <a:t> </a:t>
                      </a:r>
                      <a:endParaRPr b="0" lang="ru-RU" sz="100" spc="-1" strike="noStrike">
                        <a:solidFill>
                          <a:srgbClr val="000000"/>
                        </a:solidFill>
                        <a:latin typeface="XO Oriel"/>
                      </a:endParaRPr>
                    </a:p>
                  </a:txBody>
                  <a:tcPr anchor="t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lIns="0" rIns="0" tIns="0" bIns="0" anchor="t">
                      <a:noAutofit/>
                    </a:bodyPr>
                    <a:p>
                      <a:pPr>
                        <a:lnSpc>
                          <a:spcPct val="107000"/>
                        </a:lnSpc>
                      </a:pPr>
                      <a:r>
                        <a:rPr b="0" lang="ru-RU" sz="10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Проектирование и дизайн платформы</a:t>
                      </a:r>
                      <a:endParaRPr b="0" lang="ru-RU" sz="100" spc="-1" strike="noStrike">
                        <a:solidFill>
                          <a:srgbClr val="000000"/>
                        </a:solidFill>
                        <a:latin typeface="XO Oriel"/>
                      </a:endParaRPr>
                    </a:p>
                  </a:txBody>
                  <a:tcPr anchor="t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lIns="0" rIns="0" tIns="0" bIns="0" anchor="t">
                      <a:noAutofit/>
                    </a:bodyPr>
                    <a:p>
                      <a:pPr>
                        <a:lnSpc>
                          <a:spcPct val="107000"/>
                        </a:lnSpc>
                      </a:pPr>
                      <a:r>
                        <a:rPr b="0" lang="ru-RU" sz="10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800.000</a:t>
                      </a:r>
                      <a:endParaRPr b="0" lang="ru-RU" sz="100" spc="-1" strike="noStrike">
                        <a:solidFill>
                          <a:srgbClr val="000000"/>
                        </a:solidFill>
                        <a:latin typeface="XO Oriel"/>
                      </a:endParaRPr>
                    </a:p>
                  </a:txBody>
                  <a:tcPr anchor="t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4"/>
                    </a:solidFill>
                  </a:tcPr>
                </a:tc>
              </a:tr>
              <a:tr h="0">
                <a:tc>
                  <a:txBody>
                    <a:bodyPr lIns="0" rIns="0" tIns="0" bIns="0" anchor="t">
                      <a:noAutofit/>
                    </a:bodyPr>
                    <a:p>
                      <a:pPr marL="343080" indent="-343080">
                        <a:lnSpc>
                          <a:spcPct val="107000"/>
                        </a:lnSpc>
                        <a:buClr>
                          <a:srgbClr val="ffffff"/>
                        </a:buClr>
                        <a:buFont typeface="Arial"/>
                        <a:buAutoNum type="arabicPeriod"/>
                      </a:pPr>
                      <a:r>
                        <a:rPr b="1" lang="ru-RU" sz="100" spc="-1" strike="noStrike">
                          <a:solidFill>
                            <a:schemeClr val="lt1"/>
                          </a:solidFill>
                          <a:latin typeface="Arial"/>
                        </a:rPr>
                        <a:t> </a:t>
                      </a:r>
                      <a:endParaRPr b="0" lang="ru-RU" sz="100" spc="-1" strike="noStrike">
                        <a:solidFill>
                          <a:srgbClr val="000000"/>
                        </a:solidFill>
                        <a:latin typeface="XO Oriel"/>
                      </a:endParaRPr>
                    </a:p>
                  </a:txBody>
                  <a:tcPr anchor="t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lIns="0" rIns="0" tIns="0" bIns="0" anchor="t">
                      <a:noAutofit/>
                    </a:bodyPr>
                    <a:p>
                      <a:pPr>
                        <a:lnSpc>
                          <a:spcPct val="107000"/>
                        </a:lnSpc>
                      </a:pPr>
                      <a:r>
                        <a:rPr b="0" lang="ru-RU" sz="10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Формирование и наполнение контентом</a:t>
                      </a:r>
                      <a:endParaRPr b="0" lang="ru-RU" sz="100" spc="-1" strike="noStrike">
                        <a:solidFill>
                          <a:srgbClr val="000000"/>
                        </a:solidFill>
                        <a:latin typeface="XO Oriel"/>
                      </a:endParaRPr>
                    </a:p>
                  </a:txBody>
                  <a:tcPr anchor="t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lIns="0" rIns="0" tIns="0" bIns="0" anchor="t">
                      <a:noAutofit/>
                    </a:bodyPr>
                    <a:p>
                      <a:pPr>
                        <a:lnSpc>
                          <a:spcPct val="107000"/>
                        </a:lnSpc>
                      </a:pPr>
                      <a:r>
                        <a:rPr b="0" lang="ru-RU" sz="10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50.000</a:t>
                      </a:r>
                      <a:endParaRPr b="0" lang="ru-RU" sz="100" spc="-1" strike="noStrike">
                        <a:solidFill>
                          <a:srgbClr val="000000"/>
                        </a:solidFill>
                        <a:latin typeface="XO Oriel"/>
                      </a:endParaRPr>
                    </a:p>
                  </a:txBody>
                  <a:tcPr anchor="t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9"/>
                    </a:solidFill>
                  </a:tcPr>
                </a:tc>
              </a:tr>
              <a:tr h="0">
                <a:tc>
                  <a:txBody>
                    <a:bodyPr lIns="0" rIns="0" tIns="0" bIns="0" anchor="t">
                      <a:noAutofit/>
                    </a:bodyPr>
                    <a:p>
                      <a:pPr marL="343080" indent="-343080">
                        <a:lnSpc>
                          <a:spcPct val="107000"/>
                        </a:lnSpc>
                        <a:buClr>
                          <a:srgbClr val="ffffff"/>
                        </a:buClr>
                        <a:buFont typeface="Arial"/>
                        <a:buAutoNum type="arabicPeriod"/>
                      </a:pPr>
                      <a:r>
                        <a:rPr b="1" lang="ru-RU" sz="100" spc="-1" strike="noStrike">
                          <a:solidFill>
                            <a:schemeClr val="lt1"/>
                          </a:solidFill>
                          <a:latin typeface="Arial"/>
                        </a:rPr>
                        <a:t> </a:t>
                      </a:r>
                      <a:endParaRPr b="0" lang="ru-RU" sz="100" spc="-1" strike="noStrike">
                        <a:solidFill>
                          <a:srgbClr val="000000"/>
                        </a:solidFill>
                        <a:latin typeface="XO Oriel"/>
                      </a:endParaRPr>
                    </a:p>
                  </a:txBody>
                  <a:tcPr anchor="t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lIns="0" rIns="0" tIns="0" bIns="0" anchor="t">
                      <a:noAutofit/>
                    </a:bodyPr>
                    <a:p>
                      <a:pPr>
                        <a:lnSpc>
                          <a:spcPct val="107000"/>
                        </a:lnSpc>
                      </a:pPr>
                      <a:r>
                        <a:rPr b="0" lang="ru-RU" sz="10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Поддержка проекта (тех. Поддержка)</a:t>
                      </a:r>
                      <a:endParaRPr b="0" lang="ru-RU" sz="100" spc="-1" strike="noStrike">
                        <a:solidFill>
                          <a:srgbClr val="000000"/>
                        </a:solidFill>
                        <a:latin typeface="XO Oriel"/>
                      </a:endParaRPr>
                    </a:p>
                  </a:txBody>
                  <a:tcPr anchor="t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lIns="0" rIns="0" tIns="0" bIns="0" anchor="t">
                      <a:noAutofit/>
                    </a:bodyPr>
                    <a:p>
                      <a:pPr>
                        <a:lnSpc>
                          <a:spcPct val="107000"/>
                        </a:lnSpc>
                      </a:pPr>
                      <a:r>
                        <a:rPr b="0" lang="ru-RU" sz="10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100.000</a:t>
                      </a:r>
                      <a:endParaRPr b="0" lang="ru-RU" sz="100" spc="-1" strike="noStrike">
                        <a:solidFill>
                          <a:srgbClr val="000000"/>
                        </a:solidFill>
                        <a:latin typeface="XO Oriel"/>
                      </a:endParaRPr>
                    </a:p>
                  </a:txBody>
                  <a:tcPr anchor="t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4"/>
                    </a:solidFill>
                  </a:tcPr>
                </a:tc>
              </a:tr>
              <a:tr h="0">
                <a:tc>
                  <a:txBody>
                    <a:bodyPr lIns="0" rIns="0" tIns="0" bIns="0" anchor="t">
                      <a:noAutofit/>
                    </a:bodyPr>
                    <a:p>
                      <a:pPr marL="343080" indent="-343080">
                        <a:lnSpc>
                          <a:spcPct val="107000"/>
                        </a:lnSpc>
                        <a:buClr>
                          <a:srgbClr val="ffffff"/>
                        </a:buClr>
                        <a:buFont typeface="Arial"/>
                        <a:buAutoNum type="arabicPeriod"/>
                      </a:pPr>
                      <a:r>
                        <a:rPr b="1" lang="ru-RU" sz="100" spc="-1" strike="noStrike">
                          <a:solidFill>
                            <a:schemeClr val="lt1"/>
                          </a:solidFill>
                          <a:latin typeface="Arial"/>
                        </a:rPr>
                        <a:t> </a:t>
                      </a:r>
                      <a:endParaRPr b="0" lang="ru-RU" sz="100" spc="-1" strike="noStrike">
                        <a:solidFill>
                          <a:srgbClr val="000000"/>
                        </a:solidFill>
                        <a:latin typeface="XO Oriel"/>
                      </a:endParaRPr>
                    </a:p>
                  </a:txBody>
                  <a:tcPr anchor="t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lIns="0" rIns="0" tIns="0" bIns="0" anchor="t">
                      <a:noAutofit/>
                    </a:bodyPr>
                    <a:p>
                      <a:pPr>
                        <a:lnSpc>
                          <a:spcPct val="107000"/>
                        </a:lnSpc>
                      </a:pPr>
                      <a:r>
                        <a:rPr b="0" lang="ru-RU" sz="10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Маркетинг и продвижение проекта</a:t>
                      </a:r>
                      <a:endParaRPr b="0" lang="ru-RU" sz="100" spc="-1" strike="noStrike">
                        <a:solidFill>
                          <a:srgbClr val="000000"/>
                        </a:solidFill>
                        <a:latin typeface="XO Oriel"/>
                      </a:endParaRPr>
                    </a:p>
                  </a:txBody>
                  <a:tcPr anchor="t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lIns="0" rIns="0" tIns="0" bIns="0" anchor="t">
                      <a:noAutofit/>
                    </a:bodyPr>
                    <a:p>
                      <a:pPr>
                        <a:lnSpc>
                          <a:spcPct val="107000"/>
                        </a:lnSpc>
                      </a:pPr>
                      <a:r>
                        <a:rPr b="0" lang="ru-RU" sz="10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500.000</a:t>
                      </a:r>
                      <a:endParaRPr b="0" lang="ru-RU" sz="100" spc="-1" strike="noStrike">
                        <a:solidFill>
                          <a:srgbClr val="000000"/>
                        </a:solidFill>
                        <a:latin typeface="XO Oriel"/>
                      </a:endParaRPr>
                    </a:p>
                  </a:txBody>
                  <a:tcPr anchor="t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9"/>
                    </a:solidFill>
                  </a:tcPr>
                </a:tc>
              </a:tr>
              <a:tr h="0">
                <a:tc>
                  <a:txBody>
                    <a:bodyPr lIns="0" rIns="0" tIns="0" bIns="0" anchor="t">
                      <a:noAutofit/>
                    </a:bodyPr>
                    <a:p>
                      <a:pPr marL="343080" indent="-343080">
                        <a:lnSpc>
                          <a:spcPct val="107000"/>
                        </a:lnSpc>
                        <a:buClr>
                          <a:srgbClr val="ffffff"/>
                        </a:buClr>
                        <a:buFont typeface="Arial"/>
                        <a:buAutoNum type="arabicPeriod"/>
                      </a:pPr>
                      <a:r>
                        <a:rPr b="1" lang="ru-RU" sz="100" spc="-1" strike="noStrike">
                          <a:solidFill>
                            <a:schemeClr val="lt1"/>
                          </a:solidFill>
                          <a:latin typeface="Arial"/>
                        </a:rPr>
                        <a:t> </a:t>
                      </a:r>
                      <a:endParaRPr b="0" lang="ru-RU" sz="100" spc="-1" strike="noStrike">
                        <a:solidFill>
                          <a:srgbClr val="000000"/>
                        </a:solidFill>
                        <a:latin typeface="XO Oriel"/>
                      </a:endParaRPr>
                    </a:p>
                  </a:txBody>
                  <a:tcPr anchor="t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lIns="0" rIns="0" tIns="0" bIns="0" anchor="t">
                      <a:noAutofit/>
                    </a:bodyPr>
                    <a:p>
                      <a:pPr>
                        <a:lnSpc>
                          <a:spcPct val="107000"/>
                        </a:lnSpc>
                      </a:pPr>
                      <a:r>
                        <a:rPr b="0" lang="ru-RU" sz="10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Патентование базы данных</a:t>
                      </a:r>
                      <a:endParaRPr b="0" lang="ru-RU" sz="100" spc="-1" strike="noStrike">
                        <a:solidFill>
                          <a:srgbClr val="000000"/>
                        </a:solidFill>
                        <a:latin typeface="XO Oriel"/>
                      </a:endParaRPr>
                    </a:p>
                  </a:txBody>
                  <a:tcPr anchor="t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lIns="0" rIns="0" tIns="0" bIns="0" anchor="t">
                      <a:noAutofit/>
                    </a:bodyPr>
                    <a:p>
                      <a:pPr>
                        <a:lnSpc>
                          <a:spcPct val="107000"/>
                        </a:lnSpc>
                      </a:pPr>
                      <a:r>
                        <a:rPr b="0" lang="ru-RU" sz="10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130.000</a:t>
                      </a:r>
                      <a:endParaRPr b="0" lang="ru-RU" sz="100" spc="-1" strike="noStrike">
                        <a:solidFill>
                          <a:srgbClr val="000000"/>
                        </a:solidFill>
                        <a:latin typeface="XO Oriel"/>
                      </a:endParaRPr>
                    </a:p>
                  </a:txBody>
                  <a:tcPr anchor="t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4"/>
                    </a:solidFill>
                  </a:tcPr>
                </a:tc>
              </a:tr>
              <a:tr h="0">
                <a:tc>
                  <a:txBody>
                    <a:bodyPr lIns="0" rIns="0" tIns="0" bIns="0" anchor="t">
                      <a:noAutofit/>
                    </a:bodyPr>
                    <a:p>
                      <a:pPr marL="343080" indent="-343080">
                        <a:lnSpc>
                          <a:spcPct val="107000"/>
                        </a:lnSpc>
                        <a:buClr>
                          <a:srgbClr val="ffffff"/>
                        </a:buClr>
                        <a:buFont typeface="Arial"/>
                        <a:buAutoNum type="arabicPeriod"/>
                      </a:pPr>
                      <a:r>
                        <a:rPr b="1" lang="ru-RU" sz="100" spc="-1" strike="noStrike">
                          <a:solidFill>
                            <a:schemeClr val="lt1"/>
                          </a:solidFill>
                          <a:latin typeface="Arial"/>
                        </a:rPr>
                        <a:t> </a:t>
                      </a:r>
                      <a:endParaRPr b="0" lang="ru-RU" sz="100" spc="-1" strike="noStrike">
                        <a:solidFill>
                          <a:srgbClr val="000000"/>
                        </a:solidFill>
                        <a:latin typeface="XO Oriel"/>
                      </a:endParaRPr>
                    </a:p>
                  </a:txBody>
                  <a:tcPr anchor="t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lIns="0" rIns="0" tIns="0" bIns="0" anchor="t">
                      <a:noAutofit/>
                    </a:bodyPr>
                    <a:p>
                      <a:pPr>
                        <a:lnSpc>
                          <a:spcPct val="107000"/>
                        </a:lnSpc>
                      </a:pPr>
                      <a:r>
                        <a:rPr b="0" lang="ru-RU" sz="10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Прочие расходы</a:t>
                      </a:r>
                      <a:endParaRPr b="0" lang="ru-RU" sz="100" spc="-1" strike="noStrike">
                        <a:solidFill>
                          <a:srgbClr val="000000"/>
                        </a:solidFill>
                        <a:latin typeface="XO Oriel"/>
                      </a:endParaRPr>
                    </a:p>
                  </a:txBody>
                  <a:tcPr anchor="t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lIns="0" rIns="0" tIns="0" bIns="0" anchor="t">
                      <a:noAutofit/>
                    </a:bodyPr>
                    <a:p>
                      <a:pPr>
                        <a:lnSpc>
                          <a:spcPct val="107000"/>
                        </a:lnSpc>
                      </a:pPr>
                      <a:r>
                        <a:rPr b="0" lang="ru-RU" sz="10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130.000</a:t>
                      </a:r>
                      <a:endParaRPr b="0" lang="ru-RU" sz="100" spc="-1" strike="noStrike">
                        <a:solidFill>
                          <a:srgbClr val="000000"/>
                        </a:solidFill>
                        <a:latin typeface="XO Oriel"/>
                      </a:endParaRPr>
                    </a:p>
                  </a:txBody>
                  <a:tcPr anchor="t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9"/>
                    </a:solidFill>
                  </a:tcPr>
                </a:tc>
              </a:tr>
              <a:tr h="0">
                <a:tc>
                  <a:txBody>
                    <a:bodyPr lIns="0" rIns="0" tIns="0" bIns="0" anchor="t">
                      <a:noAutofit/>
                    </a:bodyPr>
                    <a:p>
                      <a:pPr marL="343080" indent="-343080">
                        <a:lnSpc>
                          <a:spcPct val="107000"/>
                        </a:lnSpc>
                        <a:buClr>
                          <a:srgbClr val="ffffff"/>
                        </a:buClr>
                        <a:buFont typeface="Arial"/>
                        <a:buAutoNum type="arabicPeriod"/>
                      </a:pPr>
                      <a:r>
                        <a:rPr b="1" lang="ru-RU" sz="100" spc="-1" strike="noStrike">
                          <a:solidFill>
                            <a:schemeClr val="lt1"/>
                          </a:solidFill>
                          <a:latin typeface="Arial"/>
                        </a:rPr>
                        <a:t> </a:t>
                      </a:r>
                      <a:endParaRPr b="0" lang="ru-RU" sz="100" spc="-1" strike="noStrike">
                        <a:solidFill>
                          <a:srgbClr val="000000"/>
                        </a:solidFill>
                        <a:latin typeface="XO Oriel"/>
                      </a:endParaRPr>
                    </a:p>
                  </a:txBody>
                  <a:tcPr anchor="t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lIns="0" rIns="0" tIns="0" bIns="0" anchor="t">
                      <a:noAutofit/>
                    </a:bodyPr>
                    <a:p>
                      <a:pPr>
                        <a:lnSpc>
                          <a:spcPct val="107000"/>
                        </a:lnSpc>
                      </a:pPr>
                      <a:r>
                        <a:rPr b="0" lang="ru-RU" sz="10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Итого:</a:t>
                      </a:r>
                      <a:endParaRPr b="0" lang="ru-RU" sz="100" spc="-1" strike="noStrike">
                        <a:solidFill>
                          <a:srgbClr val="000000"/>
                        </a:solidFill>
                        <a:latin typeface="XO Oriel"/>
                      </a:endParaRPr>
                    </a:p>
                  </a:txBody>
                  <a:tcPr anchor="t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lIns="0" rIns="0" tIns="0" bIns="0" anchor="t">
                      <a:noAutofit/>
                    </a:bodyPr>
                    <a:p>
                      <a:pPr>
                        <a:lnSpc>
                          <a:spcPct val="107000"/>
                        </a:lnSpc>
                      </a:pPr>
                      <a:r>
                        <a:rPr b="0" lang="ru-RU" sz="10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1.800.000</a:t>
                      </a:r>
                      <a:endParaRPr b="0" lang="ru-RU" sz="100" spc="-1" strike="noStrike">
                        <a:solidFill>
                          <a:srgbClr val="000000"/>
                        </a:solidFill>
                        <a:latin typeface="XO Oriel"/>
                      </a:endParaRPr>
                    </a:p>
                  </a:txBody>
                  <a:tcPr anchor="t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4"/>
                    </a:solidFill>
                  </a:tcPr>
                </a:tc>
              </a:tr>
            </a:tbl>
          </a:graphicData>
        </a:graphic>
      </p:graphicFrame>
      <p:sp>
        <p:nvSpPr>
          <p:cNvPr id="284" name="Заголовок 1"/>
          <p:cNvSpPr/>
          <p:nvPr/>
        </p:nvSpPr>
        <p:spPr>
          <a:xfrm>
            <a:off x="99360" y="722880"/>
            <a:ext cx="7416360" cy="61524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>
              <a:lnSpc>
                <a:spcPct val="90000"/>
              </a:lnSpc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План реализации  (Первый этап)</a:t>
            </a:r>
            <a:endParaRPr b="0" lang="ru-RU" sz="2800" spc="-1" strike="noStrike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285" name="Прямоугольник 14"/>
          <p:cNvSpPr/>
          <p:nvPr/>
        </p:nvSpPr>
        <p:spPr>
          <a:xfrm>
            <a:off x="204120" y="1271520"/>
            <a:ext cx="6631920" cy="374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ru-RU" sz="2000" spc="-1" strike="noStrike">
                <a:solidFill>
                  <a:srgbClr val="44546a"/>
                </a:solidFill>
                <a:latin typeface="Arial"/>
              </a:rPr>
              <a:t>1.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 Разработка нейросети для обработки данных датчиков БВС.</a:t>
            </a:r>
            <a:endParaRPr b="0" lang="ru-RU" sz="2000" spc="-1" strike="noStrike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endParaRPr b="0" lang="ru-RU" sz="2000" spc="-1" strike="noStrike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b="0" lang="ru-RU" sz="2000" spc="-1" strike="noStrike">
                <a:solidFill>
                  <a:srgbClr val="44546a"/>
                </a:solidFill>
                <a:latin typeface="Arial"/>
              </a:rPr>
              <a:t>2. 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Разработка алгоритмов и сценариев автономного взаимодействия единиц роя беспилотников.</a:t>
            </a:r>
            <a:endParaRPr b="0" lang="ru-RU" sz="2000" spc="-1" strike="noStrike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endParaRPr b="0" lang="ru-RU" sz="2000" spc="-1" strike="noStrike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b="0" lang="ru-RU" sz="2000" spc="-1" strike="noStrike">
                <a:solidFill>
                  <a:srgbClr val="44546a"/>
                </a:solidFill>
                <a:latin typeface="Arial"/>
              </a:rPr>
              <a:t>3. 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Разработка чек-листов (сценариев) по типу поставленных задач (патрулирование, наблюдение и ведения цели, оборона объектов).</a:t>
            </a:r>
            <a:endParaRPr b="0" lang="ru-RU" sz="2000" spc="-1" strike="noStrike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endParaRPr b="0" lang="ru-RU" sz="2000" spc="-1" strike="noStrike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b="0" lang="ru-RU" sz="2000" spc="-1" strike="noStrike">
                <a:solidFill>
                  <a:srgbClr val="44546a"/>
                </a:solidFill>
                <a:latin typeface="Arial"/>
              </a:rPr>
              <a:t>4.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 Проектирование платформы для размещения 6 ти единиц роя.</a:t>
            </a:r>
            <a:endParaRPr b="0" lang="ru-RU" sz="2000" spc="-1" strike="noStrike">
              <a:solidFill>
                <a:srgbClr val="000000"/>
              </a:solidFill>
              <a:latin typeface="XO Oriel"/>
            </a:endParaRPr>
          </a:p>
        </p:txBody>
      </p:sp>
      <p:pic>
        <p:nvPicPr>
          <p:cNvPr id="286" name="Рисунок 16" descr=""/>
          <p:cNvPicPr/>
          <p:nvPr/>
        </p:nvPicPr>
        <p:blipFill>
          <a:blip r:embed="rId5"/>
          <a:stretch/>
        </p:blipFill>
        <p:spPr>
          <a:xfrm>
            <a:off x="6911640" y="941040"/>
            <a:ext cx="5279760" cy="5279760"/>
          </a:xfrm>
          <a:prstGeom prst="rect">
            <a:avLst/>
          </a:prstGeom>
          <a:ln w="0">
            <a:noFill/>
          </a:ln>
        </p:spPr>
      </p:pic>
      <p:sp>
        <p:nvSpPr>
          <p:cNvPr id="287" name="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b="0" lang="ru-RU" sz="266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b="0" lang="ru-RU" sz="266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9" name="PlaceHolder 2"/>
          <p:cNvSpPr>
            <a:spLocks noGrp="1"/>
          </p:cNvSpPr>
          <p:nvPr>
            <p:ph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17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0" name="Заголовок 1"/>
          <p:cNvSpPr/>
          <p:nvPr/>
        </p:nvSpPr>
        <p:spPr>
          <a:xfrm>
            <a:off x="630720" y="635040"/>
            <a:ext cx="7560360" cy="61524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>
              <a:lnSpc>
                <a:spcPct val="90000"/>
              </a:lnSpc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План реализации (второй этап)</a:t>
            </a:r>
            <a:endParaRPr b="0" lang="ru-RU" sz="2800" spc="-1" strike="noStrike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291" name="Прямоугольник 4"/>
          <p:cNvSpPr/>
          <p:nvPr/>
        </p:nvSpPr>
        <p:spPr>
          <a:xfrm>
            <a:off x="630720" y="1673640"/>
            <a:ext cx="8652240" cy="344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ru-RU" sz="2000" spc="-1" strike="noStrike">
                <a:solidFill>
                  <a:srgbClr val="c00000"/>
                </a:solidFill>
                <a:latin typeface="Arial"/>
              </a:rPr>
              <a:t>1. 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Поиск оптимального решения задачи коммуникации единиц роя, выполняющих сценарий по чек-листу в составе группы.</a:t>
            </a:r>
            <a:endParaRPr b="0" lang="ru-RU" sz="2000" spc="-1" strike="noStrike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endParaRPr b="0" lang="ru-RU" sz="2000" spc="-1" strike="noStrike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b="0" lang="ru-RU" sz="2000" spc="-1" strike="noStrike">
                <a:solidFill>
                  <a:srgbClr val="c00000"/>
                </a:solidFill>
                <a:latin typeface="Arial"/>
              </a:rPr>
              <a:t>2. 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Создание математической модели определения оптимального и безопасного расстояния между единицами роя одного типа в полете.</a:t>
            </a:r>
            <a:endParaRPr b="0" lang="ru-RU" sz="2000" spc="-1" strike="noStrike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endParaRPr b="0" lang="ru-RU" sz="2000" spc="-1" strike="noStrike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b="0" lang="ru-RU" sz="2000" spc="-1" strike="noStrike">
                <a:solidFill>
                  <a:srgbClr val="c00000"/>
                </a:solidFill>
                <a:latin typeface="Arial"/>
              </a:rPr>
              <a:t>3. 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Проведение испытаний, внесение конструктивных и программных изменений при необходимости.</a:t>
            </a:r>
            <a:endParaRPr b="0" lang="ru-RU" sz="2000" spc="-1" strike="noStrike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endParaRPr b="0" lang="ru-RU" sz="2000" spc="-1" strike="noStrike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b="0" lang="ru-RU" sz="2000" spc="-1" strike="noStrike">
                <a:solidFill>
                  <a:srgbClr val="c00000"/>
                </a:solidFill>
                <a:latin typeface="Arial"/>
              </a:rPr>
              <a:t>4. 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Патентование результатов исследования и проектируемой системы управления.</a:t>
            </a:r>
            <a:endParaRPr b="0" lang="ru-RU" sz="2000" spc="-1" strike="noStrike">
              <a:solidFill>
                <a:srgbClr val="000000"/>
              </a:solidFill>
              <a:latin typeface="XO Oriel"/>
            </a:endParaRPr>
          </a:p>
        </p:txBody>
      </p:sp>
      <p:pic>
        <p:nvPicPr>
          <p:cNvPr id="292" name="Picture 2" descr=""/>
          <p:cNvPicPr/>
          <p:nvPr/>
        </p:nvPicPr>
        <p:blipFill>
          <a:blip r:embed="rId1"/>
          <a:stretch/>
        </p:blipFill>
        <p:spPr>
          <a:xfrm flipH="1">
            <a:off x="9387360" y="2325960"/>
            <a:ext cx="2232000" cy="2857320"/>
          </a:xfrm>
          <a:prstGeom prst="rect">
            <a:avLst/>
          </a:prstGeom>
          <a:ln w="0">
            <a:noFill/>
          </a:ln>
        </p:spPr>
      </p:pic>
      <p:grpSp>
        <p:nvGrpSpPr>
          <p:cNvPr id="293" name="Группа 6"/>
          <p:cNvGrpSpPr/>
          <p:nvPr/>
        </p:nvGrpSpPr>
        <p:grpSpPr>
          <a:xfrm>
            <a:off x="284760" y="194040"/>
            <a:ext cx="11587320" cy="399240"/>
            <a:chOff x="284760" y="194040"/>
            <a:chExt cx="11587320" cy="399240"/>
          </a:xfrm>
        </p:grpSpPr>
        <p:grpSp>
          <p:nvGrpSpPr>
            <p:cNvPr id="294" name="Группа 7"/>
            <p:cNvGrpSpPr/>
            <p:nvPr/>
          </p:nvGrpSpPr>
          <p:grpSpPr>
            <a:xfrm>
              <a:off x="284760" y="279360"/>
              <a:ext cx="9459360" cy="228600"/>
              <a:chOff x="284760" y="279360"/>
              <a:chExt cx="9459360" cy="228600"/>
            </a:xfrm>
          </p:grpSpPr>
          <p:pic>
            <p:nvPicPr>
              <p:cNvPr id="295" name="Рисунок 10" descr=""/>
              <p:cNvPicPr/>
              <p:nvPr/>
            </p:nvPicPr>
            <p:blipFill>
              <a:blip r:embed="rId2"/>
              <a:stretch/>
            </p:blipFill>
            <p:spPr>
              <a:xfrm flipH="1">
                <a:off x="284760" y="308160"/>
                <a:ext cx="9459360" cy="1998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296" name="Рисунок 11" descr=""/>
              <p:cNvPicPr/>
              <p:nvPr/>
            </p:nvPicPr>
            <p:blipFill>
              <a:blip r:embed="rId3"/>
              <a:stretch/>
            </p:blipFill>
            <p:spPr>
              <a:xfrm flipH="1">
                <a:off x="284760" y="279360"/>
                <a:ext cx="9459360" cy="19980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297" name="Рисунок 8" descr=""/>
            <p:cNvPicPr/>
            <p:nvPr/>
          </p:nvPicPr>
          <p:blipFill>
            <a:blip r:embed="rId4"/>
            <a:stretch/>
          </p:blipFill>
          <p:spPr>
            <a:xfrm>
              <a:off x="10149120" y="194040"/>
              <a:ext cx="1009440" cy="3992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98" name="Рисунок 9" descr=""/>
            <p:cNvPicPr/>
            <p:nvPr/>
          </p:nvPicPr>
          <p:blipFill>
            <a:blip r:embed="rId5"/>
            <a:stretch/>
          </p:blipFill>
          <p:spPr>
            <a:xfrm>
              <a:off x="11472840" y="194040"/>
              <a:ext cx="399240" cy="399240"/>
            </a:xfrm>
            <a:prstGeom prst="rect">
              <a:avLst/>
            </a:prstGeom>
            <a:ln w="0">
              <a:noFill/>
            </a:ln>
          </p:spPr>
        </p:pic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b="0" lang="ru-RU" sz="266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0" name="PlaceHolder 2"/>
          <p:cNvSpPr>
            <a:spLocks noGrp="1"/>
          </p:cNvSpPr>
          <p:nvPr>
            <p:ph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17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1" name="Заголовок 1"/>
          <p:cNvSpPr/>
          <p:nvPr/>
        </p:nvSpPr>
        <p:spPr>
          <a:xfrm>
            <a:off x="562680" y="803520"/>
            <a:ext cx="4248000" cy="97524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algn="ctr">
              <a:lnSpc>
                <a:spcPct val="90000"/>
              </a:lnSpc>
            </a:pPr>
            <a:r>
              <a:rPr b="0" lang="ru-RU" sz="2400" spc="-1" strike="noStrike">
                <a:solidFill>
                  <a:srgbClr val="c00000"/>
                </a:solidFill>
                <a:latin typeface="Arial"/>
              </a:rPr>
              <a:t>заинтересованные организации</a:t>
            </a:r>
            <a:endParaRPr b="0" lang="ru-RU" sz="2400" spc="-1" strike="noStrike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302" name="Прямоугольник 4"/>
          <p:cNvSpPr/>
          <p:nvPr/>
        </p:nvSpPr>
        <p:spPr>
          <a:xfrm>
            <a:off x="383760" y="3219120"/>
            <a:ext cx="3992760" cy="173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c00000"/>
                </a:solidFill>
                <a:latin typeface="Arial"/>
              </a:rPr>
              <a:t>Силовые ведомства</a:t>
            </a:r>
            <a:endParaRPr b="0" lang="ru-RU" sz="1800" spc="-1" strike="noStrike">
              <a:solidFill>
                <a:srgbClr val="000000"/>
              </a:solidFill>
              <a:latin typeface="XO Orie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c00000"/>
                </a:solidFill>
                <a:latin typeface="Arial"/>
              </a:rPr>
              <a:t>МИНОБОРОНЫ</a:t>
            </a:r>
            <a:endParaRPr b="0" lang="ru-RU" sz="1800" spc="-1" strike="noStrike">
              <a:solidFill>
                <a:srgbClr val="000000"/>
              </a:solidFill>
              <a:latin typeface="XO Orie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c00000"/>
                </a:solidFill>
                <a:latin typeface="Arial"/>
              </a:rPr>
              <a:t>МЧС</a:t>
            </a:r>
            <a:endParaRPr b="0" lang="ru-RU" sz="1800" spc="-1" strike="noStrike">
              <a:solidFill>
                <a:srgbClr val="000000"/>
              </a:solidFill>
              <a:latin typeface="XO Oriel"/>
            </a:endParaRPr>
          </a:p>
          <a:p>
            <a:pPr algn="ctr"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XO Orie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c00000"/>
                </a:solidFill>
                <a:latin typeface="Arial"/>
              </a:rPr>
              <a:t>Компании агробизнеса, нефти- и газодобывающей промышленности </a:t>
            </a:r>
            <a:endParaRPr b="0" lang="ru-RU" sz="1800" spc="-1" strike="noStrike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303" name="Стрелка вниз 5"/>
          <p:cNvSpPr/>
          <p:nvPr/>
        </p:nvSpPr>
        <p:spPr>
          <a:xfrm>
            <a:off x="2097720" y="1622880"/>
            <a:ext cx="791640" cy="151164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4472c4"/>
          </a:solidFill>
          <a:ln>
            <a:solidFill>
              <a:srgbClr val="3254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ru-RU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304" name="Прямоугольник 6"/>
          <p:cNvSpPr/>
          <p:nvPr/>
        </p:nvSpPr>
        <p:spPr>
          <a:xfrm>
            <a:off x="9235440" y="2062800"/>
            <a:ext cx="1999080" cy="57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0" lang="ru-RU" sz="3200" spc="-1" strike="noStrike">
                <a:solidFill>
                  <a:srgbClr val="c00000"/>
                </a:solidFill>
                <a:latin typeface="Arial"/>
              </a:rPr>
              <a:t>партнеры</a:t>
            </a:r>
            <a:endParaRPr b="0" lang="ru-RU" sz="3200" spc="-1" strike="noStrike">
              <a:solidFill>
                <a:srgbClr val="000000"/>
              </a:solidFill>
              <a:latin typeface="XO Oriel"/>
            </a:endParaRPr>
          </a:p>
        </p:txBody>
      </p:sp>
      <p:pic>
        <p:nvPicPr>
          <p:cNvPr id="305" name="Picture 2" descr=""/>
          <p:cNvPicPr/>
          <p:nvPr/>
        </p:nvPicPr>
        <p:blipFill>
          <a:blip r:embed="rId1"/>
          <a:stretch/>
        </p:blipFill>
        <p:spPr>
          <a:xfrm>
            <a:off x="9799560" y="2587680"/>
            <a:ext cx="871200" cy="1094400"/>
          </a:xfrm>
          <a:prstGeom prst="rect">
            <a:avLst/>
          </a:prstGeom>
          <a:ln w="0">
            <a:noFill/>
          </a:ln>
        </p:spPr>
      </p:pic>
      <p:sp>
        <p:nvSpPr>
          <p:cNvPr id="306" name="Прямоугольник 8"/>
          <p:cNvSpPr/>
          <p:nvPr/>
        </p:nvSpPr>
        <p:spPr>
          <a:xfrm>
            <a:off x="7963560" y="3711960"/>
            <a:ext cx="4313520" cy="319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</a:rPr>
              <a:t>Краснодарское высшее военное училище имени генерала армии С.М.Штеменко</a:t>
            </a:r>
            <a:endParaRPr b="0" lang="ru-RU" sz="1600" spc="-1" strike="noStrike">
              <a:solidFill>
                <a:srgbClr val="000000"/>
              </a:solidFill>
              <a:latin typeface="XO Oriel"/>
            </a:endParaRPr>
          </a:p>
          <a:p>
            <a:pPr algn="ctr">
              <a:lnSpc>
                <a:spcPct val="100000"/>
              </a:lnSpc>
            </a:pPr>
            <a:r>
              <a:rPr b="0" lang="ru-RU" sz="1000" spc="-1" strike="noStrike">
                <a:solidFill>
                  <a:srgbClr val="000000"/>
                </a:solidFill>
                <a:latin typeface="Arial"/>
              </a:rPr>
              <a:t>(подписано соглашение о сотрудничестве)</a:t>
            </a:r>
            <a:endParaRPr b="0" lang="ru-RU" sz="1000" spc="-1" strike="noStrike">
              <a:solidFill>
                <a:srgbClr val="000000"/>
              </a:solidFill>
              <a:latin typeface="XO Oriel"/>
            </a:endParaRPr>
          </a:p>
          <a:p>
            <a:pPr algn="ctr">
              <a:lnSpc>
                <a:spcPct val="100000"/>
              </a:lnSpc>
            </a:pPr>
            <a:endParaRPr b="0" lang="ru-RU" sz="1600" spc="-1" strike="noStrike">
              <a:solidFill>
                <a:srgbClr val="000000"/>
              </a:solidFill>
              <a:latin typeface="XO Oriel"/>
            </a:endParaRPr>
          </a:p>
          <a:p>
            <a:pPr algn="ctr">
              <a:lnSpc>
                <a:spcPct val="100000"/>
              </a:lnSpc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</a:rPr>
              <a:t>IT </a:t>
            </a:r>
            <a:r>
              <a:rPr b="0" lang="ru-RU" sz="1600" spc="-1" strike="noStrike">
                <a:solidFill>
                  <a:srgbClr val="000000"/>
                </a:solidFill>
                <a:latin typeface="Arial"/>
              </a:rPr>
              <a:t>компания</a:t>
            </a:r>
            <a:endParaRPr b="0" lang="ru-RU" sz="1600" spc="-1" strike="noStrike">
              <a:solidFill>
                <a:srgbClr val="000000"/>
              </a:solidFill>
              <a:latin typeface="XO Oriel"/>
            </a:endParaRPr>
          </a:p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</a:rPr>
              <a:t>ООО «ЭДИАЙТ»</a:t>
            </a:r>
            <a:endParaRPr b="0" lang="ru-RU" sz="1600" spc="-1" strike="noStrike">
              <a:solidFill>
                <a:srgbClr val="000000"/>
              </a:solidFill>
              <a:latin typeface="XO Oriel"/>
            </a:endParaRPr>
          </a:p>
          <a:p>
            <a:pPr algn="ctr">
              <a:lnSpc>
                <a:spcPct val="100000"/>
              </a:lnSpc>
            </a:pPr>
            <a:r>
              <a:rPr b="0" lang="en-US" sz="1600" spc="-1" strike="noStrike" u="sng">
                <a:solidFill>
                  <a:srgbClr val="0563c1"/>
                </a:solidFill>
                <a:uFillTx/>
                <a:latin typeface="Arial"/>
                <a:hlinkClick r:id="rId2"/>
              </a:rPr>
              <a:t>https://ediite.ru</a:t>
            </a:r>
            <a:r>
              <a:rPr b="0" lang="en-US" sz="1600" spc="-1" strike="noStrike" u="sng">
                <a:solidFill>
                  <a:srgbClr val="0563c1"/>
                </a:solidFill>
                <a:uFillTx/>
                <a:latin typeface="Arial"/>
                <a:hlinkClick r:id="rId3"/>
              </a:rPr>
              <a:t>/</a:t>
            </a:r>
            <a:endParaRPr b="0" lang="ru-RU" sz="1600" spc="-1" strike="noStrike">
              <a:solidFill>
                <a:srgbClr val="000000"/>
              </a:solidFill>
              <a:latin typeface="XO Oriel"/>
            </a:endParaRPr>
          </a:p>
          <a:p>
            <a:pPr algn="ctr">
              <a:lnSpc>
                <a:spcPct val="100000"/>
              </a:lnSpc>
            </a:pPr>
            <a:r>
              <a:rPr b="0" lang="ru-RU" sz="1000" spc="-1" strike="noStrike">
                <a:solidFill>
                  <a:srgbClr val="000000"/>
                </a:solidFill>
                <a:latin typeface="Arial"/>
              </a:rPr>
              <a:t>разработчик систем искусственного интеллекта</a:t>
            </a:r>
            <a:endParaRPr b="0" lang="ru-RU" sz="1000" spc="-1" strike="noStrike">
              <a:solidFill>
                <a:srgbClr val="000000"/>
              </a:solidFill>
              <a:latin typeface="XO Oriel"/>
            </a:endParaRPr>
          </a:p>
          <a:p>
            <a:pPr algn="ctr">
              <a:lnSpc>
                <a:spcPct val="100000"/>
              </a:lnSpc>
            </a:pPr>
            <a:r>
              <a:rPr b="0" lang="ru-RU" sz="1000" spc="-1" strike="noStrike">
                <a:solidFill>
                  <a:srgbClr val="000000"/>
                </a:solidFill>
                <a:latin typeface="Arial"/>
              </a:rPr>
              <a:t>(партнер проекта)</a:t>
            </a:r>
            <a:endParaRPr b="0" lang="ru-RU" sz="1000" spc="-1" strike="noStrike">
              <a:solidFill>
                <a:srgbClr val="000000"/>
              </a:solidFill>
              <a:latin typeface="XO Oriel"/>
            </a:endParaRPr>
          </a:p>
          <a:p>
            <a:pPr algn="ctr">
              <a:lnSpc>
                <a:spcPct val="100000"/>
              </a:lnSpc>
            </a:pPr>
            <a:endParaRPr b="0" lang="ru-RU" sz="1000" spc="-1" strike="noStrike">
              <a:solidFill>
                <a:srgbClr val="000000"/>
              </a:solidFill>
              <a:latin typeface="XO Oriel"/>
            </a:endParaRPr>
          </a:p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</a:rPr>
              <a:t>ООО «Мотив НТ»</a:t>
            </a:r>
            <a:endParaRPr b="0" lang="ru-RU" sz="1600" spc="-1" strike="noStrike">
              <a:solidFill>
                <a:srgbClr val="000000"/>
              </a:solidFill>
              <a:latin typeface="XO Oriel"/>
            </a:endParaRPr>
          </a:p>
          <a:p>
            <a:pPr algn="ctr">
              <a:lnSpc>
                <a:spcPct val="100000"/>
              </a:lnSpc>
            </a:pPr>
            <a:r>
              <a:rPr b="0" lang="en-US" sz="1600" spc="-1" strike="noStrike" u="sng">
                <a:solidFill>
                  <a:srgbClr val="0563c1"/>
                </a:solidFill>
                <a:uFillTx/>
                <a:latin typeface="Arial"/>
                <a:hlinkClick r:id="rId4"/>
              </a:rPr>
              <a:t>https://</a:t>
            </a:r>
            <a:r>
              <a:rPr b="0" lang="en-US" sz="1600" spc="-1" strike="noStrike" u="sng">
                <a:solidFill>
                  <a:srgbClr val="0563c1"/>
                </a:solidFill>
                <a:uFillTx/>
                <a:latin typeface="Arial"/>
                <a:hlinkClick r:id="rId5"/>
              </a:rPr>
              <a:t>motivnt.ru</a:t>
            </a:r>
            <a:endParaRPr b="0" lang="ru-RU" sz="1600" spc="-1" strike="noStrike">
              <a:solidFill>
                <a:srgbClr val="000000"/>
              </a:solidFill>
              <a:latin typeface="XO Oriel"/>
            </a:endParaRPr>
          </a:p>
          <a:p>
            <a:pPr algn="ctr">
              <a:lnSpc>
                <a:spcPct val="100000"/>
              </a:lnSpc>
            </a:pPr>
            <a:r>
              <a:rPr b="0" lang="ru-RU" sz="1000" spc="-1" strike="noStrike">
                <a:solidFill>
                  <a:srgbClr val="000000"/>
                </a:solidFill>
                <a:latin typeface="Arial"/>
              </a:rPr>
              <a:t>разработчик нейропроцессора “Алтай”</a:t>
            </a:r>
            <a:endParaRPr b="0" lang="ru-RU" sz="1000" spc="-1" strike="noStrike">
              <a:solidFill>
                <a:srgbClr val="000000"/>
              </a:solidFill>
              <a:latin typeface="XO Oriel"/>
            </a:endParaRPr>
          </a:p>
          <a:p>
            <a:pPr algn="ctr">
              <a:lnSpc>
                <a:spcPct val="100000"/>
              </a:lnSpc>
            </a:pPr>
            <a:r>
              <a:rPr b="0" lang="ru-RU" sz="1000" spc="-1" strike="noStrike">
                <a:solidFill>
                  <a:srgbClr val="000000"/>
                </a:solidFill>
                <a:latin typeface="Arial"/>
              </a:rPr>
              <a:t>(Ведутся переговоры о сотрудничестве)</a:t>
            </a:r>
            <a:endParaRPr b="0" lang="ru-RU" sz="1000" spc="-1" strike="noStrike">
              <a:solidFill>
                <a:srgbClr val="000000"/>
              </a:solidFill>
              <a:latin typeface="XO Oriel"/>
            </a:endParaRPr>
          </a:p>
          <a:p>
            <a:pPr algn="ctr">
              <a:lnSpc>
                <a:spcPct val="100000"/>
              </a:lnSpc>
            </a:pPr>
            <a:endParaRPr b="0" lang="ru-RU" sz="1600" spc="-1" strike="noStrike">
              <a:solidFill>
                <a:srgbClr val="000000"/>
              </a:solidFill>
              <a:latin typeface="XO Oriel"/>
            </a:endParaRPr>
          </a:p>
        </p:txBody>
      </p:sp>
      <p:pic>
        <p:nvPicPr>
          <p:cNvPr id="307" name="Picture 12" descr="https://natroix.ru/wp-content/uploads/2017/07/sotrud.jpg"/>
          <p:cNvPicPr/>
          <p:nvPr/>
        </p:nvPicPr>
        <p:blipFill>
          <a:blip r:embed="rId6"/>
          <a:stretch/>
        </p:blipFill>
        <p:spPr>
          <a:xfrm>
            <a:off x="1211040" y="5086080"/>
            <a:ext cx="2120760" cy="1590480"/>
          </a:xfrm>
          <a:prstGeom prst="rect">
            <a:avLst/>
          </a:prstGeom>
          <a:ln w="0">
            <a:noFill/>
          </a:ln>
        </p:spPr>
      </p:pic>
      <p:pic>
        <p:nvPicPr>
          <p:cNvPr id="308" name="Picture 14" descr="https://kartinkin.net/uploads/posts/2022-03/thumbs/1646190823_59-kartinkin-net-p-prozrachnie-kartinki-dlya-prezentatsii-59.png"/>
          <p:cNvPicPr/>
          <p:nvPr/>
        </p:nvPicPr>
        <p:blipFill>
          <a:blip r:embed="rId7"/>
          <a:stretch/>
        </p:blipFill>
        <p:spPr>
          <a:xfrm>
            <a:off x="9523440" y="593640"/>
            <a:ext cx="1367640" cy="1622160"/>
          </a:xfrm>
          <a:prstGeom prst="rect">
            <a:avLst/>
          </a:prstGeom>
          <a:ln w="0">
            <a:noFill/>
          </a:ln>
        </p:spPr>
      </p:pic>
      <p:pic>
        <p:nvPicPr>
          <p:cNvPr id="309" name="Рисунок 20" descr=""/>
          <p:cNvPicPr/>
          <p:nvPr/>
        </p:nvPicPr>
        <p:blipFill>
          <a:blip r:embed="rId8"/>
          <a:stretch/>
        </p:blipFill>
        <p:spPr>
          <a:xfrm>
            <a:off x="3528720" y="6037920"/>
            <a:ext cx="5283000" cy="874440"/>
          </a:xfrm>
          <a:prstGeom prst="rect">
            <a:avLst/>
          </a:prstGeom>
          <a:ln w="0">
            <a:noFill/>
          </a:ln>
        </p:spPr>
      </p:pic>
      <p:grpSp>
        <p:nvGrpSpPr>
          <p:cNvPr id="310" name="Группа 21"/>
          <p:cNvGrpSpPr/>
          <p:nvPr/>
        </p:nvGrpSpPr>
        <p:grpSpPr>
          <a:xfrm>
            <a:off x="284760" y="194040"/>
            <a:ext cx="11587320" cy="399240"/>
            <a:chOff x="284760" y="194040"/>
            <a:chExt cx="11587320" cy="399240"/>
          </a:xfrm>
        </p:grpSpPr>
        <p:grpSp>
          <p:nvGrpSpPr>
            <p:cNvPr id="311" name="Группа 22"/>
            <p:cNvGrpSpPr/>
            <p:nvPr/>
          </p:nvGrpSpPr>
          <p:grpSpPr>
            <a:xfrm>
              <a:off x="284760" y="279360"/>
              <a:ext cx="9459360" cy="228600"/>
              <a:chOff x="284760" y="279360"/>
              <a:chExt cx="9459360" cy="228600"/>
            </a:xfrm>
          </p:grpSpPr>
          <p:pic>
            <p:nvPicPr>
              <p:cNvPr id="312" name="Рисунок 25" descr=""/>
              <p:cNvPicPr/>
              <p:nvPr/>
            </p:nvPicPr>
            <p:blipFill>
              <a:blip r:embed="rId9"/>
              <a:stretch/>
            </p:blipFill>
            <p:spPr>
              <a:xfrm flipH="1">
                <a:off x="284760" y="308160"/>
                <a:ext cx="9459360" cy="1998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313" name="Рисунок 26" descr=""/>
              <p:cNvPicPr/>
              <p:nvPr/>
            </p:nvPicPr>
            <p:blipFill>
              <a:blip r:embed="rId10"/>
              <a:stretch/>
            </p:blipFill>
            <p:spPr>
              <a:xfrm flipH="1">
                <a:off x="284760" y="279360"/>
                <a:ext cx="9459360" cy="19980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314" name="Рисунок 23" descr=""/>
            <p:cNvPicPr/>
            <p:nvPr/>
          </p:nvPicPr>
          <p:blipFill>
            <a:blip r:embed="rId11"/>
            <a:stretch/>
          </p:blipFill>
          <p:spPr>
            <a:xfrm>
              <a:off x="10149120" y="194040"/>
              <a:ext cx="1009440" cy="3992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315" name="Рисунок 24" descr=""/>
            <p:cNvPicPr/>
            <p:nvPr/>
          </p:nvPicPr>
          <p:blipFill>
            <a:blip r:embed="rId12"/>
            <a:stretch/>
          </p:blipFill>
          <p:spPr>
            <a:xfrm>
              <a:off x="11472840" y="194040"/>
              <a:ext cx="399240" cy="399240"/>
            </a:xfrm>
            <a:prstGeom prst="rect">
              <a:avLst/>
            </a:prstGeom>
            <a:ln w="0">
              <a:noFill/>
            </a:ln>
          </p:spPr>
        </p:pic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6" name="Группа 6"/>
          <p:cNvGrpSpPr/>
          <p:nvPr/>
        </p:nvGrpSpPr>
        <p:grpSpPr>
          <a:xfrm>
            <a:off x="0" y="0"/>
            <a:ext cx="12191760" cy="6857640"/>
            <a:chOff x="0" y="0"/>
            <a:chExt cx="12191760" cy="6857640"/>
          </a:xfrm>
        </p:grpSpPr>
        <p:sp>
          <p:nvSpPr>
            <p:cNvPr id="317" name="Прямоугольник 3"/>
            <p:cNvSpPr/>
            <p:nvPr/>
          </p:nvSpPr>
          <p:spPr>
            <a:xfrm>
              <a:off x="0" y="0"/>
              <a:ext cx="12191760" cy="6857640"/>
            </a:xfrm>
            <a:prstGeom prst="rect">
              <a:avLst/>
            </a:prstGeom>
            <a:gradFill rotWithShape="0">
              <a:gsLst>
                <a:gs pos="0">
                  <a:srgbClr val="d6d6d6"/>
                </a:gs>
                <a:gs pos="100000">
                  <a:srgbClr val="d6d6d6"/>
                </a:gs>
              </a:gsLst>
              <a:lin ang="54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  <p:pic>
          <p:nvPicPr>
            <p:cNvPr id="318" name="Рисунок 7" descr=""/>
            <p:cNvPicPr/>
            <p:nvPr/>
          </p:nvPicPr>
          <p:blipFill>
            <a:blip r:embed="rId1"/>
            <a:stretch/>
          </p:blipFill>
          <p:spPr>
            <a:xfrm flipH="1">
              <a:off x="1940040" y="955800"/>
              <a:ext cx="9459360" cy="19980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319" name="Рисунок 8" descr=""/>
            <p:cNvPicPr/>
            <p:nvPr/>
          </p:nvPicPr>
          <p:blipFill>
            <a:blip r:embed="rId2"/>
            <a:stretch/>
          </p:blipFill>
          <p:spPr>
            <a:xfrm flipH="1">
              <a:off x="1940040" y="972720"/>
              <a:ext cx="9459360" cy="19980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320" name="Рисунок 9" descr=""/>
            <p:cNvPicPr/>
            <p:nvPr/>
          </p:nvPicPr>
          <p:blipFill>
            <a:blip r:embed="rId3"/>
            <a:stretch/>
          </p:blipFill>
          <p:spPr>
            <a:xfrm>
              <a:off x="3916440" y="54000"/>
              <a:ext cx="1761840" cy="77940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321" name="Рисунок 10" descr=""/>
            <p:cNvPicPr/>
            <p:nvPr/>
          </p:nvPicPr>
          <p:blipFill>
            <a:blip r:embed="rId4"/>
            <a:stretch/>
          </p:blipFill>
          <p:spPr>
            <a:xfrm>
              <a:off x="1895400" y="43560"/>
              <a:ext cx="1959840" cy="7754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322" name="Рисунок 12" descr=""/>
            <p:cNvPicPr/>
            <p:nvPr/>
          </p:nvPicPr>
          <p:blipFill>
            <a:blip r:embed="rId5"/>
            <a:srcRect l="0" t="0" r="72350" b="0"/>
            <a:stretch/>
          </p:blipFill>
          <p:spPr>
            <a:xfrm>
              <a:off x="0" y="0"/>
              <a:ext cx="1895040" cy="685764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323" name="Прямоугольник 2"/>
          <p:cNvSpPr/>
          <p:nvPr/>
        </p:nvSpPr>
        <p:spPr>
          <a:xfrm>
            <a:off x="1784520" y="1093680"/>
            <a:ext cx="411552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latin typeface="Arial"/>
                <a:ea typeface="Times New Roman"/>
              </a:rPr>
              <a:t>Ключевые члены ваше команды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Times New Roman"/>
              </a:rPr>
              <a:t>:</a:t>
            </a:r>
            <a:endParaRPr b="0" lang="ru-RU" sz="1800" spc="-1" strike="noStrike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324" name="Прямоугольник 4"/>
          <p:cNvSpPr/>
          <p:nvPr/>
        </p:nvSpPr>
        <p:spPr>
          <a:xfrm>
            <a:off x="1895400" y="1583640"/>
            <a:ext cx="10094760" cy="502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latin typeface="Arial"/>
              </a:rPr>
              <a:t>Авторы идеи, менеджеры проекта: </a:t>
            </a:r>
            <a:endParaRPr b="0" lang="ru-RU" sz="1800" spc="-1" strike="noStrike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latin typeface="Arial"/>
              </a:rPr>
              <a:t>Чундышко Вячеслав Юрьевич </a:t>
            </a:r>
            <a:endParaRPr b="0" lang="ru-RU" sz="1800" spc="-1" strike="noStrike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доц., к.т.н., зав. кафедрой информационной безопасности и прикладной информатики ФГБОУ ВО «МГТУ»</a:t>
            </a:r>
            <a:endParaRPr b="0" lang="ru-RU" sz="1800" spc="-1" strike="noStrike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latin typeface="Arial"/>
              </a:rPr>
              <a:t>Консультант по экономике: </a:t>
            </a:r>
            <a:endParaRPr b="0" lang="ru-RU" sz="1800" spc="-1" strike="noStrike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latin typeface="Arial"/>
              </a:rPr>
              <a:t>Ашинова Марина Казбековна </a:t>
            </a:r>
            <a:endParaRPr b="0" lang="ru-RU" sz="1800" spc="-1" strike="noStrike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д.э.н., проф. кафедры финансов и кредита ФГБОУ ВО «МГТУ»</a:t>
            </a:r>
            <a:endParaRPr b="0" lang="ru-RU" sz="1800" spc="-1" strike="noStrike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latin typeface="Arial"/>
              </a:rPr>
              <a:t>Лидер команды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: </a:t>
            </a:r>
            <a:endParaRPr b="0" lang="ru-RU" sz="1800" spc="-1" strike="noStrike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ВИНОГРАДЕНКО ПАВЕЛ ВЛАДИМИРОВИЧ - начальник отдела информационного сопровождения приемной комиссии и обслуживания информационных систем ФГБОУ ВО «МГТУ», магистр прикладной информатики</a:t>
            </a:r>
            <a:endParaRPr b="0" lang="ru-RU" sz="1800" spc="-1" strike="noStrike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latin typeface="Arial"/>
              </a:rPr>
              <a:t>Члены команды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: </a:t>
            </a:r>
            <a:endParaRPr b="0" lang="ru-RU" sz="1800" spc="-1" strike="noStrike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СЕРБИНА АНГЕЛИНА СЕРГЕЕВНА – студентка 2 курса прикладная информатика</a:t>
            </a:r>
            <a:endParaRPr b="0" lang="ru-RU" sz="1800" spc="-1" strike="noStrike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Репенко Ярослав - студент 2 курса прикладная информатика</a:t>
            </a:r>
            <a:endParaRPr b="0" lang="ru-RU" sz="1800" spc="-1" strike="noStrike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XO Orie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ОБЛОЖКИ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ОБЛОЖКИ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6733</TotalTime>
  <Application>Редактор_презентаций/2.6.0.0$Windows_X86_64 LibreOffice_project/6a029956ed5ae9ee93d1d306b34e090ff774c563</Application>
  <AppVersion>15.0000</AppVersion>
  <Words>1083</Words>
  <Paragraphs>157</Paragraphs>
  <Company>SPecialiST RePack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2022-12-07T07:35:46Z</dcterms:created>
  <dc:creator>Admin123</dc:creator>
  <dc:description/>
  <dc:language>ru-RU</dc:language>
  <cp:lastModifiedBy/>
  <cp:lastPrinted>2024-01-17T14:51:39Z</cp:lastPrinted>
  <dcterms:modified xsi:type="dcterms:W3CDTF">2024-07-05T06:49:03Z</dcterms:modified>
  <cp:revision>90</cp:revision>
  <dc:subject/>
  <dc:title>Презентация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Широкоэкранный</vt:lpwstr>
  </property>
  <property fmtid="{D5CDD505-2E9C-101B-9397-08002B2CF9AE}" pid="3" name="Slides">
    <vt:i4>13</vt:i4>
  </property>
</Properties>
</file>