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3" r:id="rId4"/>
    <p:sldId id="277" r:id="rId5"/>
    <p:sldId id="271" r:id="rId6"/>
    <p:sldId id="279" r:id="rId7"/>
    <p:sldId id="285" r:id="rId8"/>
    <p:sldId id="281" r:id="rId9"/>
    <p:sldId id="282" r:id="rId10"/>
    <p:sldId id="283" r:id="rId11"/>
    <p:sldId id="284" r:id="rId12"/>
    <p:sldId id="270" r:id="rId13"/>
    <p:sldId id="260" r:id="rId14"/>
    <p:sldId id="272" r:id="rId15"/>
    <p:sldId id="275" r:id="rId16"/>
    <p:sldId id="274" r:id="rId17"/>
    <p:sldId id="258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тон Рыбников" initials="АР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C2E49C"/>
    <a:srgbClr val="83C935"/>
    <a:srgbClr val="6CA62C"/>
    <a:srgbClr val="F6F6F6"/>
    <a:srgbClr val="E8E8E8"/>
    <a:srgbClr val="FAFAFA"/>
    <a:srgbClr val="CE9B49"/>
    <a:srgbClr val="1F7051"/>
    <a:srgbClr val="185F42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8275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-629" y="4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опрос</a:t>
            </a:r>
          </a:p>
        </c:rich>
      </c:tx>
      <c:layout/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Социальный опрос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Percent val="1"/>
            <c:showLeaderLines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3"/>
                <c:pt idx="0">
                  <c:v>Мне нравиться и я могу себе это позволить</c:v>
                </c:pt>
                <c:pt idx="1">
                  <c:v>Сомневаюсь нужно мне это?</c:v>
                </c:pt>
                <c:pt idx="2">
                  <c:v>Не заинтерисован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65</c:v>
                </c:pt>
                <c:pt idx="1">
                  <c:v>22</c:v>
                </c:pt>
                <c:pt idx="2">
                  <c:v>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F23-4588-B097-84B0CEB97297}"/>
            </c:ext>
          </c:extLst>
        </c:ser>
        <c:dLbls>
          <c:showPercent val="1"/>
        </c:dLbls>
        <c:firstSliceAng val="0"/>
      </c:pieChart>
    </c:plotArea>
    <c:legend>
      <c:legendPos val="t"/>
      <c:layout>
        <c:manualLayout>
          <c:xMode val="edge"/>
          <c:yMode val="edge"/>
          <c:x val="7.4972392484790734E-2"/>
          <c:y val="0.21980692969443524"/>
          <c:w val="0.85005496648200363"/>
          <c:h val="0.55010391022632255"/>
        </c:manualLayout>
      </c:layout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6481" y="2181600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6481" y="4661275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pPr/>
              <a:t>22.11.2023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62813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pPr/>
              <a:t>22.11.2023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04464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pPr/>
              <a:t>22.11.2023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94167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pPr/>
              <a:t>22.11.2023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97299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pPr/>
              <a:t>22.11.2023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38930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pPr/>
              <a:t>22.11.2023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76377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pPr/>
              <a:t>22.11.2023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34693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pPr/>
              <a:t>22.11.2023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30167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pPr/>
              <a:t>22.11.2023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49078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pPr/>
              <a:t>22.11.2023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59927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pPr/>
              <a:t>22.11.2023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72028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C668A-1F73-4BC2-8E6A-5AB26077D176}" type="datetimeFigureOut">
              <a:rPr lang="ru-RU" smtClean="0"/>
              <a:pPr/>
              <a:t>22.11.2023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35FA0B-E69A-4C8D-A0D5-24AD3521B4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98961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8.png"/><Relationship Id="rId7" Type="http://schemas.openxmlformats.org/officeDocument/2006/relationships/image" Target="../media/image16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10" Type="http://schemas.openxmlformats.org/officeDocument/2006/relationships/image" Target="../media/image19.jpeg"/><Relationship Id="rId4" Type="http://schemas.openxmlformats.org/officeDocument/2006/relationships/image" Target="../media/image2.png"/><Relationship Id="rId9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russkaya-iva.ru/pletenye-kadki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://russkaya-iva.ru/pletenye-arki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sskaya-iva.ru/pletenye-derevya/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hyperlink" Target="https://www.if24.ru/ruben-arakelyan-moskva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573640" y="2551837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4040" y="2128851"/>
              <a:ext cx="9459645" cy="2000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4041" y="2112976"/>
              <a:ext cx="9459645" cy="200053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63056" y="566143"/>
              <a:ext cx="2406984" cy="1065037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359" y="566143"/>
              <a:ext cx="2691375" cy="1065037"/>
            </a:xfrm>
            <a:prstGeom prst="rect">
              <a:avLst/>
            </a:prstGeom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72453"/>
            <a:stretch/>
          </p:blipFill>
          <p:spPr>
            <a:xfrm>
              <a:off x="10302843" y="0"/>
              <a:ext cx="1889155" cy="6858000"/>
            </a:xfrm>
            <a:prstGeom prst="rect">
              <a:avLst/>
            </a:prstGeom>
          </p:spPr>
        </p:pic>
      </p:grpSp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854040" y="2277375"/>
            <a:ext cx="9144000" cy="2527538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b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Плетение из ивового прута :</a:t>
            </a:r>
            <a:br>
              <a:rPr lang="ru-RU" sz="48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«Живая комната»</a:t>
            </a:r>
            <a:r>
              <a:rPr lang="ru-RU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48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4800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sz="48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одзаголовок 14"/>
          <p:cNvSpPr>
            <a:spLocks noGrp="1"/>
          </p:cNvSpPr>
          <p:nvPr>
            <p:ph type="subTitle" idx="1"/>
          </p:nvPr>
        </p:nvSpPr>
        <p:spPr>
          <a:xfrm>
            <a:off x="908371" y="4950979"/>
            <a:ext cx="9144000" cy="1655762"/>
          </a:xfrm>
        </p:spPr>
        <p:txBody>
          <a:bodyPr>
            <a:normAutofit/>
          </a:bodyPr>
          <a:lstStyle/>
          <a:p>
            <a:r>
              <a:rPr lang="ru-RU" sz="4800" dirty="0" smtClean="0">
                <a:solidFill>
                  <a:schemeClr val="accent2">
                    <a:lumMod val="50000"/>
                  </a:schemeClr>
                </a:solidFill>
              </a:rPr>
              <a:t>-</a:t>
            </a:r>
            <a:endParaRPr lang="ru-RU" sz="48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11203" y="3787415"/>
            <a:ext cx="4954437" cy="3198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1654468561278_bulletin.jpg"/>
          <p:cNvPicPr>
            <a:picLocks noChangeAspect="1"/>
          </p:cNvPicPr>
          <p:nvPr/>
        </p:nvPicPr>
        <p:blipFill>
          <a:blip r:embed="rId8" cstate="print"/>
          <a:srcRect l="12500" r="12500"/>
          <a:stretch>
            <a:fillRect/>
          </a:stretch>
        </p:blipFill>
        <p:spPr>
          <a:xfrm>
            <a:off x="-543463" y="2894497"/>
            <a:ext cx="4379870" cy="4196418"/>
          </a:xfrm>
          <a:prstGeom prst="ellipse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48138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0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284428" y="759007"/>
            <a:ext cx="8012214" cy="5742016"/>
          </a:xfrm>
        </p:spPr>
        <p:txBody>
          <a:bodyPr>
            <a:normAutofit fontScale="90000"/>
          </a:bodyPr>
          <a:lstStyle/>
          <a:p>
            <a:pPr indent="457200"/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Актуальность проекта</a:t>
            </a: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18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1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Ландшафтный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дизайн стал одной из немногих сфер, на развитии которых пандемия сказалась положительно. Люди стали работать удаленно, у них появилась потребность в том, чтобы большую часть жизни проводить за городом, меньше находиться в социуме и создать что-то приватное для своей семьи. Сад оказался идеальным местом и для того, чтобы обезопасить себя, и для того, чтобы восстановить силы после тяжелого дня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коттеджных поселков увеличилось в разы, появились новые концепции и интересные архитектурные решения, а это значит, что все большее количество людей может соприкоснуться с качественным благоустройством среды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 2023 году рынок загородной недвижимости, а соответственно, и ландшафтного дизайна, разделился на вполне определенные сегменты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Одна из современных категорий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так называемый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бутиковый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ландшафт. Такой сад нужен не только для того, чтобы удовлетворять все потребности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заказчика и  предполагает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работу с самыми сложными инженерными и архитектурными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решениями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Поглощение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бетонными мегаполисами (урбанизация) последних зеленых островков и необъяснимое нежелание человечества борьбы за последний росток, побуждает ландшафтных архитекторов 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оригинаторов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 создание нестандартных «зеленых» арт –объектов – в нашем случае это «живая комната» выполненная из ивового прута.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User\Desktop\original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94599" y="844493"/>
            <a:ext cx="3401683" cy="4866218"/>
          </a:xfrm>
          <a:prstGeom prst="rect">
            <a:avLst/>
          </a:prstGeom>
          <a:noFill/>
        </p:spPr>
      </p:pic>
      <p:pic>
        <p:nvPicPr>
          <p:cNvPr id="1026" name="Picture 2" descr="C:\Users\User\Desktop\1649568963_73-vsegda-pomnim-com-p-iva-pletenaya-zhivaya-foto-7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130024" y="4830792"/>
            <a:ext cx="3048433" cy="20272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429695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0"/>
            <a:ext cx="12192000" cy="6858000"/>
            <a:chOff x="-77211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-77211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2" name="Текст 19">
            <a:extLst>
              <a:ext uri="{FF2B5EF4-FFF2-40B4-BE49-F238E27FC236}">
                <a16:creationId xmlns="" xmlns:a16="http://schemas.microsoft.com/office/drawing/2014/main" id="{ED008A4B-F758-419B-912F-B76C6DA365E0}"/>
              </a:ext>
            </a:extLst>
          </p:cNvPr>
          <p:cNvSpPr txBox="1">
            <a:spLocks/>
          </p:cNvSpPr>
          <p:nvPr/>
        </p:nvSpPr>
        <p:spPr>
          <a:xfrm>
            <a:off x="284428" y="1529798"/>
            <a:ext cx="5875328" cy="5356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5" name="Текст 10">
            <a:extLst>
              <a:ext uri="{FF2B5EF4-FFF2-40B4-BE49-F238E27FC236}">
                <a16:creationId xmlns="" xmlns:a16="http://schemas.microsoft.com/office/drawing/2014/main" id="{C477532B-F736-41DB-B91C-C013EEE3362A}"/>
              </a:ext>
            </a:extLst>
          </p:cNvPr>
          <p:cNvSpPr txBox="1">
            <a:spLocks/>
          </p:cNvSpPr>
          <p:nvPr/>
        </p:nvSpPr>
        <p:spPr>
          <a:xfrm>
            <a:off x="689257" y="1458043"/>
            <a:ext cx="11128931" cy="52477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600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sz="2000" dirty="0" smtClean="0"/>
          </a:p>
          <a:p>
            <a:pPr algn="just">
              <a:lnSpc>
                <a:spcPct val="150000"/>
              </a:lnSpc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</a:p>
          <a:p>
            <a:pPr algn="just">
              <a:lnSpc>
                <a:spcPct val="150000"/>
              </a:lnSpc>
            </a:pPr>
            <a:endParaRPr lang="ru-RU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16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l"/>
            <a:endParaRPr lang="ru-RU" sz="16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l"/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" name="Текст 15">
            <a:extLst>
              <a:ext uri="{FF2B5EF4-FFF2-40B4-BE49-F238E27FC236}">
                <a16:creationId xmlns="" xmlns:a16="http://schemas.microsoft.com/office/drawing/2014/main" id="{DA6076AA-0D99-4625-B298-43E1C23F9107}"/>
              </a:ext>
            </a:extLst>
          </p:cNvPr>
          <p:cNvSpPr txBox="1">
            <a:spLocks/>
          </p:cNvSpPr>
          <p:nvPr/>
        </p:nvSpPr>
        <p:spPr>
          <a:xfrm>
            <a:off x="7267074" y="1258877"/>
            <a:ext cx="4668251" cy="473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733245" y="1173192"/>
          <a:ext cx="11015932" cy="5512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2760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78832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512280"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endParaRPr lang="ru-RU" b="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839111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0" name="Заголовок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Проблема </a:t>
            </a: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                       </a:t>
            </a:r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Решение</a:t>
            </a:r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endParaRPr lang="ru-RU" sz="36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828138" y="1582341"/>
            <a:ext cx="493430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Эмоциональные перегрузки</a:t>
            </a:r>
          </a:p>
          <a:p>
            <a:pPr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Недостаточное «общение» с природой и на природе</a:t>
            </a:r>
          </a:p>
          <a:p>
            <a:pPr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Однообразное  решение элементов ландшафтной архитектуры</a:t>
            </a:r>
          </a:p>
          <a:p>
            <a:pPr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Стандартный подход к созданию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арт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объектов рекреации</a:t>
            </a:r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6167887" y="1388853"/>
            <a:ext cx="553815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Инновационной идеей проекта является комплексное использование технологии живого плетения, как элемента ландшафтной архитектуры, в данном случае создание «Живой комнаты» из ивового прута. Основная задача «Живой комнаты» - психологическая разгрузка, уединенный отдых, досуг.                  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Будут созданы  плетеные помещения, где все бытовые предметы (стол, стул, элементы декора) - растут.   Проводя время в «Живой комнате», человек питается энергией живых растений, дышит чистым воздухом, находится в окружении природы.</a:t>
            </a:r>
            <a:endParaRPr lang="ru-RU" dirty="0"/>
          </a:p>
        </p:txBody>
      </p:sp>
      <p:pic>
        <p:nvPicPr>
          <p:cNvPr id="22" name="Picture 2" descr="C:\Users\User\Desktop\1667574083_55-sportishka-com-p-svyaz-cheloveka-s-prirodoi-vkontakte-5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28917" y="4434710"/>
            <a:ext cx="4274275" cy="2630323"/>
          </a:xfrm>
          <a:prstGeom prst="rect">
            <a:avLst/>
          </a:prstGeom>
          <a:noFill/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322347"/>
            <a:ext cx="4003228" cy="2668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1816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90113"/>
            <a:ext cx="4380781" cy="100057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4570" y="125982"/>
            <a:ext cx="400164" cy="4021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5486" y="177721"/>
            <a:ext cx="1656271" cy="6676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570026" y="203380"/>
            <a:ext cx="9473003" cy="20131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988826" y="1055866"/>
            <a:ext cx="2006600" cy="3994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 descr="C:\Users\User\Desktop\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56334" y="494349"/>
            <a:ext cx="5800062" cy="3864291"/>
          </a:xfrm>
          <a:prstGeom prst="rect">
            <a:avLst/>
          </a:prstGeom>
          <a:noFill/>
        </p:spPr>
      </p:pic>
      <p:pic>
        <p:nvPicPr>
          <p:cNvPr id="3077" name="Picture 5" descr="C:\Users\User\Desktop\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82462" y="4190999"/>
            <a:ext cx="5192467" cy="3459481"/>
          </a:xfrm>
          <a:prstGeom prst="rect">
            <a:avLst/>
          </a:prstGeom>
          <a:noFill/>
        </p:spPr>
      </p:pic>
      <p:pic>
        <p:nvPicPr>
          <p:cNvPr id="3080" name="Picture 8" descr="C:\Users\User\Desktop\GhM-bjhSLUo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992120" y="4358640"/>
            <a:ext cx="4368800" cy="3276600"/>
          </a:xfrm>
          <a:prstGeom prst="rect">
            <a:avLst/>
          </a:prstGeom>
          <a:noFill/>
        </p:spPr>
      </p:pic>
      <p:pic>
        <p:nvPicPr>
          <p:cNvPr id="3083" name="Picture 11" descr="https://i.pinimg.com/originals/93/bc/71/93bc7185c1522d1b0dd1591a6d197d1b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-281233" y="4031803"/>
            <a:ext cx="4205137" cy="3156075"/>
          </a:xfrm>
          <a:prstGeom prst="rect">
            <a:avLst/>
          </a:prstGeom>
          <a:noFill/>
        </p:spPr>
      </p:pic>
      <p:pic>
        <p:nvPicPr>
          <p:cNvPr id="3085" name="Picture 13" descr="https://pibig.info/uploads/posts/2022-01/1641242771_3-pibig-info-p-pletenie-ivi-v-landshaftnom-priroda-krasiv-3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-88819" y="465647"/>
            <a:ext cx="4145153" cy="35051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-17217" y="-33619"/>
            <a:ext cx="12209217" cy="6901132"/>
            <a:chOff x="-301548" y="34506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-301548" y="34506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84867" y="193970"/>
              <a:ext cx="11596739" cy="399643"/>
              <a:chOff x="284867" y="193970"/>
              <a:chExt cx="11596739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84867" y="279477"/>
                <a:ext cx="9468260" cy="228628"/>
                <a:chOff x="1885067" y="2125676"/>
                <a:chExt cx="9468260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19" name="Рисунок 18"/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 flipH="1">
                  <a:off x="1885067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297012" y="592406"/>
            <a:ext cx="7670851" cy="612566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Рынок</a:t>
            </a:r>
            <a:r>
              <a:rPr lang="ru-RU" sz="2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мирового рынка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ландшафтного дизайна и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садоводства 240,69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млрд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долларов.</a:t>
            </a:r>
            <a:b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ландшафтного рынка в России продолжает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расти. Современный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отечественного рынка ландшафтного дизайна за прошедший год превысил показатель в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27,9 млрд руб.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Российский рынок ландшафтного дизайна и озеленения находится на начальном этапе формирования роста потребительского спроса и пока далек от перенасыщения.</a:t>
            </a:r>
            <a:b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настоящее время услуги благоустройства территорий предлагает огромное количество специализированных компаний. Сегодня это перспективное направление, заказчиками которого являются как строительные компании и госструктуры, так и частные лица.</a:t>
            </a:r>
            <a:b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Оживление строительного сектора, повышение благосостояния граждан и программы развития регионов формируют позитивные ожидания в отношении будущего рынка ландшафтного дизайна.</a:t>
            </a:r>
            <a:b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Вместе с тем, ситуацию спасает ранний этап жизненного цикла данного направления.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связи с тем, что спрос пока достаточно высок, и рынок не достиг перенасыщения, возникающие риски могут замедлить темпы развития, но не направить тренды в отрицательную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зону.</a:t>
            </a:r>
            <a:r>
              <a:rPr lang="ru-R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Спрос на услуги ландшафтных архитекторов и дизайнеров,</a:t>
            </a:r>
            <a:r>
              <a:rPr lang="ru-R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 так же на растения и изделия из них вырос, по сравнению с 2020 на 30%.</a:t>
            </a:r>
            <a:r>
              <a:rPr lang="ru-RU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endParaRPr lang="ru-RU" sz="22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Текст 19">
            <a:extLst>
              <a:ext uri="{FF2B5EF4-FFF2-40B4-BE49-F238E27FC236}">
                <a16:creationId xmlns="" xmlns:a16="http://schemas.microsoft.com/office/drawing/2014/main" id="{ED008A4B-F758-419B-912F-B76C6DA365E0}"/>
              </a:ext>
            </a:extLst>
          </p:cNvPr>
          <p:cNvSpPr txBox="1">
            <a:spLocks/>
          </p:cNvSpPr>
          <p:nvPr/>
        </p:nvSpPr>
        <p:spPr>
          <a:xfrm>
            <a:off x="392493" y="1041966"/>
            <a:ext cx="7776145" cy="5356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949692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="" xmlns:p14="http://schemas.microsoft.com/office/powerpoint/2010/main" val="3017325467"/>
              </p:ext>
            </p:extLst>
          </p:nvPr>
        </p:nvGraphicFramePr>
        <p:xfrm>
          <a:off x="8282092" y="859220"/>
          <a:ext cx="4023361" cy="40352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8508999" y="4802556"/>
            <a:ext cx="355230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Проведенный социальный опрос на предмет востребованности инновационного изделия показал, что 65% респондентов заинтересованы в приобретении живых плетений.</a:t>
            </a:r>
            <a:b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28950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6"/>
          <p:cNvGrpSpPr/>
          <p:nvPr/>
        </p:nvGrpSpPr>
        <p:grpSpPr>
          <a:xfrm>
            <a:off x="-17217" y="-21566"/>
            <a:ext cx="12209217" cy="6901132"/>
            <a:chOff x="-301548" y="34506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-301548" y="34506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3" name="Группа 25"/>
            <p:cNvGrpSpPr/>
            <p:nvPr/>
          </p:nvGrpSpPr>
          <p:grpSpPr>
            <a:xfrm>
              <a:off x="284867" y="193970"/>
              <a:ext cx="11596739" cy="399643"/>
              <a:chOff x="284867" y="193970"/>
              <a:chExt cx="11596739" cy="399643"/>
            </a:xfrm>
          </p:grpSpPr>
          <p:grpSp>
            <p:nvGrpSpPr>
              <p:cNvPr id="5" name="Группа 5"/>
              <p:cNvGrpSpPr/>
              <p:nvPr/>
            </p:nvGrpSpPr>
            <p:grpSpPr>
              <a:xfrm>
                <a:off x="284867" y="279477"/>
                <a:ext cx="9468260" cy="228628"/>
                <a:chOff x="1885067" y="2125676"/>
                <a:chExt cx="9468260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19" name="Рисунок 18"/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 flipH="1">
                  <a:off x="1885067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7356221" y="283911"/>
            <a:ext cx="3859948" cy="961825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Емкость рынка</a:t>
            </a: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2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Текст 19">
            <a:extLst>
              <a:ext uri="{FF2B5EF4-FFF2-40B4-BE49-F238E27FC236}">
                <a16:creationId xmlns="" xmlns:a16="http://schemas.microsoft.com/office/drawing/2014/main" id="{ED008A4B-F758-419B-912F-B76C6DA365E0}"/>
              </a:ext>
            </a:extLst>
          </p:cNvPr>
          <p:cNvSpPr txBox="1">
            <a:spLocks/>
          </p:cNvSpPr>
          <p:nvPr/>
        </p:nvSpPr>
        <p:spPr>
          <a:xfrm>
            <a:off x="284428" y="1529798"/>
            <a:ext cx="5875328" cy="5356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949692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6442303" y="1470358"/>
            <a:ext cx="5467150" cy="5072514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mtClean="0"/>
              <a:t>ТАМ</a:t>
            </a:r>
            <a:endParaRPr lang="ru-RU" dirty="0"/>
          </a:p>
        </p:txBody>
      </p:sp>
      <p:sp>
        <p:nvSpPr>
          <p:cNvPr id="20" name="Овал 19"/>
          <p:cNvSpPr/>
          <p:nvPr/>
        </p:nvSpPr>
        <p:spPr>
          <a:xfrm>
            <a:off x="6904052" y="2521490"/>
            <a:ext cx="4409570" cy="4042611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7356221" y="3441179"/>
            <a:ext cx="3460419" cy="3105198"/>
          </a:xfrm>
          <a:prstGeom prst="ellipse">
            <a:avLst/>
          </a:prstGeom>
          <a:solidFill>
            <a:srgbClr val="83C93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7714318" y="1888537"/>
            <a:ext cx="33369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000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sz="2000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AM</a:t>
            </a:r>
            <a:r>
              <a:rPr lang="ru-RU" sz="2000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=22,4 </a:t>
            </a:r>
            <a:r>
              <a:rPr lang="ru-RU" sz="2000" b="1" dirty="0" err="1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трл</a:t>
            </a:r>
            <a:r>
              <a:rPr lang="ru-RU" sz="2000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руб.</a:t>
            </a:r>
            <a:endParaRPr lang="en-US" sz="2000" b="1" dirty="0" smtClean="0">
              <a:ln w="1905"/>
              <a:solidFill>
                <a:schemeClr val="accent6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781712" y="3904713"/>
            <a:ext cx="33369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000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SAM</a:t>
            </a:r>
            <a:r>
              <a:rPr lang="ru-RU" sz="2000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=807 млн руб.</a:t>
            </a:r>
            <a:endParaRPr lang="en-US" sz="2000" b="1" dirty="0" smtClean="0">
              <a:ln w="1905"/>
              <a:solidFill>
                <a:schemeClr val="accent6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760086" y="1813107"/>
            <a:ext cx="4555067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Лечебные и оздоровительные учреждения                                                                      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Центры реабилитации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Частные медицинские учреждения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Парки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Лесопарки, турбазы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Кафе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Рестораны</a:t>
            </a:r>
          </a:p>
          <a:p>
            <a:pPr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Гостиницы</a:t>
            </a:r>
          </a:p>
          <a:p>
            <a:pPr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Детские сады и школы общего и коррекционного вида</a:t>
            </a:r>
          </a:p>
          <a:p>
            <a:pPr marL="342900" indent="-342900"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Предприниматели</a:t>
            </a:r>
          </a:p>
          <a:p>
            <a:pPr marL="342900" indent="-342900"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Физические лица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60086" y="471283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Целевая аудитория </a:t>
            </a:r>
            <a:endParaRPr lang="ru-RU" sz="3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проекта:</a:t>
            </a:r>
            <a:r>
              <a:rPr lang="ru-RU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3600" dirty="0"/>
          </a:p>
        </p:txBody>
      </p:sp>
      <p:sp>
        <p:nvSpPr>
          <p:cNvPr id="27" name="Овал 26"/>
          <p:cNvSpPr/>
          <p:nvPr/>
        </p:nvSpPr>
        <p:spPr>
          <a:xfrm>
            <a:off x="7781712" y="4358151"/>
            <a:ext cx="2617510" cy="2186473"/>
          </a:xfrm>
          <a:prstGeom prst="ellipse">
            <a:avLst/>
          </a:prstGeom>
          <a:solidFill>
            <a:srgbClr val="C2E49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7660467" y="5158949"/>
            <a:ext cx="33369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000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2000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000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2000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=160 млн руб.</a:t>
            </a:r>
            <a:endParaRPr lang="en-US" sz="2000" b="1" dirty="0" smtClean="0">
              <a:ln w="1905"/>
              <a:solidFill>
                <a:schemeClr val="accent6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626206" y="2862096"/>
            <a:ext cx="33369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000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TAM</a:t>
            </a:r>
            <a:r>
              <a:rPr lang="ru-RU" sz="2000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=27,9 млрд руб.</a:t>
            </a:r>
            <a:endParaRPr lang="en-US" sz="2000" b="1" dirty="0" smtClean="0">
              <a:ln w="1905"/>
              <a:solidFill>
                <a:schemeClr val="accent6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8950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6"/>
          <p:cNvGrpSpPr/>
          <p:nvPr/>
        </p:nvGrpSpPr>
        <p:grpSpPr>
          <a:xfrm>
            <a:off x="-17217" y="3726"/>
            <a:ext cx="12209217" cy="6901132"/>
            <a:chOff x="-301548" y="34506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-301548" y="34506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3" name="Группа 25"/>
            <p:cNvGrpSpPr/>
            <p:nvPr/>
          </p:nvGrpSpPr>
          <p:grpSpPr>
            <a:xfrm>
              <a:off x="284867" y="193970"/>
              <a:ext cx="11596739" cy="399643"/>
              <a:chOff x="284867" y="193970"/>
              <a:chExt cx="11596739" cy="399643"/>
            </a:xfrm>
          </p:grpSpPr>
          <p:grpSp>
            <p:nvGrpSpPr>
              <p:cNvPr id="5" name="Группа 5"/>
              <p:cNvGrpSpPr/>
              <p:nvPr/>
            </p:nvGrpSpPr>
            <p:grpSpPr>
              <a:xfrm>
                <a:off x="284867" y="279477"/>
                <a:ext cx="9468260" cy="228628"/>
                <a:chOff x="1885067" y="2125676"/>
                <a:chExt cx="9468260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19" name="Рисунок 18"/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 flipH="1">
                  <a:off x="1885067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397800" y="336432"/>
            <a:ext cx="8081966" cy="431320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2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Текст 19">
            <a:extLst>
              <a:ext uri="{FF2B5EF4-FFF2-40B4-BE49-F238E27FC236}">
                <a16:creationId xmlns="" xmlns:a16="http://schemas.microsoft.com/office/drawing/2014/main" id="{ED008A4B-F758-419B-912F-B76C6DA365E0}"/>
              </a:ext>
            </a:extLst>
          </p:cNvPr>
          <p:cNvSpPr txBox="1">
            <a:spLocks/>
          </p:cNvSpPr>
          <p:nvPr/>
        </p:nvSpPr>
        <p:spPr>
          <a:xfrm>
            <a:off x="284428" y="1529798"/>
            <a:ext cx="5875328" cy="5356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949692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61445" y="903215"/>
            <a:ext cx="6239108" cy="6001643"/>
          </a:xfrm>
          <a:prstGeom prst="rect">
            <a:avLst/>
          </a:prstGeom>
          <a:ln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Прямые конкуренты: 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ООО «Русская ива»  - специализируется на создании живых конструкций (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ивые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плетеные деревья из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ивы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ж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ивые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арки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живые изгороди из ивы, живые плетенные беседки) и плетенного декора из прута ивы (французские арки,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плетеные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кадки 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вазы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. Имеет собственную сырьевую базу. Проводит курсы по обучению плетению. 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ООО «Вологодская ива» при оптовом заказе -  производство сундуков, корзин, хозяйственных ящиков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фанерном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основании, арок, плетеных кадок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вазы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др. 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Индивидуальные предприниматели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самозанятые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занимающиеся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изготовлением живых конструкций и плетенного декора из прута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ивы в ЮФО. 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itchFamily="18" charset="0"/>
              </a:rPr>
              <a:t>Косвенные конкуренты:</a:t>
            </a:r>
          </a:p>
          <a:p>
            <a:pPr>
              <a:buAutoNum type="arabicPeriod"/>
            </a:pP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L.Buro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одна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самых интересных ландшафтных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студий.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Компания создает легендарные сады, где в центре человек и его состояние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ГРИН ЭРА - известная ландшафтная студия, где в главу угла ставится научный подход, высокое качество производимых работ, слаженность работы с заказчиками и подрядчиками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СУЗДАЛЬСАД 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сохранение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русских традиций, преемственность поколений, семейные ценности, многогранность русской культуры. 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Подмосковные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ландшафты. Выполняя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свои проекты, компания придерживается принципа персонального подхода к клиенту.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4238" y="311215"/>
            <a:ext cx="45106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Анализ конкурентов</a:t>
            </a:r>
            <a:endParaRPr lang="ru-RU" sz="3600" dirty="0"/>
          </a:p>
        </p:txBody>
      </p:sp>
      <p:graphicFrame>
        <p:nvGraphicFramePr>
          <p:cNvPr id="24" name="Таблица 2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63969432"/>
              </p:ext>
            </p:extLst>
          </p:nvPr>
        </p:nvGraphicFramePr>
        <p:xfrm>
          <a:off x="6721103" y="931184"/>
          <a:ext cx="5261956" cy="4588679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2660127">
                  <a:extLst>
                    <a:ext uri="{9D8B030D-6E8A-4147-A177-3AD203B41FA5}">
                      <a16:colId xmlns="" xmlns:a16="http://schemas.microsoft.com/office/drawing/2014/main" val="505734002"/>
                    </a:ext>
                  </a:extLst>
                </a:gridCol>
                <a:gridCol w="2601829">
                  <a:extLst>
                    <a:ext uri="{9D8B030D-6E8A-4147-A177-3AD203B41FA5}">
                      <a16:colId xmlns="" xmlns:a16="http://schemas.microsoft.com/office/drawing/2014/main" val="1406184555"/>
                    </a:ext>
                  </a:extLst>
                </a:gridCol>
              </a:tblGrid>
              <a:tr h="14642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Сильные стороны (S):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663" marR="226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Слабые стороны (W):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663" marR="22663" marT="0" marB="0"/>
                </a:tc>
                <a:extLst>
                  <a:ext uri="{0D108BD9-81ED-4DB2-BD59-A6C34878D82A}">
                    <a16:rowId xmlns="" xmlns:a16="http://schemas.microsoft.com/office/drawing/2014/main" val="227591015"/>
                  </a:ext>
                </a:extLst>
              </a:tr>
              <a:tr h="2130930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простота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бизнес-процессов; 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 норма рентабельности (до 300%, в среднем по отрасли –70%);</a:t>
                      </a:r>
                    </a:p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низкий порог входа в отрасль;</a:t>
                      </a:r>
                    </a:p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круглогодичное производство в любых климатических условиях;</a:t>
                      </a:r>
                    </a:p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квалифицированный персонал;</a:t>
                      </a:r>
                    </a:p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достойная заработная плата; </a:t>
                      </a:r>
                    </a:p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эксклюзивный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ассортимент продукции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изготовление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инновационных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изделий из ивы;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индивидуальный подход к каждому клиенту;</a:t>
                      </a:r>
                    </a:p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мастер-классов, бесплатных консультаций по плетению изделий из ивы;</a:t>
                      </a:r>
                    </a:p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предоставление скидок оптовым покупателям.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663" marR="22663" marT="0" marB="0"/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наличие арендуемого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помещения и земельного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участка;</a:t>
                      </a:r>
                    </a:p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отсутствие опыта маркетинговых исследований;</a:t>
                      </a:r>
                    </a:p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сформированного имиджа.</a:t>
                      </a:r>
                    </a:p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отсутствие опыта совместной работы членов коллектива;</a:t>
                      </a:r>
                    </a:p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отсутствие собственных финансовых средств;</a:t>
                      </a:r>
                    </a:p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необходимость обладать знаниями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опытом по выращиванию и плетению ивы;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медленная окупаемость инвестиций;</a:t>
                      </a:r>
                    </a:p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постоянный поиск новых источников сбыта.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663" marR="22663" marT="0" marB="0"/>
                </a:tc>
                <a:extLst>
                  <a:ext uri="{0D108BD9-81ED-4DB2-BD59-A6C34878D82A}">
                    <a16:rowId xmlns="" xmlns:a16="http://schemas.microsoft.com/office/drawing/2014/main" val="1772748178"/>
                  </a:ext>
                </a:extLst>
              </a:tr>
              <a:tr h="146421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Возможности (О):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663" marR="22663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Угрозы (Т):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663" marR="22663" marT="0" marB="0"/>
                </a:tc>
                <a:extLst>
                  <a:ext uri="{0D108BD9-81ED-4DB2-BD59-A6C34878D82A}">
                    <a16:rowId xmlns="" xmlns:a16="http://schemas.microsoft.com/office/drawing/2014/main" val="1959528253"/>
                  </a:ext>
                </a:extLst>
              </a:tr>
              <a:tr h="2089319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000" b="0" i="0" u="sng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hlinkClick r:id="rId9"/>
                        </a:rPr>
                        <a:t>комплексное благоустройство среды</a:t>
                      </a:r>
                      <a:r>
                        <a:rPr lang="ru-RU" sz="10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за счет государственных программ;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экономические: уровень жизни населения; падение доллара по отношению к рублю, т.е. укрепление российской валюты, налоговые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льготы;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технологические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введение новых технологий выращивания растений; техническое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перевооружение;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сегменте выращивания мало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конкурентов;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освоение ниши на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рынке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ландшафтной архитектуры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663" marR="22663" marT="0" marB="0"/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политические изменения в стране в целом, в законодательстве; изменения в нормативных актах;</a:t>
                      </a:r>
                    </a:p>
                    <a:p>
                      <a:pPr marL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государственная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поддержка;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экономические: рост показателя инфляции;</a:t>
                      </a:r>
                    </a:p>
                    <a:p>
                      <a:pPr marL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ост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цен; санкции.</a:t>
                      </a:r>
                    </a:p>
                    <a:p>
                      <a:pPr marL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социальные: снижение числа населения (потенциальные потребители).</a:t>
                      </a:r>
                    </a:p>
                    <a:p>
                      <a:pPr marL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неравномерный спрос на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продукцию (зимой снижение);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конкуренция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специализируется на создании живых конструкций и плетенного декора из прута ивы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663" marR="22663" marT="0" marB="0"/>
                </a:tc>
                <a:extLst>
                  <a:ext uri="{0D108BD9-81ED-4DB2-BD59-A6C34878D82A}">
                    <a16:rowId xmlns="" xmlns:a16="http://schemas.microsoft.com/office/drawing/2014/main" val="1296284879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6715298" y="5473005"/>
            <a:ext cx="52619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перед конкурентами: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-эксклюзивный ассортимент продукции;</a:t>
            </a:r>
          </a:p>
          <a:p>
            <a:pPr algn="just">
              <a:buFontTx/>
              <a:buChar char="-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изготовление инновационных изделий из ивы; </a:t>
            </a:r>
          </a:p>
          <a:p>
            <a:pPr algn="just">
              <a:buFontTx/>
              <a:buChar char="-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индивидуальный подход к каждому клиенту;</a:t>
            </a:r>
          </a:p>
          <a:p>
            <a:pPr algn="just">
              <a:buFontTx/>
              <a:buChar char="-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мастер-классов, бесплатных консультаций по плетению изделий из ивы.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279486" y="505521"/>
            <a:ext cx="2067682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SWOT-анализ 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92662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6"/>
          <p:cNvGrpSpPr/>
          <p:nvPr/>
        </p:nvGrpSpPr>
        <p:grpSpPr>
          <a:xfrm>
            <a:off x="-17217" y="-43132"/>
            <a:ext cx="12209217" cy="6901132"/>
            <a:chOff x="-177973" y="-8356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-177973" y="-8356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3" name="Группа 25"/>
            <p:cNvGrpSpPr/>
            <p:nvPr/>
          </p:nvGrpSpPr>
          <p:grpSpPr>
            <a:xfrm>
              <a:off x="284867" y="193970"/>
              <a:ext cx="11596739" cy="399643"/>
              <a:chOff x="284867" y="193970"/>
              <a:chExt cx="11596739" cy="399643"/>
            </a:xfrm>
          </p:grpSpPr>
          <p:grpSp>
            <p:nvGrpSpPr>
              <p:cNvPr id="5" name="Группа 5"/>
              <p:cNvGrpSpPr/>
              <p:nvPr/>
            </p:nvGrpSpPr>
            <p:grpSpPr>
              <a:xfrm>
                <a:off x="284867" y="279477"/>
                <a:ext cx="9468260" cy="228628"/>
                <a:chOff x="1885067" y="2125676"/>
                <a:chExt cx="9468260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19" name="Рисунок 18"/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 flipH="1">
                  <a:off x="1885067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397800" y="336432"/>
            <a:ext cx="8081966" cy="431320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</a:t>
            </a: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Ключевые ресурсы</a:t>
            </a:r>
            <a:b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Ландшафтный архитектор- мастер плетения-1 человек;</a:t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Помощник мастера -1человек; </a:t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Менеджер по продажам, бухгалтер, </a:t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маркетолог - 1 человек.</a:t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Оборудование: Ноутбук - 1шт.</a:t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МФУ(цветное) -1шт.</a:t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Садовые принадлежности</a:t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Имеющиеся технологии: технологии плетения арт-объектов из ивового прута</a:t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Программное обеспечение:</a:t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ПО 1С:8Документооборот</a:t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Наличие программ для ландшафтного проектирования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2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Текст 19">
            <a:extLst>
              <a:ext uri="{FF2B5EF4-FFF2-40B4-BE49-F238E27FC236}">
                <a16:creationId xmlns="" xmlns:a16="http://schemas.microsoft.com/office/drawing/2014/main" id="{ED008A4B-F758-419B-912F-B76C6DA365E0}"/>
              </a:ext>
            </a:extLst>
          </p:cNvPr>
          <p:cNvSpPr txBox="1">
            <a:spLocks/>
          </p:cNvSpPr>
          <p:nvPr/>
        </p:nvSpPr>
        <p:spPr>
          <a:xfrm>
            <a:off x="284428" y="1529798"/>
            <a:ext cx="5875328" cy="5356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3" name="Текст 20">
            <a:extLst>
              <a:ext uri="{FF2B5EF4-FFF2-40B4-BE49-F238E27FC236}">
                <a16:creationId xmlns="" xmlns:a16="http://schemas.microsoft.com/office/drawing/2014/main" id="{55205F57-C0FB-4F04-8BE0-C23E51C267F7}"/>
              </a:ext>
            </a:extLst>
          </p:cNvPr>
          <p:cNvSpPr txBox="1">
            <a:spLocks/>
          </p:cNvSpPr>
          <p:nvPr/>
        </p:nvSpPr>
        <p:spPr>
          <a:xfrm>
            <a:off x="9307902" y="6124755"/>
            <a:ext cx="3140015" cy="62972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399773" y="1241657"/>
            <a:ext cx="218493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  </a:t>
            </a:r>
            <a:endParaRPr lang="en-US" sz="2800" b="1" dirty="0" smtClean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Users\User\Desktop\foto-ivy-v-sadu_16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497683" y="2605548"/>
            <a:ext cx="3381556" cy="42524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28950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6"/>
          <p:cNvGrpSpPr/>
          <p:nvPr/>
        </p:nvGrpSpPr>
        <p:grpSpPr>
          <a:xfrm>
            <a:off x="-17217" y="-43132"/>
            <a:ext cx="12209217" cy="6901132"/>
            <a:chOff x="-301548" y="34506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-301548" y="34506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3" name="Группа 25"/>
            <p:cNvGrpSpPr/>
            <p:nvPr/>
          </p:nvGrpSpPr>
          <p:grpSpPr>
            <a:xfrm>
              <a:off x="284867" y="193970"/>
              <a:ext cx="11596739" cy="399643"/>
              <a:chOff x="284867" y="193970"/>
              <a:chExt cx="11596739" cy="399643"/>
            </a:xfrm>
          </p:grpSpPr>
          <p:grpSp>
            <p:nvGrpSpPr>
              <p:cNvPr id="5" name="Группа 5"/>
              <p:cNvGrpSpPr/>
              <p:nvPr/>
            </p:nvGrpSpPr>
            <p:grpSpPr>
              <a:xfrm>
                <a:off x="284867" y="279477"/>
                <a:ext cx="9468260" cy="228628"/>
                <a:chOff x="1885067" y="2125676"/>
                <a:chExt cx="9468260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19" name="Рисунок 18"/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 flipH="1">
                  <a:off x="1885067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406426" y="267421"/>
            <a:ext cx="8081966" cy="431320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Ключевые действия</a:t>
            </a:r>
            <a:b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2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Текст 19">
            <a:extLst>
              <a:ext uri="{FF2B5EF4-FFF2-40B4-BE49-F238E27FC236}">
                <a16:creationId xmlns="" xmlns:a16="http://schemas.microsoft.com/office/drawing/2014/main" id="{ED008A4B-F758-419B-912F-B76C6DA365E0}"/>
              </a:ext>
            </a:extLst>
          </p:cNvPr>
          <p:cNvSpPr txBox="1">
            <a:spLocks/>
          </p:cNvSpPr>
          <p:nvPr/>
        </p:nvSpPr>
        <p:spPr>
          <a:xfrm>
            <a:off x="284428" y="1529798"/>
            <a:ext cx="5875328" cy="5356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3" name="Текст 20">
            <a:extLst>
              <a:ext uri="{FF2B5EF4-FFF2-40B4-BE49-F238E27FC236}">
                <a16:creationId xmlns="" xmlns:a16="http://schemas.microsoft.com/office/drawing/2014/main" id="{55205F57-C0FB-4F04-8BE0-C23E51C267F7}"/>
              </a:ext>
            </a:extLst>
          </p:cNvPr>
          <p:cNvSpPr txBox="1">
            <a:spLocks/>
          </p:cNvSpPr>
          <p:nvPr/>
        </p:nvSpPr>
        <p:spPr>
          <a:xfrm>
            <a:off x="9307902" y="6124755"/>
            <a:ext cx="3140015" cy="62972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399773" y="1241657"/>
            <a:ext cx="218493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  </a:t>
            </a:r>
            <a:endParaRPr lang="en-US" sz="2800" b="1" dirty="0" smtClean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0" y="353683"/>
            <a:ext cx="11706045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32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3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- </a:t>
            </a:r>
            <a:r>
              <a:rPr kumimoji="0" lang="ru-RU" sz="3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Осмотр места </a:t>
            </a:r>
            <a:r>
              <a:rPr lang="ru-RU" sz="3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перед основными работами</a:t>
            </a: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3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- Изучение природно-климатических условий, почвы, санитарного состояния  территории</a:t>
            </a: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3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- Составление задания на проектирование</a:t>
            </a: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3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- Согласование с Заказчиком рабочих чертежей и эскизов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0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kumimoji="0" lang="ru-RU" sz="3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Подготовительные мероприятия перед плетением</a:t>
            </a:r>
            <a:endParaRPr kumimoji="0" lang="ru-RU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- Плетение</a:t>
            </a:r>
            <a:endParaRPr kumimoji="0" lang="ru-RU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kumimoji="0" lang="ru-RU" sz="30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- </a:t>
            </a:r>
            <a:r>
              <a:rPr lang="ru-RU" sz="3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Передача Заказчику готового изделия</a:t>
            </a:r>
            <a:endParaRPr kumimoji="0" lang="ru-RU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89503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6"/>
          <p:cNvGrpSpPr/>
          <p:nvPr/>
        </p:nvGrpSpPr>
        <p:grpSpPr>
          <a:xfrm>
            <a:off x="-17217" y="0"/>
            <a:ext cx="12209217" cy="6901132"/>
            <a:chOff x="-301548" y="34506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-301548" y="34506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3" name="Группа 25"/>
            <p:cNvGrpSpPr/>
            <p:nvPr/>
          </p:nvGrpSpPr>
          <p:grpSpPr>
            <a:xfrm>
              <a:off x="284867" y="193970"/>
              <a:ext cx="11596739" cy="399643"/>
              <a:chOff x="284867" y="193970"/>
              <a:chExt cx="11596739" cy="399643"/>
            </a:xfrm>
          </p:grpSpPr>
          <p:grpSp>
            <p:nvGrpSpPr>
              <p:cNvPr id="5" name="Группа 5"/>
              <p:cNvGrpSpPr/>
              <p:nvPr/>
            </p:nvGrpSpPr>
            <p:grpSpPr>
              <a:xfrm>
                <a:off x="284867" y="279477"/>
                <a:ext cx="9468260" cy="228628"/>
                <a:chOff x="1885067" y="2125676"/>
                <a:chExt cx="9468260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19" name="Рисунок 18"/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 flipH="1">
                  <a:off x="1885067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397800" y="336432"/>
            <a:ext cx="8081966" cy="431320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</a:t>
            </a: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Ценностное предложение</a:t>
            </a:r>
            <a:b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2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Текст 19">
            <a:extLst>
              <a:ext uri="{FF2B5EF4-FFF2-40B4-BE49-F238E27FC236}">
                <a16:creationId xmlns="" xmlns:a16="http://schemas.microsoft.com/office/drawing/2014/main" id="{ED008A4B-F758-419B-912F-B76C6DA365E0}"/>
              </a:ext>
            </a:extLst>
          </p:cNvPr>
          <p:cNvSpPr txBox="1">
            <a:spLocks/>
          </p:cNvSpPr>
          <p:nvPr/>
        </p:nvSpPr>
        <p:spPr>
          <a:xfrm>
            <a:off x="284428" y="1092200"/>
            <a:ext cx="9824772" cy="57943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Ценностное предложение данного проекта заключается в нестандартном подходе к ландшафтному проектированию и благоустройству территорий. Не имеющая аналога комплексная конструкция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арт-объекта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в виде «стилизованной беседки»  с мебелью, на каркасной основе  из живого ивового прута - оригинальное решение современного садово-паркового искусства.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Текст 20">
            <a:extLst>
              <a:ext uri="{FF2B5EF4-FFF2-40B4-BE49-F238E27FC236}">
                <a16:creationId xmlns="" xmlns:a16="http://schemas.microsoft.com/office/drawing/2014/main" id="{55205F57-C0FB-4F04-8BE0-C23E51C267F7}"/>
              </a:ext>
            </a:extLst>
          </p:cNvPr>
          <p:cNvSpPr txBox="1">
            <a:spLocks/>
          </p:cNvSpPr>
          <p:nvPr/>
        </p:nvSpPr>
        <p:spPr>
          <a:xfrm>
            <a:off x="9307902" y="6124755"/>
            <a:ext cx="3140015" cy="62972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399773" y="1241657"/>
            <a:ext cx="218493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  </a:t>
            </a:r>
            <a:endParaRPr lang="en-US" sz="2800" b="1" dirty="0" smtClean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0" y="3167935"/>
            <a:ext cx="804333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89503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6"/>
          <p:cNvGrpSpPr/>
          <p:nvPr/>
        </p:nvGrpSpPr>
        <p:grpSpPr>
          <a:xfrm>
            <a:off x="-379527" y="0"/>
            <a:ext cx="12209217" cy="6901132"/>
            <a:chOff x="-301548" y="34506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-301548" y="34506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3" name="Группа 25"/>
            <p:cNvGrpSpPr/>
            <p:nvPr/>
          </p:nvGrpSpPr>
          <p:grpSpPr>
            <a:xfrm>
              <a:off x="284867" y="193970"/>
              <a:ext cx="11596739" cy="399643"/>
              <a:chOff x="284867" y="193970"/>
              <a:chExt cx="11596739" cy="399643"/>
            </a:xfrm>
          </p:grpSpPr>
          <p:grpSp>
            <p:nvGrpSpPr>
              <p:cNvPr id="5" name="Группа 5"/>
              <p:cNvGrpSpPr/>
              <p:nvPr/>
            </p:nvGrpSpPr>
            <p:grpSpPr>
              <a:xfrm>
                <a:off x="284867" y="279477"/>
                <a:ext cx="9468260" cy="228628"/>
                <a:chOff x="1885067" y="2125676"/>
                <a:chExt cx="9468260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19" name="Рисунок 18"/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 flipH="1">
                  <a:off x="1885067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397800" y="336432"/>
            <a:ext cx="9582962" cy="431320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sz="49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Целевая аудитория проекта</a:t>
            </a: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2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Текст 19">
            <a:extLst>
              <a:ext uri="{FF2B5EF4-FFF2-40B4-BE49-F238E27FC236}">
                <a16:creationId xmlns="" xmlns:a16="http://schemas.microsoft.com/office/drawing/2014/main" id="{ED008A4B-F758-419B-912F-B76C6DA365E0}"/>
              </a:ext>
            </a:extLst>
          </p:cNvPr>
          <p:cNvSpPr txBox="1">
            <a:spLocks/>
          </p:cNvSpPr>
          <p:nvPr/>
        </p:nvSpPr>
        <p:spPr>
          <a:xfrm>
            <a:off x="284428" y="1092200"/>
            <a:ext cx="9824772" cy="57943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Организации:                                Физические лица:</a:t>
            </a:r>
          </a:p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>
              <a:buNone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Текст 20">
            <a:extLst>
              <a:ext uri="{FF2B5EF4-FFF2-40B4-BE49-F238E27FC236}">
                <a16:creationId xmlns="" xmlns:a16="http://schemas.microsoft.com/office/drawing/2014/main" id="{55205F57-C0FB-4F04-8BE0-C23E51C267F7}"/>
              </a:ext>
            </a:extLst>
          </p:cNvPr>
          <p:cNvSpPr txBox="1">
            <a:spLocks/>
          </p:cNvSpPr>
          <p:nvPr/>
        </p:nvSpPr>
        <p:spPr>
          <a:xfrm>
            <a:off x="9307902" y="6124755"/>
            <a:ext cx="3140015" cy="62972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399773" y="1241657"/>
            <a:ext cx="218493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  </a:t>
            </a:r>
            <a:endParaRPr lang="en-US" sz="2800" b="1" dirty="0" smtClean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0" y="3167935"/>
            <a:ext cx="804333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48733" y="1617133"/>
            <a:ext cx="4555067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Лечебные и оздоровительные организации                                                                       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Центры реабилитации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Частные медицинские учреждения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Парки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Лесопарки, турбазы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Кафе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Рестораны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Гостиницы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Детские сады и школы общего и коррекционного вида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579532" y="1600199"/>
            <a:ext cx="594360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Работающее население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Физические лица имеющие 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постоянный доход и работу;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Предприниматели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Бизнесмены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User\Desktop\630e72da67e2132341347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43336" y="4390845"/>
            <a:ext cx="3923968" cy="25916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289503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138023"/>
            <a:ext cx="12192000" cy="6858000"/>
            <a:chOff x="9053" y="138023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138023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397799" y="-144379"/>
            <a:ext cx="11556777" cy="1222408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Бизнес-модель</a:t>
            </a:r>
            <a:b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2" name="Текст 19">
            <a:extLst>
              <a:ext uri="{FF2B5EF4-FFF2-40B4-BE49-F238E27FC236}">
                <a16:creationId xmlns="" xmlns:a16="http://schemas.microsoft.com/office/drawing/2014/main" id="{ED008A4B-F758-419B-912F-B76C6DA365E0}"/>
              </a:ext>
            </a:extLst>
          </p:cNvPr>
          <p:cNvSpPr txBox="1">
            <a:spLocks/>
          </p:cNvSpPr>
          <p:nvPr/>
        </p:nvSpPr>
        <p:spPr>
          <a:xfrm>
            <a:off x="284428" y="1529798"/>
            <a:ext cx="5875328" cy="5356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798896" y="1578544"/>
          <a:ext cx="11088304" cy="37498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415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54415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808521">
                <a:tc gridSpan="2"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Ключевые партнеры</a:t>
                      </a:r>
                      <a:endParaRPr lang="ru-RU" sz="3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04774">
                <a:tc>
                  <a:txBody>
                    <a:bodyPr/>
                    <a:lstStyle/>
                    <a:p>
                      <a:r>
                        <a:rPr lang="ru-RU" sz="3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Поставщики:</a:t>
                      </a:r>
                      <a:endParaRPr lang="ru-RU" sz="3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ИП </a:t>
                      </a:r>
                      <a:r>
                        <a:rPr lang="ru-RU" sz="20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Перегожина</a:t>
                      </a:r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(сеть магазинов «ХБМ», ИП Чуб (сеть магазинов «Прораб» </a:t>
                      </a:r>
                      <a:r>
                        <a:rPr lang="ru-RU" sz="20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интернет-магазины</a:t>
                      </a:r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: «</a:t>
                      </a:r>
                      <a:r>
                        <a:rPr lang="ru-RU" sz="20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Авито</a:t>
                      </a:r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», «Юла», «</a:t>
                      </a:r>
                      <a:r>
                        <a:rPr lang="ru-RU" sz="20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Яндекс</a:t>
                      </a:r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», «</a:t>
                      </a:r>
                      <a:r>
                        <a:rPr lang="ru-RU" sz="20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Waidberris</a:t>
                      </a:r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», «</a:t>
                      </a:r>
                      <a:r>
                        <a:rPr lang="ru-RU" sz="20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Ozon</a:t>
                      </a:r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», «</a:t>
                      </a:r>
                      <a:r>
                        <a:rPr lang="ru-RU" sz="20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Iva</a:t>
                      </a:r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1.ru», «</a:t>
                      </a:r>
                      <a:r>
                        <a:rPr lang="ru-RU" sz="20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Ivaprutik.ru</a:t>
                      </a:r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».  Садовый центр LETTO, питомники.</a:t>
                      </a:r>
                    </a:p>
                    <a:p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Специализированные </a:t>
                      </a:r>
                    </a:p>
                    <a:p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магазины, интернет – сервисы, магазины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24840">
                <a:tc>
                  <a:txBody>
                    <a:bodyPr/>
                    <a:lstStyle/>
                    <a:p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Партнеры:</a:t>
                      </a:r>
                      <a:endParaRPr lang="ru-RU" sz="2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Физические и юридические лица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Частные</a:t>
                      </a:r>
                      <a:r>
                        <a:rPr lang="ru-RU" sz="20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инвесторы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1478278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0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A0D400D2-C400-49E8-A5DB-7BDC787048BE}"/>
              </a:ext>
            </a:extLst>
          </p:cNvPr>
          <p:cNvSpPr/>
          <p:nvPr/>
        </p:nvSpPr>
        <p:spPr>
          <a:xfrm>
            <a:off x="284428" y="759007"/>
            <a:ext cx="9459645" cy="7232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Текущие результаты:</a:t>
            </a:r>
            <a:endParaRPr lang="ru-RU" sz="4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buFontTx/>
              <a:buChar char="-"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Изучена актуальность проекта</a:t>
            </a:r>
          </a:p>
          <a:p>
            <a:pPr>
              <a:buFontTx/>
              <a:buChar char="-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Разработана дорожная карта развития </a:t>
            </a:r>
          </a:p>
          <a:p>
            <a:pPr>
              <a:buFontTx/>
              <a:buChar char="-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Проекта</a:t>
            </a:r>
          </a:p>
          <a:p>
            <a:pPr>
              <a:buFontTx/>
              <a:buChar char="-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Разработана бизнес - модель проекта</a:t>
            </a:r>
          </a:p>
          <a:p>
            <a:pPr>
              <a:buFontTx/>
              <a:buChar char="-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Определены деловые партнеры</a:t>
            </a:r>
          </a:p>
          <a:p>
            <a:pPr>
              <a:buFontTx/>
              <a:buChar char="-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Изучен рынок спроса, сбыта, конкуренция</a:t>
            </a:r>
          </a:p>
          <a:p>
            <a:pPr>
              <a:buFontTx/>
              <a:buChar char="-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Произведен подсчет рентабельности продукта</a:t>
            </a:r>
          </a:p>
          <a:p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40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40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r>
              <a:rPr lang="ru-RU" sz="40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9220" name="Picture 4" descr="https://images64.fotosik.pl/340/0e97a735763b961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28169" y="779619"/>
            <a:ext cx="3963831" cy="2972873"/>
          </a:xfrm>
          <a:prstGeom prst="rect">
            <a:avLst/>
          </a:prstGeom>
          <a:noFill/>
        </p:spPr>
      </p:pic>
      <p:pic>
        <p:nvPicPr>
          <p:cNvPr id="9218" name="Picture 2" descr="https://i.pinimg.com/originals/47/80/68/478068f1feb8a933b3a5ff9ba0ce912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532189" y="3536830"/>
            <a:ext cx="3450620" cy="33211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9327260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0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2DC94059-C0C5-4EDF-B406-F2B3B5050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884" y="515375"/>
            <a:ext cx="11348185" cy="911089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Планы развития</a:t>
            </a:r>
            <a:b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- Открытие бизнеса в виде ИП или ООО</a:t>
            </a:r>
            <a:br>
              <a:rPr lang="ru-RU" sz="4000" dirty="0" smtClean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- Набор квалифицированного персонала</a:t>
            </a:r>
            <a:br>
              <a:rPr lang="ru-RU" sz="4000" dirty="0" smtClean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- Выход на рынок с помощью рекламы</a:t>
            </a:r>
            <a:br>
              <a:rPr lang="ru-RU" sz="4000" dirty="0" smtClean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- Привлечение потенциальных Заказчиков реальными готовыми изделиями </a:t>
            </a:r>
            <a:br>
              <a:rPr lang="ru-RU" sz="4000" dirty="0" smtClean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- Поиск инвесторов для расширения бизнеса (</a:t>
            </a:r>
            <a:r>
              <a:rPr lang="ru-RU" sz="4000" dirty="0" err="1" smtClean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Грантовые</a:t>
            </a:r>
            <a:r>
              <a:rPr lang="ru-RU" sz="4000" dirty="0" smtClean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поддрежки</a:t>
            </a:r>
            <a:r>
              <a:rPr lang="ru-RU" sz="4000" dirty="0" smtClean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, интернет платформы инвестирования)</a:t>
            </a:r>
            <a:br>
              <a:rPr lang="ru-RU" sz="4000" dirty="0" smtClean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- Получение первых заказов</a:t>
            </a:r>
            <a:br>
              <a:rPr lang="ru-RU" sz="4000" dirty="0" smtClean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- Получение первой прибыли (неполная окупаемость проекта)</a:t>
            </a:r>
            <a:br>
              <a:rPr lang="ru-RU" sz="4000" dirty="0" smtClean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- Получение чистой прибыли</a:t>
            </a: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913877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0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2DC94059-C0C5-4EDF-B406-F2B3B5050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148" y="379562"/>
            <a:ext cx="8556859" cy="776377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Дорожная карта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1 месяц реализации проекта: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-Регистрация организации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-Аренда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-Подбор персонала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-Закупка оборудования и расходных материалов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-Поиск Заказчика 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Разработка проектов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-Работа с Заказчиками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1-6 месяцы реализации проекта:</a:t>
            </a:r>
            <a:br>
              <a:rPr lang="ru-RU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Плетение изделий 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Поиск инвесторов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6-9 месяцы реализации проекта: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Разработка проектов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Работа с Заказчиками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Получение первой прибыли от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предзаказов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и заказов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Поиск Заказчиков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9 месяцев-1 год: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Устойчивый спрос на продукт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Получение прибыли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Расширение бизнеса</a:t>
            </a: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664108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1940943" y="983411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3C19CBD0-316E-4F24-A9A8-5FD01C228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404" y="759007"/>
            <a:ext cx="4262356" cy="837175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sz="67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7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53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Команда</a:t>
            </a:r>
            <a:r>
              <a:rPr lang="ru-RU" sz="49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sz="49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49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49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="" xmlns:a16="http://schemas.microsoft.com/office/drawing/2014/main" id="{D365D033-0121-43CF-9FA3-6D259648BF3A}"/>
              </a:ext>
            </a:extLst>
          </p:cNvPr>
          <p:cNvSpPr txBox="1">
            <a:spLocks/>
          </p:cNvSpPr>
          <p:nvPr/>
        </p:nvSpPr>
        <p:spPr>
          <a:xfrm>
            <a:off x="294404" y="1279172"/>
            <a:ext cx="6392037" cy="11358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606392" y="1126155"/>
          <a:ext cx="11069051" cy="54824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757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329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2423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62423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56135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Ф.И.О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Должность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Выполняемые работы в проекте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Образование/   опыт работы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66721">
                <a:tc>
                  <a:txBody>
                    <a:bodyPr/>
                    <a:lstStyle/>
                    <a:p>
                      <a:pPr marR="179705" indent="450215" algn="ctr">
                        <a:lnSpc>
                          <a:spcPct val="150000"/>
                        </a:lnSpc>
                      </a:pPr>
                      <a:r>
                        <a:rPr lang="ru-RU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Карамушко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Галина                                                         Владимировна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79705" indent="450215" algn="ctr">
                        <a:lnSpc>
                          <a:spcPct val="150000"/>
                        </a:lnSpc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Инженер-технолог, Доцент, кандидат экономических наук, Факультет экономики и управления Проектный наставник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179705" indent="450215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Менеджер проекта </a:t>
                      </a:r>
                    </a:p>
                    <a:p>
                      <a:pPr marL="0" marR="179705" indent="450215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Экономический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специалист</a:t>
                      </a:r>
                      <a:endParaRPr lang="ru-RU" sz="1200" b="1" dirty="0" smtClean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R="179705" indent="450215" algn="ctr">
                        <a:lnSpc>
                          <a:spcPct val="150000"/>
                        </a:lnSpc>
                      </a:pPr>
                      <a:endParaRPr lang="ru-RU" sz="12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179705" indent="450215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Высшее </a:t>
                      </a:r>
                    </a:p>
                    <a:p>
                      <a:pPr marL="0" marR="179705" indent="450215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Общий стаж рабо</a:t>
                      </a:r>
                      <a:r>
                        <a:rPr lang="ru-RU" sz="12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ты 24</a:t>
                      </a:r>
                      <a:r>
                        <a:rPr lang="ru-RU" sz="1200" b="1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года</a:t>
                      </a:r>
                      <a:endParaRPr lang="ru-RU" sz="1200" b="1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R="179705" indent="450215" algn="ctr">
                        <a:lnSpc>
                          <a:spcPct val="150000"/>
                        </a:lnSpc>
                      </a:pPr>
                      <a:endParaRPr lang="ru-RU" sz="12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66721">
                <a:tc>
                  <a:txBody>
                    <a:bodyPr/>
                    <a:lstStyle/>
                    <a:p>
                      <a:pPr marR="179705" indent="450215" algn="ctr">
                        <a:lnSpc>
                          <a:spcPct val="150000"/>
                        </a:lnSpc>
                      </a:pPr>
                      <a:r>
                        <a:rPr lang="ru-RU" sz="1200" b="1" dirty="0" err="1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Трушева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Наталья Алексеевна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79705" indent="450215" algn="ctr">
                        <a:lnSpc>
                          <a:spcPct val="150000"/>
                        </a:lnSpc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Доцент, кандидат сельскохозяйственных наук, заведующая кафедрой Ландшафтной архитектуры и Лесного дела,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Экологического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факультета, ФГБОУ ВО «МГТУ»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79705" indent="450215" algn="ctr">
                        <a:lnSpc>
                          <a:spcPct val="150000"/>
                        </a:lnSpc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Менеджер проекта Технический специалист (инженер)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79705" indent="450215" algn="ctr">
                        <a:lnSpc>
                          <a:spcPct val="150000"/>
                        </a:lnSpc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Высшее – </a:t>
                      </a:r>
                      <a:r>
                        <a:rPr lang="ru-RU" sz="1200" b="1" dirty="0" err="1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специалитет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/ Общий стаж работы 27 лет; Стаж работы по специальности 22 года.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66721">
                <a:tc>
                  <a:txBody>
                    <a:bodyPr/>
                    <a:lstStyle/>
                    <a:p>
                      <a:pPr marR="179705" indent="450215" algn="ctr">
                        <a:lnSpc>
                          <a:spcPct val="150000"/>
                        </a:lnSpc>
                      </a:pPr>
                      <a:r>
                        <a:rPr lang="ru-RU" sz="1200" b="1" dirty="0" err="1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Дериглазова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Елена Викторовна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79705" indent="450215" algn="ctr">
                        <a:lnSpc>
                          <a:spcPct val="150000"/>
                        </a:lnSpc>
                      </a:pPr>
                      <a:r>
                        <a:rPr lang="ru-RU" sz="105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Студент-бакалавр по направлению ландшафтная архитектура, Экологического факультета, ФГБОУ ВО «МГТУ»</a:t>
                      </a:r>
                      <a:endParaRPr lang="ru-RU" sz="105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79705" indent="450215" algn="ctr">
                        <a:lnSpc>
                          <a:spcPct val="150000"/>
                        </a:lnSpc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Технический специалист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(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инженер) 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79705" indent="450215" algn="ctr">
                        <a:lnSpc>
                          <a:spcPct val="150000"/>
                        </a:lnSpc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Неоконченное высшее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66721">
                <a:tc>
                  <a:txBody>
                    <a:bodyPr/>
                    <a:lstStyle/>
                    <a:p>
                      <a:pPr marR="179705" indent="450215" algn="ctr">
                        <a:lnSpc>
                          <a:spcPct val="150000"/>
                        </a:lnSpc>
                      </a:pPr>
                      <a:r>
                        <a:rPr lang="ru-RU" sz="1200" b="1" dirty="0" err="1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Пластамак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Ирина Олеговна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79705" indent="450215" algn="ctr">
                        <a:lnSpc>
                          <a:spcPct val="150000"/>
                        </a:lnSpc>
                      </a:pPr>
                      <a:r>
                        <a:rPr lang="ru-RU" sz="1000" b="1" dirty="0" err="1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Студландшафтная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архитектура, Экологического факультета, ФГБОУ ВО «МГТУ»</a:t>
                      </a:r>
                      <a:r>
                        <a:rPr lang="ru-RU" sz="1000" b="1" dirty="0" err="1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ент-бакалавр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по направлению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79705" indent="450215" algn="ctr">
                        <a:lnSpc>
                          <a:spcPct val="150000"/>
                        </a:lnSpc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Технический специалист (инженер) 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79705" indent="450215" algn="ctr">
                        <a:lnSpc>
                          <a:spcPct val="150000"/>
                        </a:lnSpc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Неоконченное высшее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66721">
                <a:tc>
                  <a:txBody>
                    <a:bodyPr/>
                    <a:lstStyle/>
                    <a:p>
                      <a:pPr marR="179705" indent="450215" algn="ctr">
                        <a:lnSpc>
                          <a:spcPct val="150000"/>
                        </a:lnSpc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Матвеева Татьяна Александровна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79705" indent="450215" algn="ctr">
                        <a:lnSpc>
                          <a:spcPct val="150000"/>
                        </a:lnSpc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Студент-бакалавр по направлению ландшафтная архитектура, Экологического факультета, ФГБОУ ВО «МГТУ»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79705" indent="450215" algn="ctr">
                        <a:lnSpc>
                          <a:spcPct val="150000"/>
                        </a:lnSpc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Переговоры, продажи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       Бухгалтерский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учет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79705" indent="450215" algn="ctr">
                        <a:lnSpc>
                          <a:spcPct val="150000"/>
                        </a:lnSpc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Неоконченное высшее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1263017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flipH="1">
              <a:off x="1884628" y="2154251"/>
              <a:ext cx="9459645" cy="2000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flipH="1">
              <a:off x="1884629" y="2125676"/>
              <a:ext cx="9459645" cy="200053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56341" y="566143"/>
              <a:ext cx="2406984" cy="1065037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65644" y="566143"/>
              <a:ext cx="2691375" cy="1065037"/>
            </a:xfrm>
            <a:prstGeom prst="rect">
              <a:avLst/>
            </a:prstGeom>
          </p:spPr>
        </p:pic>
        <p:pic>
          <p:nvPicPr>
            <p:cNvPr id="13" name="Рисунок 12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r="72361"/>
            <a:stretch/>
          </p:blipFill>
          <p:spPr>
            <a:xfrm>
              <a:off x="0" y="0"/>
              <a:ext cx="1895475" cy="6858000"/>
            </a:xfrm>
            <a:prstGeom prst="rect">
              <a:avLst/>
            </a:prstGeom>
          </p:spPr>
        </p:pic>
      </p:grpSp>
      <p:sp>
        <p:nvSpPr>
          <p:cNvPr id="15" name="Подзаголовок 14"/>
          <p:cNvSpPr>
            <a:spLocks noGrp="1"/>
          </p:cNvSpPr>
          <p:nvPr>
            <p:ph type="subTitle" idx="1"/>
          </p:nvPr>
        </p:nvSpPr>
        <p:spPr>
          <a:xfrm>
            <a:off x="2085325" y="4969083"/>
            <a:ext cx="9144000" cy="1655762"/>
          </a:xfrm>
        </p:spPr>
        <p:txBody>
          <a:bodyPr>
            <a:normAutofit/>
          </a:bodyPr>
          <a:lstStyle/>
          <a:p>
            <a:pPr algn="l"/>
            <a:r>
              <a:rPr lang="ru-RU" dirty="0" smtClean="0"/>
              <a:t>Телефон:8-961-970-09-38</a:t>
            </a:r>
            <a:endParaRPr lang="ru-RU" dirty="0"/>
          </a:p>
          <a:p>
            <a:pPr algn="l"/>
            <a:r>
              <a:rPr lang="en-US" dirty="0"/>
              <a:t>E-mail</a:t>
            </a:r>
            <a:r>
              <a:rPr lang="ru-RU" dirty="0" smtClean="0"/>
              <a:t>:</a:t>
            </a:r>
            <a:r>
              <a:rPr lang="en-US" dirty="0" smtClean="0"/>
              <a:t>tatyana-kuzmina-2015@mail.ru</a:t>
            </a:r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3642B511-CE49-4E9A-8866-653A9E46C581}"/>
              </a:ext>
            </a:extLst>
          </p:cNvPr>
          <p:cNvSpPr txBox="1"/>
          <p:nvPr/>
        </p:nvSpPr>
        <p:spPr>
          <a:xfrm>
            <a:off x="3990975" y="2631790"/>
            <a:ext cx="80676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accent2">
                    <a:lumMod val="50000"/>
                  </a:schemeClr>
                </a:solidFill>
              </a:rPr>
              <a:t>Благодарю за внимание.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521C7E83-5EBF-49E1-B392-AACD7DFDADC9}"/>
              </a:ext>
            </a:extLst>
          </p:cNvPr>
          <p:cNvSpPr/>
          <p:nvPr/>
        </p:nvSpPr>
        <p:spPr>
          <a:xfrm>
            <a:off x="2081213" y="4315967"/>
            <a:ext cx="17240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Контакты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901854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1638</TotalTime>
  <Words>1002</Words>
  <Application>Microsoft Office PowerPoint</Application>
  <PresentationFormat>Произвольный</PresentationFormat>
  <Paragraphs>187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                                               «        Плетение из ивового прута : «Живая комната»  </vt:lpstr>
      <vt:lpstr>Актуальность проекта  Ландшафтный дизайн стал одной из немногих сфер, на развитии которых пандемия сказалась положительно. Люди стали работать удаленно, у них появилась потребность в том, чтобы большую часть жизни проводить за городом, меньше находиться в социуме и создать что-то приватное для своей семьи. Сад оказался идеальным местом и для того, чтобы обезопасить себя, и для того, чтобы восстановить силы после тяжелого дня. Количество коттеджных поселков увеличилось в разы, появились новые концепции и интересные архитектурные решения, а это значит, что все большее количество людей может соприкоснуться с качественным благоустройством среды. К 2023 году рынок загородной недвижимости, а соответственно, и ландшафтного дизайна, разделился на вполне определенные сегменты.  Одна из современных категорий — так называемый бутиковый ландшафт. Такой сад нужен не только для того, чтобы удовлетворять все потребности заказчика и  предполагает работу с самыми сложными инженерными и архитектурными  решениями. Поглощение  бетонными мегаполисами (урбанизация) последних зеленых островков и необъяснимое нежелание человечества борьбы за последний росток, побуждает ландшафтных архитекторов – оригинаторов на создание нестандартных «зеленых» арт –объектов – в нашем случае это «живая комната» выполненная из ивового прута. </vt:lpstr>
      <vt:lpstr>   Проблема                          Решение </vt:lpstr>
      <vt:lpstr>Слайд 4</vt:lpstr>
      <vt:lpstr>Рынок Размер мирового рынка ландшафтного дизайна и садоводства 240,69 млрд долларов. Объем ландшафтного рынка в России продолжает расти. Современный объем отечественного рынка ландшафтного дизайна за прошедший год превысил показатель в 27,9 млрд руб. Российский рынок ландшафтного дизайна и озеленения находится на начальном этапе формирования роста потребительского спроса и пока далек от перенасыщения. В настоящее время услуги благоустройства территорий предлагает огромное количество специализированных компаний. Сегодня это перспективное направление, заказчиками которого являются как строительные компании и госструктуры, так и частные лица. Оживление строительного сектора, повышение благосостояния граждан и программы развития регионов формируют позитивные ожидания в отношении будущего рынка ландшафтного дизайна. Вместе с тем, ситуацию спасает ранний этап жизненного цикла данного направления.  В связи с тем, что спрос пока достаточно высок, и рынок не достиг перенасыщения, возникающие риски могут замедлить темпы развития, но не направить тренды в отрицательную зону. Спрос на услуги ландшафтных архитекторов и дизайнеров, а так же на растения и изделия из них вырос, по сравнению с 2020 на 30%.       </vt:lpstr>
      <vt:lpstr>           Емкость рынка            </vt:lpstr>
      <vt:lpstr>                       </vt:lpstr>
      <vt:lpstr>                                                    Ключевые ресурсы Ландшафтный архитектор- мастер плетения-1 человек; Помощник мастера -1человек;  Менеджер по продажам, бухгалтер,  маркетолог - 1 человек. Оборудование: Ноутбук - 1шт. МФУ(цветное) -1шт. Садовые принадлежности Имеющиеся технологии: технологии плетения арт-объектов из ивового прута Программное обеспечение: ПО 1С:8Документооборот Наличие программ для ландшафтного проектирования                 </vt:lpstr>
      <vt:lpstr>                   Ключевые действия                    </vt:lpstr>
      <vt:lpstr>                                         Ценностное предложение                    </vt:lpstr>
      <vt:lpstr>                                 Целевая аудитория проекта                    </vt:lpstr>
      <vt:lpstr>  Бизнес-модель </vt:lpstr>
      <vt:lpstr>Слайд 13</vt:lpstr>
      <vt:lpstr>             Планы развития - Открытие бизнеса в виде ИП или ООО - Набор квалифицированного персонала - Выход на рынок с помощью рекламы - Привлечение потенциальных Заказчиков реальными готовыми изделиями  - Поиск инвесторов для расширения бизнеса (Грантовые поддрежки, интернет платформы инвестирования) - Получение первых заказов - Получение первой прибыли (неполная окупаемость проекта) - Получение чистой прибыли   </vt:lpstr>
      <vt:lpstr>            Дорожная карта 1 месяц реализации проекта: -Регистрация организации -Аренда -Подбор персонала -Закупка оборудования и расходных материалов -Поиск Заказчика  -Разработка проектов -Работа с Заказчиками  1-6 месяцы реализации проекта:  Плетение изделий   Поиск инвесторов 6-9 месяцы реализации проекта: Разработка проектов Работа с Заказчиками Получение первой прибыли от предзаказов и заказов Поиск Заказчиков 9 месяцев-1 год: Устойчивый спрос на продукт Получение прибыли Расширение бизнеса </vt:lpstr>
      <vt:lpstr> Команда   </vt:lpstr>
      <vt:lpstr>Слайд 17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Admin123</dc:creator>
  <cp:lastModifiedBy>User</cp:lastModifiedBy>
  <cp:revision>114</cp:revision>
  <dcterms:created xsi:type="dcterms:W3CDTF">2022-12-07T07:35:46Z</dcterms:created>
  <dcterms:modified xsi:type="dcterms:W3CDTF">2023-11-22T17:55:23Z</dcterms:modified>
</cp:coreProperties>
</file>