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400800" y="6355080"/>
            <a:ext cx="2286000" cy="365760"/>
          </a:xfrm>
        </p:spPr>
        <p:txBody>
          <a:bodyPr/>
          <a:lstStyle>
            <a:lvl1pPr>
              <a:defRPr sz="1400"/>
            </a:lvl1pPr>
          </a:lstStyle>
          <a:p>
            <a:fld id="{31AE3EA6-F7E7-4EFB-B016-B1B7C0F68539}" type="datetimeFigureOut">
              <a:rPr lang="ru-RU" smtClean="0"/>
              <a:pPr/>
              <a:t>26.05.2023</a:t>
            </a:fld>
            <a:endParaRPr lang="ru-RU"/>
          </a:p>
        </p:txBody>
      </p:sp>
      <p:sp>
        <p:nvSpPr>
          <p:cNvPr id="17" name="Нижний колонтитул 16"/>
          <p:cNvSpPr>
            <a:spLocks noGrp="1"/>
          </p:cNvSpPr>
          <p:nvPr>
            <p:ph type="ftr" sz="quarter" idx="11"/>
          </p:nvPr>
        </p:nvSpPr>
        <p:spPr>
          <a:xfrm>
            <a:off x="2898648" y="6355080"/>
            <a:ext cx="3474720" cy="365760"/>
          </a:xfrm>
        </p:spPr>
        <p:txBody>
          <a:bodyPr/>
          <a:lstStyle/>
          <a:p>
            <a:endParaRPr lang="ru-RU"/>
          </a:p>
        </p:txBody>
      </p:sp>
      <p:sp>
        <p:nvSpPr>
          <p:cNvPr id="29" name="Номер слайда 28"/>
          <p:cNvSpPr>
            <a:spLocks noGrp="1"/>
          </p:cNvSpPr>
          <p:nvPr>
            <p:ph type="sldNum" sz="quarter" idx="12"/>
          </p:nvPr>
        </p:nvSpPr>
        <p:spPr>
          <a:xfrm>
            <a:off x="1216152" y="6355080"/>
            <a:ext cx="1219200" cy="365760"/>
          </a:xfrm>
        </p:spPr>
        <p:txBody>
          <a:bodyPr/>
          <a:lstStyle/>
          <a:p>
            <a:fld id="{536C5EC0-47DF-4290-BDB0-9118537F2958}" type="slidenum">
              <a:rPr lang="ru-RU" smtClean="0"/>
              <a:pPr/>
              <a:t>‹#›</a:t>
            </a:fld>
            <a:endParaRPr lang="ru-RU"/>
          </a:p>
        </p:txBody>
      </p:sp>
      <p:sp>
        <p:nvSpPr>
          <p:cNvPr id="21" name="Прямоугольник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Прямоугольник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Прямоугольник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31AE3EA6-F7E7-4EFB-B016-B1B7C0F68539}" type="datetimeFigureOut">
              <a:rPr lang="ru-RU" smtClean="0"/>
              <a:pPr/>
              <a:t>26.05.2023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36C5EC0-47DF-4290-BDB0-9118537F2958}" type="slidenum">
              <a:rPr lang="ru-RU" smtClean="0"/>
              <a:pPr/>
              <a:t>‹#›</a:t>
            </a:fld>
            <a:endParaRPr lang="ru-RU"/>
          </a:p>
        </p:txBody>
      </p:sp>
      <p:sp>
        <p:nvSpPr>
          <p:cNvPr id="8" name="Содержимое 7"/>
          <p:cNvSpPr>
            <a:spLocks noGrp="1"/>
          </p:cNvSpPr>
          <p:nvPr>
            <p:ph sz="quarter" idx="1"/>
          </p:nvPr>
        </p:nvSpPr>
        <p:spPr>
          <a:xfrm>
            <a:off x="457200" y="1219200"/>
            <a:ext cx="8229600" cy="493776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6400800" y="6355080"/>
            <a:ext cx="2286000" cy="365760"/>
          </a:xfrm>
        </p:spPr>
        <p:txBody>
          <a:bodyPr/>
          <a:lstStyle/>
          <a:p>
            <a:fld id="{31AE3EA6-F7E7-4EFB-B016-B1B7C0F68539}" type="datetimeFigureOut">
              <a:rPr lang="ru-RU" smtClean="0"/>
              <a:pPr/>
              <a:t>26.05.2023</a:t>
            </a:fld>
            <a:endParaRPr lang="ru-RU"/>
          </a:p>
        </p:txBody>
      </p:sp>
      <p:sp>
        <p:nvSpPr>
          <p:cNvPr id="5" name="Нижний колонтитул 4"/>
          <p:cNvSpPr>
            <a:spLocks noGrp="1"/>
          </p:cNvSpPr>
          <p:nvPr>
            <p:ph type="ftr" sz="quarter" idx="11"/>
          </p:nvPr>
        </p:nvSpPr>
        <p:spPr>
          <a:xfrm>
            <a:off x="2898648" y="6355080"/>
            <a:ext cx="3474720" cy="365760"/>
          </a:xfrm>
        </p:spPr>
        <p:txBody>
          <a:bodyPr/>
          <a:lstStyle/>
          <a:p>
            <a:endParaRPr lang="ru-RU"/>
          </a:p>
        </p:txBody>
      </p:sp>
      <p:sp>
        <p:nvSpPr>
          <p:cNvPr id="6" name="Номер слайда 5"/>
          <p:cNvSpPr>
            <a:spLocks noGrp="1"/>
          </p:cNvSpPr>
          <p:nvPr>
            <p:ph type="sldNum" sz="quarter" idx="12"/>
          </p:nvPr>
        </p:nvSpPr>
        <p:spPr>
          <a:xfrm>
            <a:off x="1069848" y="6355080"/>
            <a:ext cx="1520952" cy="365760"/>
          </a:xfrm>
        </p:spPr>
        <p:txBody>
          <a:bodyPr/>
          <a:lstStyle/>
          <a:p>
            <a:fld id="{536C5EC0-47DF-4290-BDB0-9118537F2958}" type="slidenum">
              <a:rPr lang="ru-RU" smtClean="0"/>
              <a:pPr/>
              <a:t>‹#›</a:t>
            </a:fld>
            <a:endParaRPr lang="ru-RU"/>
          </a:p>
        </p:txBody>
      </p:sp>
      <p:sp>
        <p:nvSpPr>
          <p:cNvPr id="7" name="Прямоугольник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31AE3EA6-F7E7-4EFB-B016-B1B7C0F68539}" type="datetimeFigureOut">
              <a:rPr lang="ru-RU" smtClean="0"/>
              <a:pPr/>
              <a:t>26.05.2023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36C5EC0-47DF-4290-BDB0-9118537F2958}" type="slidenum">
              <a:rPr lang="ru-RU" smtClean="0"/>
              <a:pPr/>
              <a:t>‹#›</a:t>
            </a:fld>
            <a:endParaRPr lang="ru-RU"/>
          </a:p>
        </p:txBody>
      </p:sp>
      <p:sp>
        <p:nvSpPr>
          <p:cNvPr id="9" name="Содержимое 8"/>
          <p:cNvSpPr>
            <a:spLocks noGrp="1"/>
          </p:cNvSpPr>
          <p:nvPr>
            <p:ph sz="quarter" idx="1"/>
          </p:nvPr>
        </p:nvSpPr>
        <p:spPr>
          <a:xfrm>
            <a:off x="457200" y="1219200"/>
            <a:ext cx="4041648" cy="493776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632198" y="1216152"/>
            <a:ext cx="4041648" cy="493776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31AE3EA6-F7E7-4EFB-B016-B1B7C0F68539}" type="datetimeFigureOut">
              <a:rPr lang="ru-RU" smtClean="0"/>
              <a:pPr/>
              <a:t>26.05.2023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36C5EC0-47DF-4290-BDB0-9118537F2958}" type="slidenum">
              <a:rPr lang="ru-RU" smtClean="0"/>
              <a:pPr/>
              <a:t>‹#›</a:t>
            </a:fld>
            <a:endParaRPr lang="ru-RU"/>
          </a:p>
        </p:txBody>
      </p:sp>
      <p:sp>
        <p:nvSpPr>
          <p:cNvPr id="11" name="Содержимое 10"/>
          <p:cNvSpPr>
            <a:spLocks noGrp="1"/>
          </p:cNvSpPr>
          <p:nvPr>
            <p:ph sz="quarter" idx="2"/>
          </p:nvPr>
        </p:nvSpPr>
        <p:spPr>
          <a:xfrm>
            <a:off x="457200" y="2133600"/>
            <a:ext cx="4038600" cy="4038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648200" y="2133600"/>
            <a:ext cx="4038600" cy="4038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31AE3EA6-F7E7-4EFB-B016-B1B7C0F68539}" type="datetimeFigureOut">
              <a:rPr lang="ru-RU" smtClean="0"/>
              <a:pPr/>
              <a:t>26.05.2023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36C5EC0-47DF-4290-BDB0-9118537F2958}" type="slidenum">
              <a:rPr lang="ru-RU" smtClean="0"/>
              <a:pPr/>
              <a:t>‹#›</a:t>
            </a:fld>
            <a:endParaRPr lang="ru-RU"/>
          </a:p>
        </p:txBody>
      </p:sp>
      <p:sp>
        <p:nvSpPr>
          <p:cNvPr id="6" name="Равнобедренный треугольник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1AE3EA6-F7E7-4EFB-B016-B1B7C0F68539}" type="datetimeFigureOut">
              <a:rPr lang="ru-RU" smtClean="0"/>
              <a:pPr/>
              <a:t>26.05.2023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36C5EC0-47DF-4290-BDB0-9118537F2958}" type="slidenum">
              <a:rPr lang="ru-RU" smtClean="0"/>
              <a:pPr/>
              <a:t>‹#›</a:t>
            </a:fld>
            <a:endParaRPr lang="ru-RU"/>
          </a:p>
        </p:txBody>
      </p:sp>
      <p:sp>
        <p:nvSpPr>
          <p:cNvPr id="5" name="Прямая соединительная линия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Равнобедренный треугольник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31AE3EA6-F7E7-4EFB-B016-B1B7C0F68539}" type="datetimeFigureOut">
              <a:rPr lang="ru-RU" smtClean="0"/>
              <a:pPr/>
              <a:t>26.05.2023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36C5EC0-47DF-4290-BDB0-9118537F2958}" type="slidenum">
              <a:rPr lang="ru-RU" smtClean="0"/>
              <a:pPr/>
              <a:t>‹#›</a:t>
            </a:fld>
            <a:endParaRPr lang="ru-RU"/>
          </a:p>
        </p:txBody>
      </p:sp>
      <p:sp>
        <p:nvSpPr>
          <p:cNvPr id="8" name="Прямая соединительная линия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ая соединительная линия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Равнобедренный треугольник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Содержимое 11"/>
          <p:cNvSpPr>
            <a:spLocks noGrp="1"/>
          </p:cNvSpPr>
          <p:nvPr>
            <p:ph sz="quarter" idx="1"/>
          </p:nvPr>
        </p:nvSpPr>
        <p:spPr>
          <a:xfrm>
            <a:off x="304800" y="304800"/>
            <a:ext cx="57150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31AE3EA6-F7E7-4EFB-B016-B1B7C0F68539}" type="datetimeFigureOut">
              <a:rPr lang="ru-RU" smtClean="0"/>
              <a:pPr/>
              <a:t>26.05.2023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36C5EC0-47DF-4290-BDB0-9118537F2958}" type="slidenum">
              <a:rPr lang="ru-RU" smtClean="0"/>
              <a:pPr/>
              <a:t>‹#›</a:t>
            </a:fld>
            <a:endParaRPr lang="ru-RU"/>
          </a:p>
        </p:txBody>
      </p:sp>
      <p:sp>
        <p:nvSpPr>
          <p:cNvPr id="8" name="Прямая соединительная линия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Равнобедренный треугольник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1AE3EA6-F7E7-4EFB-B016-B1B7C0F68539}" type="datetimeFigureOut">
              <a:rPr lang="ru-RU" smtClean="0"/>
              <a:pPr/>
              <a:t>26.05.2023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36C5EC0-47DF-4290-BDB0-9118537F295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1AE3EA6-F7E7-4EFB-B016-B1B7C0F68539}" type="datetimeFigureOut">
              <a:rPr lang="ru-RU" smtClean="0"/>
              <a:pPr/>
              <a:t>26.05.2023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36C5EC0-47DF-4290-BDB0-9118537F2958}" type="slidenum">
              <a:rPr lang="ru-RU" smtClean="0"/>
              <a:pPr/>
              <a:t>‹#›</a:t>
            </a:fld>
            <a:endParaRPr lang="ru-RU"/>
          </a:p>
        </p:txBody>
      </p:sp>
      <p:sp>
        <p:nvSpPr>
          <p:cNvPr id="7" name="Прямая соединительная линия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Равнобедренный треугольник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ая соединительная линия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152400"/>
            <a:ext cx="8229600" cy="990600"/>
          </a:xfrm>
          <a:prstGeom prst="rect">
            <a:avLst/>
          </a:prstGeom>
        </p:spPr>
        <p:txBody>
          <a:bodyPr vert="horz" anchor="b" anchorCtr="0">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31AE3EA6-F7E7-4EFB-B016-B1B7C0F68539}" type="datetimeFigureOut">
              <a:rPr lang="ru-RU" smtClean="0"/>
              <a:pPr/>
              <a:t>26.05.2023</a:t>
            </a:fld>
            <a:endParaRPr lang="ru-RU"/>
          </a:p>
        </p:txBody>
      </p:sp>
      <p:sp>
        <p:nvSpPr>
          <p:cNvPr id="3" name="Нижний колонтитул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ru-RU"/>
          </a:p>
        </p:txBody>
      </p:sp>
      <p:sp>
        <p:nvSpPr>
          <p:cNvPr id="23" name="Номер слайда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536C5EC0-47DF-4290-BDB0-9118537F2958}" type="slidenum">
              <a:rPr lang="ru-RU" smtClean="0"/>
              <a:pPr/>
              <a:t>‹#›</a:t>
            </a:fld>
            <a:endParaRPr lang="ru-RU"/>
          </a:p>
        </p:txBody>
      </p:sp>
      <p:sp>
        <p:nvSpPr>
          <p:cNvPr id="28" name="Прямая соединительная линия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Прямая соединительная линия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Равнобедренный треугольник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Голограмма</a:t>
            </a:r>
            <a:endParaRPr lang="ru-RU" dirty="0"/>
          </a:p>
        </p:txBody>
      </p:sp>
      <p:sp>
        <p:nvSpPr>
          <p:cNvPr id="3" name="Подзаголовок 2"/>
          <p:cNvSpPr>
            <a:spLocks noGrp="1"/>
          </p:cNvSpPr>
          <p:nvPr>
            <p:ph type="subTitle" idx="1"/>
          </p:nvPr>
        </p:nvSpPr>
        <p:spPr/>
        <p:txBody>
          <a:bodyPr/>
          <a:lstStyle/>
          <a:p>
            <a:endParaRPr lang="ru-RU"/>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Команда проекта</a:t>
            </a:r>
            <a:endParaRPr lang="ru-RU" dirty="0"/>
          </a:p>
        </p:txBody>
      </p:sp>
      <p:sp>
        <p:nvSpPr>
          <p:cNvPr id="3" name="Содержимое 2"/>
          <p:cNvSpPr>
            <a:spLocks noGrp="1"/>
          </p:cNvSpPr>
          <p:nvPr>
            <p:ph sz="quarter" idx="1"/>
          </p:nvPr>
        </p:nvSpPr>
        <p:spPr/>
        <p:txBody>
          <a:bodyPr/>
          <a:lstStyle/>
          <a:p>
            <a:r>
              <a:rPr lang="ru-RU" dirty="0" smtClean="0"/>
              <a:t>Хлебников Алексей</a:t>
            </a:r>
          </a:p>
          <a:p>
            <a:r>
              <a:rPr lang="ru-RU" dirty="0" smtClean="0"/>
              <a:t>Ижболдин Арсений</a:t>
            </a:r>
          </a:p>
          <a:p>
            <a:r>
              <a:rPr lang="ru-RU" dirty="0" smtClean="0"/>
              <a:t>Сапожников Никита</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980728"/>
            <a:ext cx="8229600" cy="1143000"/>
          </a:xfrm>
        </p:spPr>
        <p:txBody>
          <a:bodyPr>
            <a:normAutofit fontScale="90000"/>
          </a:bodyPr>
          <a:lstStyle/>
          <a:p>
            <a:r>
              <a:rPr lang="ru-RU" sz="4900" dirty="0" smtClean="0"/>
              <a:t>Проблема</a:t>
            </a:r>
            <a:r>
              <a:rPr lang="ru-RU" dirty="0" smtClean="0"/>
              <a:t/>
            </a:r>
            <a:br>
              <a:rPr lang="ru-RU" dirty="0" smtClean="0"/>
            </a:br>
            <a:r>
              <a:rPr lang="ru-RU" sz="3600" dirty="0" smtClean="0"/>
              <a:t>Студенты не могут или не хотят ходить на лекции.</a:t>
            </a:r>
            <a:r>
              <a:rPr lang="ru-RU" dirty="0" smtClean="0"/>
              <a:t/>
            </a:r>
            <a:br>
              <a:rPr lang="ru-RU" dirty="0" smtClean="0"/>
            </a:br>
            <a:endParaRPr lang="ru-RU" dirty="0"/>
          </a:p>
        </p:txBody>
      </p:sp>
      <p:sp>
        <p:nvSpPr>
          <p:cNvPr id="3" name="Содержимое 2"/>
          <p:cNvSpPr>
            <a:spLocks noGrp="1"/>
          </p:cNvSpPr>
          <p:nvPr>
            <p:ph sz="quarter" idx="1"/>
          </p:nvPr>
        </p:nvSpPr>
        <p:spPr>
          <a:xfrm>
            <a:off x="467544" y="2060848"/>
            <a:ext cx="8229600" cy="4525963"/>
          </a:xfrm>
        </p:spPr>
        <p:txBody>
          <a:bodyPr>
            <a:normAutofit/>
          </a:bodyPr>
          <a:lstStyle/>
          <a:p>
            <a:pPr algn="ctr">
              <a:buNone/>
            </a:pPr>
            <a:r>
              <a:rPr lang="ru-RU" sz="4400" dirty="0" smtClean="0"/>
              <a:t>Решение проблемы</a:t>
            </a:r>
          </a:p>
          <a:p>
            <a:pPr>
              <a:buNone/>
            </a:pPr>
            <a:r>
              <a:rPr lang="ru-RU" dirty="0" smtClean="0"/>
              <a:t>Мы предлагаем устройство – голограмма. </a:t>
            </a:r>
            <a:r>
              <a:rPr lang="ru-RU" dirty="0" smtClean="0"/>
              <a:t>Это устройство </a:t>
            </a:r>
            <a:r>
              <a:rPr lang="ru-RU" dirty="0" smtClean="0"/>
              <a:t>изображает вашу 3</a:t>
            </a:r>
            <a:r>
              <a:rPr lang="en-US" dirty="0" smtClean="0"/>
              <a:t>d </a:t>
            </a:r>
            <a:r>
              <a:rPr lang="ru-RU" dirty="0" smtClean="0"/>
              <a:t>модель.</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 проекте</a:t>
            </a:r>
            <a:endParaRPr lang="ru-RU" dirty="0"/>
          </a:p>
        </p:txBody>
      </p:sp>
      <p:sp>
        <p:nvSpPr>
          <p:cNvPr id="3" name="Содержимое 2"/>
          <p:cNvSpPr>
            <a:spLocks noGrp="1"/>
          </p:cNvSpPr>
          <p:nvPr>
            <p:ph sz="quarter" idx="1"/>
          </p:nvPr>
        </p:nvSpPr>
        <p:spPr/>
        <p:txBody>
          <a:bodyPr/>
          <a:lstStyle/>
          <a:p>
            <a:r>
              <a:rPr lang="ru-RU" dirty="0" smtClean="0"/>
              <a:t>Наш проект – это уникальное устройство, благодаря которому у студентов появится немного больше свободного от учёбы времени.</a:t>
            </a:r>
          </a:p>
          <a:p>
            <a:r>
              <a:rPr lang="ru-RU" dirty="0" smtClean="0"/>
              <a:t>На данном этапе мы имеем только идею, и приблизительный вид нашего устройства.</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836712"/>
            <a:ext cx="8229600" cy="1143000"/>
          </a:xfrm>
        </p:spPr>
        <p:txBody>
          <a:bodyPr>
            <a:noAutofit/>
          </a:bodyPr>
          <a:lstStyle/>
          <a:p>
            <a:r>
              <a:rPr lang="ru-RU" dirty="0" smtClean="0"/>
              <a:t>Роль проекта в обеспечении технологического суверенитета страны</a:t>
            </a:r>
            <a:endParaRPr lang="ru-RU" dirty="0"/>
          </a:p>
        </p:txBody>
      </p:sp>
      <p:graphicFrame>
        <p:nvGraphicFramePr>
          <p:cNvPr id="4" name="Содержимое 3"/>
          <p:cNvGraphicFramePr>
            <a:graphicFrameLocks noGrp="1"/>
          </p:cNvGraphicFramePr>
          <p:nvPr>
            <p:ph sz="quarter" idx="1"/>
          </p:nvPr>
        </p:nvGraphicFramePr>
        <p:xfrm>
          <a:off x="457200" y="2564904"/>
          <a:ext cx="8229600" cy="3744416"/>
        </p:xfrm>
        <a:graphic>
          <a:graphicData uri="http://schemas.openxmlformats.org/drawingml/2006/table">
            <a:tbl>
              <a:tblPr firstRow="1" bandRow="1">
                <a:tableStyleId>{073A0DAA-6AF3-43AB-8588-CEC1D06C72B9}</a:tableStyleId>
              </a:tblPr>
              <a:tblGrid>
                <a:gridCol w="4114800"/>
                <a:gridCol w="4114800"/>
              </a:tblGrid>
              <a:tr h="936104">
                <a:tc>
                  <a:txBody>
                    <a:bodyPr/>
                    <a:lstStyle/>
                    <a:p>
                      <a:r>
                        <a:rPr lang="ru-RU" sz="1800" dirty="0" smtClean="0"/>
                        <a:t>Роль</a:t>
                      </a:r>
                      <a:endParaRPr lang="ru-RU" sz="1800" dirty="0"/>
                    </a:p>
                  </a:txBody>
                  <a:tcPr/>
                </a:tc>
                <a:tc>
                  <a:txBody>
                    <a:bodyPr/>
                    <a:lstStyle/>
                    <a:p>
                      <a:r>
                        <a:rPr lang="ru-RU" dirty="0" smtClean="0"/>
                        <a:t>Оценка</a:t>
                      </a:r>
                      <a:endParaRPr lang="ru-RU" dirty="0"/>
                    </a:p>
                  </a:txBody>
                  <a:tcPr/>
                </a:tc>
              </a:tr>
              <a:tr h="936104">
                <a:tc>
                  <a:txBody>
                    <a:bodyPr/>
                    <a:lstStyle/>
                    <a:p>
                      <a:r>
                        <a:rPr lang="ru-RU" dirty="0" err="1" smtClean="0"/>
                        <a:t>Инновационность</a:t>
                      </a:r>
                      <a:endParaRPr lang="ru-RU" dirty="0"/>
                    </a:p>
                  </a:txBody>
                  <a:tcPr/>
                </a:tc>
                <a:tc>
                  <a:txBody>
                    <a:bodyPr/>
                    <a:lstStyle/>
                    <a:p>
                      <a:endParaRPr lang="ru-RU"/>
                    </a:p>
                  </a:txBody>
                  <a:tcPr/>
                </a:tc>
              </a:tr>
              <a:tr h="936104">
                <a:tc>
                  <a:txBody>
                    <a:bodyPr/>
                    <a:lstStyle/>
                    <a:p>
                      <a:r>
                        <a:rPr lang="ru-RU" dirty="0" smtClean="0"/>
                        <a:t>Рынок НТИ</a:t>
                      </a:r>
                      <a:endParaRPr lang="ru-RU" dirty="0"/>
                    </a:p>
                  </a:txBody>
                  <a:tcPr/>
                </a:tc>
                <a:tc>
                  <a:txBody>
                    <a:bodyPr/>
                    <a:lstStyle/>
                    <a:p>
                      <a:endParaRPr lang="ru-RU"/>
                    </a:p>
                  </a:txBody>
                  <a:tcPr/>
                </a:tc>
              </a:tr>
              <a:tr h="936104">
                <a:tc>
                  <a:txBody>
                    <a:bodyPr/>
                    <a:lstStyle/>
                    <a:p>
                      <a:r>
                        <a:rPr lang="ru-RU" dirty="0" smtClean="0"/>
                        <a:t>Сквозные</a:t>
                      </a:r>
                      <a:r>
                        <a:rPr lang="ru-RU" baseline="0" dirty="0" smtClean="0"/>
                        <a:t> технологии</a:t>
                      </a:r>
                      <a:endParaRPr lang="ru-RU" dirty="0"/>
                    </a:p>
                  </a:txBody>
                  <a:tcPr/>
                </a:tc>
                <a:tc>
                  <a:txBody>
                    <a:bodyPr/>
                    <a:lstStyle/>
                    <a:p>
                      <a:endParaRPr lang="ru-RU" dirty="0"/>
                    </a:p>
                  </a:txBody>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Целевая аудитория проекта</a:t>
            </a:r>
            <a:endParaRPr lang="ru-RU" dirty="0"/>
          </a:p>
        </p:txBody>
      </p:sp>
      <p:sp>
        <p:nvSpPr>
          <p:cNvPr id="3" name="Содержимое 2"/>
          <p:cNvSpPr>
            <a:spLocks noGrp="1"/>
          </p:cNvSpPr>
          <p:nvPr>
            <p:ph sz="quarter" idx="1"/>
          </p:nvPr>
        </p:nvSpPr>
        <p:spPr/>
        <p:txBody>
          <a:bodyPr/>
          <a:lstStyle/>
          <a:p>
            <a:r>
              <a:rPr lang="ru-RU" dirty="0" smtClean="0"/>
              <a:t>Основной целевой аудиторией нашего проекта будут являться студенты, так как это устройство будет создано для них. Но так как наше устройство голограмма, многие люди тоже захотят его купить по своим причинам.</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Потенциальный объём рынка</a:t>
            </a:r>
            <a:endParaRPr lang="ru-RU" dirty="0"/>
          </a:p>
        </p:txBody>
      </p:sp>
      <p:sp>
        <p:nvSpPr>
          <p:cNvPr id="3" name="Содержимое 2"/>
          <p:cNvSpPr>
            <a:spLocks noGrp="1"/>
          </p:cNvSpPr>
          <p:nvPr>
            <p:ph sz="quarter" idx="1"/>
          </p:nvPr>
        </p:nvSpPr>
        <p:spPr/>
        <p:txBody>
          <a:bodyPr/>
          <a:lstStyle/>
          <a:p>
            <a:endParaRPr lang="ru-RU"/>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Анализ конкурентов</a:t>
            </a:r>
            <a:endParaRPr lang="ru-RU" dirty="0"/>
          </a:p>
        </p:txBody>
      </p:sp>
      <p:sp>
        <p:nvSpPr>
          <p:cNvPr id="3" name="Содержимое 2"/>
          <p:cNvSpPr>
            <a:spLocks noGrp="1"/>
          </p:cNvSpPr>
          <p:nvPr>
            <p:ph sz="quarter" idx="1"/>
          </p:nvPr>
        </p:nvSpPr>
        <p:spPr/>
        <p:txBody>
          <a:bodyPr/>
          <a:lstStyle/>
          <a:p>
            <a:r>
              <a:rPr lang="ru-RU" dirty="0" smtClean="0"/>
              <a:t>Мы посмотрели, возможно ли купить сейчас устройство с голограммой, ответ – нет. Значит, мы будем единственной компанией производящие голограммы для продажи обычным людям.</a:t>
            </a: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Процесс производства товара</a:t>
            </a:r>
            <a:endParaRPr lang="ru-RU" dirty="0"/>
          </a:p>
        </p:txBody>
      </p:sp>
      <p:sp>
        <p:nvSpPr>
          <p:cNvPr id="3" name="Содержимое 2"/>
          <p:cNvSpPr>
            <a:spLocks noGrp="1"/>
          </p:cNvSpPr>
          <p:nvPr>
            <p:ph sz="quarter" idx="1"/>
          </p:nvPr>
        </p:nvSpPr>
        <p:spPr/>
        <p:txBody>
          <a:bodyPr/>
          <a:lstStyle/>
          <a:p>
            <a:pPr marL="514350" indent="-514350">
              <a:buFont typeface="+mj-lt"/>
              <a:buAutoNum type="arabicPeriod"/>
            </a:pPr>
            <a:r>
              <a:rPr lang="ru-RU" dirty="0" smtClean="0"/>
              <a:t>Изготовление корпуса устройства</a:t>
            </a:r>
          </a:p>
          <a:p>
            <a:pPr marL="514350" indent="-514350">
              <a:buFont typeface="+mj-lt"/>
              <a:buAutoNum type="arabicPeriod"/>
            </a:pPr>
            <a:r>
              <a:rPr lang="ru-RU" dirty="0" smtClean="0"/>
              <a:t>Изготовление внутренней части устройства</a:t>
            </a:r>
          </a:p>
          <a:p>
            <a:pPr marL="514350" indent="-514350">
              <a:buFont typeface="+mj-lt"/>
              <a:buAutoNum type="arabicPeriod"/>
            </a:pPr>
            <a:r>
              <a:rPr lang="ru-RU" dirty="0" smtClean="0"/>
              <a:t>Разработка программы устройства</a:t>
            </a:r>
          </a:p>
          <a:p>
            <a:pPr marL="514350" indent="-514350">
              <a:buNone/>
            </a:pPr>
            <a:endParaRPr lang="ru-RU" dirty="0" smtClean="0"/>
          </a:p>
          <a:p>
            <a:pPr marL="514350" indent="-514350">
              <a:buNone/>
            </a:pP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Цель проекта по </a:t>
            </a:r>
            <a:r>
              <a:rPr lang="en-US" dirty="0" smtClean="0"/>
              <a:t>SMART</a:t>
            </a:r>
            <a:endParaRPr lang="ru-RU" dirty="0"/>
          </a:p>
        </p:txBody>
      </p:sp>
      <p:sp>
        <p:nvSpPr>
          <p:cNvPr id="3" name="Содержимое 2"/>
          <p:cNvSpPr>
            <a:spLocks noGrp="1"/>
          </p:cNvSpPr>
          <p:nvPr>
            <p:ph sz="quarter" idx="1"/>
          </p:nvPr>
        </p:nvSpPr>
        <p:spPr/>
        <p:txBody>
          <a:bodyPr/>
          <a:lstStyle/>
          <a:p>
            <a:r>
              <a:rPr lang="ru-RU" dirty="0" smtClean="0"/>
              <a:t>Стать лучшей молодой компанией РФ</a:t>
            </a:r>
          </a:p>
          <a:p>
            <a:r>
              <a:rPr lang="ru-RU" dirty="0" smtClean="0"/>
              <a:t>Продать более 10000 устройств</a:t>
            </a:r>
          </a:p>
          <a:p>
            <a:r>
              <a:rPr lang="ru-RU" dirty="0" smtClean="0"/>
              <a:t>Стоимость компании более 100 млн.рублей</a:t>
            </a:r>
          </a:p>
          <a:p>
            <a:r>
              <a:rPr lang="ru-RU" dirty="0" smtClean="0"/>
              <a:t>Лучший проект в сфере современных технологий</a:t>
            </a:r>
          </a:p>
          <a:p>
            <a:r>
              <a:rPr lang="ru-RU" dirty="0" smtClean="0"/>
              <a:t>И всё это за 1 год</a:t>
            </a:r>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Стартовые инвестиции</a:t>
            </a:r>
            <a:endParaRPr lang="ru-RU" dirty="0"/>
          </a:p>
        </p:txBody>
      </p:sp>
      <p:graphicFrame>
        <p:nvGraphicFramePr>
          <p:cNvPr id="4" name="Содержимое 3"/>
          <p:cNvGraphicFramePr>
            <a:graphicFrameLocks noGrp="1"/>
          </p:cNvGraphicFramePr>
          <p:nvPr>
            <p:ph sz="quarter" idx="1"/>
          </p:nvPr>
        </p:nvGraphicFramePr>
        <p:xfrm>
          <a:off x="467544" y="1340766"/>
          <a:ext cx="8229600" cy="4968555"/>
        </p:xfrm>
        <a:graphic>
          <a:graphicData uri="http://schemas.openxmlformats.org/drawingml/2006/table">
            <a:tbl>
              <a:tblPr firstRow="1" bandRow="1">
                <a:tableStyleId>{073A0DAA-6AF3-43AB-8588-CEC1D06C72B9}</a:tableStyleId>
              </a:tblPr>
              <a:tblGrid>
                <a:gridCol w="2743200"/>
                <a:gridCol w="2743200"/>
                <a:gridCol w="2743200"/>
              </a:tblGrid>
              <a:tr h="993711">
                <a:tc>
                  <a:txBody>
                    <a:bodyPr/>
                    <a:lstStyle/>
                    <a:p>
                      <a:r>
                        <a:rPr lang="ru-RU" sz="2400" dirty="0" smtClean="0"/>
                        <a:t>Статья</a:t>
                      </a:r>
                      <a:r>
                        <a:rPr lang="ru-RU" sz="2400" baseline="0" dirty="0" smtClean="0"/>
                        <a:t> затрат</a:t>
                      </a:r>
                      <a:endParaRPr lang="ru-RU" sz="2400" dirty="0"/>
                    </a:p>
                  </a:txBody>
                  <a:tcPr/>
                </a:tc>
                <a:tc>
                  <a:txBody>
                    <a:bodyPr/>
                    <a:lstStyle/>
                    <a:p>
                      <a:r>
                        <a:rPr lang="ru-RU" sz="2400" dirty="0" smtClean="0"/>
                        <a:t>Сумма,</a:t>
                      </a:r>
                      <a:r>
                        <a:rPr lang="ru-RU" sz="2400" baseline="0" dirty="0" smtClean="0"/>
                        <a:t> </a:t>
                      </a:r>
                      <a:r>
                        <a:rPr lang="ru-RU" sz="2400" baseline="0" dirty="0" err="1" smtClean="0"/>
                        <a:t>руб</a:t>
                      </a:r>
                      <a:endParaRPr lang="ru-RU" sz="2400" dirty="0"/>
                    </a:p>
                  </a:txBody>
                  <a:tcPr/>
                </a:tc>
                <a:tc>
                  <a:txBody>
                    <a:bodyPr/>
                    <a:lstStyle/>
                    <a:p>
                      <a:r>
                        <a:rPr lang="ru-RU" sz="2400" dirty="0" smtClean="0"/>
                        <a:t>Источник</a:t>
                      </a:r>
                      <a:endParaRPr lang="ru-RU" sz="2400" dirty="0"/>
                    </a:p>
                  </a:txBody>
                  <a:tcPr/>
                </a:tc>
              </a:tr>
              <a:tr h="993711">
                <a:tc>
                  <a:txBody>
                    <a:bodyPr/>
                    <a:lstStyle/>
                    <a:p>
                      <a:r>
                        <a:rPr lang="ru-RU" sz="1800" dirty="0" smtClean="0"/>
                        <a:t>Изготовление</a:t>
                      </a:r>
                      <a:r>
                        <a:rPr lang="ru-RU" sz="1800" baseline="0" dirty="0" smtClean="0"/>
                        <a:t> корпуса устройства</a:t>
                      </a:r>
                      <a:endParaRPr lang="ru-RU" sz="1800" dirty="0"/>
                    </a:p>
                  </a:txBody>
                  <a:tcPr/>
                </a:tc>
                <a:tc>
                  <a:txBody>
                    <a:bodyPr/>
                    <a:lstStyle/>
                    <a:p>
                      <a:r>
                        <a:rPr lang="ru-RU" dirty="0" err="1" smtClean="0"/>
                        <a:t>Первоночально</a:t>
                      </a:r>
                      <a:r>
                        <a:rPr lang="ru-RU" baseline="0" dirty="0" smtClean="0"/>
                        <a:t> 1.5 </a:t>
                      </a:r>
                      <a:r>
                        <a:rPr lang="ru-RU" baseline="0" dirty="0" err="1" smtClean="0"/>
                        <a:t>млн</a:t>
                      </a:r>
                      <a:endParaRPr lang="ru-RU" dirty="0"/>
                    </a:p>
                  </a:txBody>
                  <a:tcPr/>
                </a:tc>
                <a:tc>
                  <a:txBody>
                    <a:bodyPr/>
                    <a:lstStyle/>
                    <a:p>
                      <a:r>
                        <a:rPr lang="ru-RU" dirty="0" smtClean="0"/>
                        <a:t>Инвесторы</a:t>
                      </a:r>
                      <a:endParaRPr lang="ru-RU" dirty="0"/>
                    </a:p>
                  </a:txBody>
                  <a:tcPr/>
                </a:tc>
              </a:tr>
              <a:tr h="993711">
                <a:tc>
                  <a:txBody>
                    <a:bodyPr/>
                    <a:lstStyle/>
                    <a:p>
                      <a:r>
                        <a:rPr lang="ru-RU" dirty="0" smtClean="0"/>
                        <a:t>Изготовление внутренней</a:t>
                      </a:r>
                      <a:r>
                        <a:rPr lang="ru-RU" baseline="0" dirty="0" smtClean="0"/>
                        <a:t> части устройства</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err="1" smtClean="0"/>
                        <a:t>Первоночально</a:t>
                      </a:r>
                      <a:r>
                        <a:rPr lang="ru-RU" baseline="0" dirty="0" smtClean="0"/>
                        <a:t> 1.5 </a:t>
                      </a:r>
                      <a:r>
                        <a:rPr lang="ru-RU" baseline="0" dirty="0" err="1" smtClean="0"/>
                        <a:t>млн</a:t>
                      </a:r>
                      <a:endParaRPr lang="ru-RU" dirty="0" smtClean="0"/>
                    </a:p>
                    <a:p>
                      <a:endParaRPr lang="ru-RU" dirty="0"/>
                    </a:p>
                  </a:txBody>
                  <a:tcPr/>
                </a:tc>
                <a:tc>
                  <a:txBody>
                    <a:bodyPr/>
                    <a:lstStyle/>
                    <a:p>
                      <a:r>
                        <a:rPr lang="ru-RU" dirty="0" smtClean="0"/>
                        <a:t>Инвесторы</a:t>
                      </a:r>
                      <a:endParaRPr lang="ru-RU" dirty="0"/>
                    </a:p>
                  </a:txBody>
                  <a:tcPr/>
                </a:tc>
              </a:tr>
              <a:tr h="993711">
                <a:tc>
                  <a:txBody>
                    <a:bodyPr/>
                    <a:lstStyle/>
                    <a:p>
                      <a:r>
                        <a:rPr lang="ru-RU" dirty="0" smtClean="0"/>
                        <a:t>Изготовление программы устройства</a:t>
                      </a:r>
                      <a:endParaRPr lang="ru-RU" dirty="0"/>
                    </a:p>
                  </a:txBody>
                  <a:tcPr/>
                </a:tc>
                <a:tc>
                  <a:txBody>
                    <a:bodyPr/>
                    <a:lstStyle/>
                    <a:p>
                      <a:r>
                        <a:rPr lang="ru-RU" dirty="0" smtClean="0"/>
                        <a:t>Около 1</a:t>
                      </a:r>
                      <a:r>
                        <a:rPr lang="ru-RU" baseline="0" dirty="0" smtClean="0"/>
                        <a:t> млн.</a:t>
                      </a:r>
                      <a:endParaRPr lang="ru-RU" dirty="0"/>
                    </a:p>
                  </a:txBody>
                  <a:tcPr/>
                </a:tc>
                <a:tc>
                  <a:txBody>
                    <a:bodyPr/>
                    <a:lstStyle/>
                    <a:p>
                      <a:r>
                        <a:rPr lang="ru-RU" dirty="0" smtClean="0"/>
                        <a:t>Инвесторы</a:t>
                      </a:r>
                      <a:endParaRPr lang="ru-RU" dirty="0"/>
                    </a:p>
                  </a:txBody>
                  <a:tcPr/>
                </a:tc>
              </a:tr>
              <a:tr h="993711">
                <a:tc>
                  <a:txBody>
                    <a:bodyPr/>
                    <a:lstStyle/>
                    <a:p>
                      <a:r>
                        <a:rPr lang="ru-RU" dirty="0" smtClean="0"/>
                        <a:t>Реклама</a:t>
                      </a:r>
                      <a:endParaRPr lang="ru-RU" dirty="0"/>
                    </a:p>
                  </a:txBody>
                  <a:tcPr/>
                </a:tc>
                <a:tc>
                  <a:txBody>
                    <a:bodyPr/>
                    <a:lstStyle/>
                    <a:p>
                      <a:r>
                        <a:rPr lang="ru-RU" dirty="0" smtClean="0"/>
                        <a:t>Около 1 млн.</a:t>
                      </a:r>
                      <a:endParaRPr lang="ru-RU" dirty="0"/>
                    </a:p>
                  </a:txBody>
                  <a:tcPr/>
                </a:tc>
                <a:tc>
                  <a:txBody>
                    <a:bodyPr/>
                    <a:lstStyle/>
                    <a:p>
                      <a:r>
                        <a:rPr lang="ru-RU" dirty="0" smtClean="0"/>
                        <a:t>Инвесторы</a:t>
                      </a:r>
                      <a:endParaRPr lang="ru-RU" dirty="0"/>
                    </a:p>
                  </a:txBody>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Организационный план</a:t>
            </a:r>
            <a:endParaRPr lang="ru-RU" dirty="0"/>
          </a:p>
        </p:txBody>
      </p:sp>
      <p:sp>
        <p:nvSpPr>
          <p:cNvPr id="3" name="Содержимое 2"/>
          <p:cNvSpPr>
            <a:spLocks noGrp="1"/>
          </p:cNvSpPr>
          <p:nvPr>
            <p:ph sz="quarter" idx="1"/>
          </p:nvPr>
        </p:nvSpPr>
        <p:spPr/>
        <p:txBody>
          <a:bodyPr/>
          <a:lstStyle/>
          <a:p>
            <a:endParaRPr lang="ru-RU"/>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Финансовый план</a:t>
            </a:r>
            <a:endParaRPr lang="ru-RU" dirty="0"/>
          </a:p>
        </p:txBody>
      </p:sp>
      <p:graphicFrame>
        <p:nvGraphicFramePr>
          <p:cNvPr id="4" name="Содержимое 3"/>
          <p:cNvGraphicFramePr>
            <a:graphicFrameLocks noGrp="1"/>
          </p:cNvGraphicFramePr>
          <p:nvPr>
            <p:ph sz="quarter" idx="1"/>
          </p:nvPr>
        </p:nvGraphicFramePr>
        <p:xfrm>
          <a:off x="457200" y="1268760"/>
          <a:ext cx="8229600" cy="5328592"/>
        </p:xfrm>
        <a:graphic>
          <a:graphicData uri="http://schemas.openxmlformats.org/drawingml/2006/table">
            <a:tbl>
              <a:tblPr firstRow="1" bandRow="1">
                <a:tableStyleId>{073A0DAA-6AF3-43AB-8588-CEC1D06C72B9}</a:tableStyleId>
              </a:tblPr>
              <a:tblGrid>
                <a:gridCol w="1645920"/>
                <a:gridCol w="1645920"/>
                <a:gridCol w="1645920"/>
                <a:gridCol w="1645920"/>
                <a:gridCol w="1645920"/>
              </a:tblGrid>
              <a:tr h="666074">
                <a:tc>
                  <a:txBody>
                    <a:bodyPr/>
                    <a:lstStyle/>
                    <a:p>
                      <a:r>
                        <a:rPr lang="ru-RU" dirty="0" smtClean="0"/>
                        <a:t>№</a:t>
                      </a:r>
                      <a:endParaRPr lang="ru-RU" dirty="0"/>
                    </a:p>
                  </a:txBody>
                  <a:tcPr/>
                </a:tc>
                <a:tc>
                  <a:txBody>
                    <a:bodyPr/>
                    <a:lstStyle/>
                    <a:p>
                      <a:r>
                        <a:rPr lang="ru-RU" dirty="0" smtClean="0"/>
                        <a:t>Статья</a:t>
                      </a:r>
                      <a:endParaRPr lang="ru-RU" dirty="0"/>
                    </a:p>
                  </a:txBody>
                  <a:tcPr/>
                </a:tc>
                <a:tc>
                  <a:txBody>
                    <a:bodyPr/>
                    <a:lstStyle/>
                    <a:p>
                      <a:r>
                        <a:rPr lang="ru-RU" dirty="0" smtClean="0"/>
                        <a:t>Единица измерения</a:t>
                      </a:r>
                      <a:endParaRPr lang="ru-RU" dirty="0"/>
                    </a:p>
                  </a:txBody>
                  <a:tcPr/>
                </a:tc>
                <a:tc>
                  <a:txBody>
                    <a:bodyPr/>
                    <a:lstStyle/>
                    <a:p>
                      <a:r>
                        <a:rPr lang="ru-RU" dirty="0" smtClean="0"/>
                        <a:t>Время</a:t>
                      </a:r>
                      <a:endParaRPr lang="ru-RU" dirty="0"/>
                    </a:p>
                  </a:txBody>
                  <a:tcPr/>
                </a:tc>
                <a:tc>
                  <a:txBody>
                    <a:bodyPr/>
                    <a:lstStyle/>
                    <a:p>
                      <a:r>
                        <a:rPr lang="ru-RU" dirty="0" smtClean="0"/>
                        <a:t>Итого</a:t>
                      </a:r>
                      <a:endParaRPr lang="ru-RU" dirty="0"/>
                    </a:p>
                  </a:txBody>
                  <a:tcPr/>
                </a:tc>
              </a:tr>
              <a:tr h="666074">
                <a:tc>
                  <a:txBody>
                    <a:bodyPr/>
                    <a:lstStyle/>
                    <a:p>
                      <a:r>
                        <a:rPr lang="ru-RU" dirty="0" smtClean="0"/>
                        <a:t>1</a:t>
                      </a:r>
                      <a:endParaRPr lang="ru-RU" dirty="0"/>
                    </a:p>
                  </a:txBody>
                  <a:tcPr/>
                </a:tc>
                <a:tc>
                  <a:txBody>
                    <a:bodyPr/>
                    <a:lstStyle/>
                    <a:p>
                      <a:r>
                        <a:rPr lang="ru-RU" dirty="0" smtClean="0"/>
                        <a:t>Доходы</a:t>
                      </a:r>
                      <a:endParaRPr lang="ru-RU" dirty="0"/>
                    </a:p>
                  </a:txBody>
                  <a:tcPr/>
                </a:tc>
                <a:tc>
                  <a:txBody>
                    <a:bodyPr/>
                    <a:lstStyle/>
                    <a:p>
                      <a:r>
                        <a:rPr lang="ru-RU" dirty="0" smtClean="0"/>
                        <a:t>Руб.</a:t>
                      </a:r>
                      <a:endParaRPr lang="ru-RU" dirty="0"/>
                    </a:p>
                  </a:txBody>
                  <a:tcPr/>
                </a:tc>
                <a:tc>
                  <a:txBody>
                    <a:bodyPr/>
                    <a:lstStyle/>
                    <a:p>
                      <a:r>
                        <a:rPr lang="ru-RU" dirty="0" smtClean="0"/>
                        <a:t>6 месяцев</a:t>
                      </a:r>
                      <a:endParaRPr lang="ru-RU" dirty="0"/>
                    </a:p>
                  </a:txBody>
                  <a:tcPr/>
                </a:tc>
                <a:tc>
                  <a:txBody>
                    <a:bodyPr/>
                    <a:lstStyle/>
                    <a:p>
                      <a:r>
                        <a:rPr lang="ru-RU" dirty="0" smtClean="0"/>
                        <a:t>Около 15 млн.</a:t>
                      </a:r>
                      <a:endParaRPr lang="ru-RU" dirty="0"/>
                    </a:p>
                  </a:txBody>
                  <a:tcPr/>
                </a:tc>
              </a:tr>
              <a:tr h="666074">
                <a:tc>
                  <a:txBody>
                    <a:bodyPr/>
                    <a:lstStyle/>
                    <a:p>
                      <a:r>
                        <a:rPr lang="ru-RU" dirty="0" smtClean="0"/>
                        <a:t>2</a:t>
                      </a:r>
                      <a:endParaRPr lang="ru-RU" dirty="0"/>
                    </a:p>
                  </a:txBody>
                  <a:tcPr/>
                </a:tc>
                <a:tc>
                  <a:txBody>
                    <a:bodyPr/>
                    <a:lstStyle/>
                    <a:p>
                      <a:r>
                        <a:rPr lang="ru-RU" dirty="0" smtClean="0"/>
                        <a:t>Зарплаты</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Руб.</a:t>
                      </a:r>
                    </a:p>
                    <a:p>
                      <a:endParaRPr lang="ru-RU" dirty="0"/>
                    </a:p>
                  </a:txBody>
                  <a:tcPr/>
                </a:tc>
                <a:tc>
                  <a:txBody>
                    <a:bodyPr/>
                    <a:lstStyle/>
                    <a:p>
                      <a:r>
                        <a:rPr lang="ru-RU" dirty="0" smtClean="0"/>
                        <a:t>Каждый</a:t>
                      </a:r>
                      <a:r>
                        <a:rPr lang="ru-RU" baseline="0" dirty="0" smtClean="0"/>
                        <a:t> месяц</a:t>
                      </a:r>
                      <a:endParaRPr lang="ru-RU" dirty="0"/>
                    </a:p>
                  </a:txBody>
                  <a:tcPr/>
                </a:tc>
                <a:tc>
                  <a:txBody>
                    <a:bodyPr/>
                    <a:lstStyle/>
                    <a:p>
                      <a:r>
                        <a:rPr lang="ru-RU" dirty="0" smtClean="0"/>
                        <a:t>Около</a:t>
                      </a:r>
                      <a:r>
                        <a:rPr lang="ru-RU" baseline="0" dirty="0" smtClean="0"/>
                        <a:t> 2 млн</a:t>
                      </a:r>
                      <a:r>
                        <a:rPr lang="ru-RU" dirty="0" smtClean="0"/>
                        <a:t>.</a:t>
                      </a:r>
                      <a:endParaRPr lang="ru-RU" dirty="0"/>
                    </a:p>
                  </a:txBody>
                  <a:tcPr/>
                </a:tc>
              </a:tr>
              <a:tr h="666074">
                <a:tc>
                  <a:txBody>
                    <a:bodyPr/>
                    <a:lstStyle/>
                    <a:p>
                      <a:r>
                        <a:rPr lang="ru-RU" dirty="0" smtClean="0"/>
                        <a:t>3</a:t>
                      </a:r>
                      <a:endParaRPr lang="ru-RU" dirty="0"/>
                    </a:p>
                  </a:txBody>
                  <a:tcPr/>
                </a:tc>
                <a:tc>
                  <a:txBody>
                    <a:bodyPr/>
                    <a:lstStyle/>
                    <a:p>
                      <a:r>
                        <a:rPr lang="ru-RU" dirty="0" smtClean="0"/>
                        <a:t>Постоянные</a:t>
                      </a:r>
                      <a:r>
                        <a:rPr lang="ru-RU" baseline="0" dirty="0" smtClean="0"/>
                        <a:t> расходы</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Руб.</a:t>
                      </a:r>
                    </a:p>
                    <a:p>
                      <a:endParaRPr lang="ru-RU" dirty="0"/>
                    </a:p>
                  </a:txBody>
                  <a:tcPr/>
                </a:tc>
                <a:tc>
                  <a:txBody>
                    <a:bodyPr/>
                    <a:lstStyle/>
                    <a:p>
                      <a:r>
                        <a:rPr lang="ru-RU" dirty="0" smtClean="0"/>
                        <a:t>Каждый месяц</a:t>
                      </a:r>
                      <a:endParaRPr lang="ru-RU" dirty="0"/>
                    </a:p>
                  </a:txBody>
                  <a:tcPr/>
                </a:tc>
                <a:tc>
                  <a:txBody>
                    <a:bodyPr/>
                    <a:lstStyle/>
                    <a:p>
                      <a:r>
                        <a:rPr lang="ru-RU" dirty="0" smtClean="0"/>
                        <a:t>Около</a:t>
                      </a:r>
                      <a:r>
                        <a:rPr lang="ru-RU" baseline="0" dirty="0" smtClean="0"/>
                        <a:t> 2 млн.</a:t>
                      </a:r>
                      <a:endParaRPr lang="ru-RU" dirty="0"/>
                    </a:p>
                  </a:txBody>
                  <a:tcPr/>
                </a:tc>
              </a:tr>
              <a:tr h="666074">
                <a:tc>
                  <a:txBody>
                    <a:bodyPr/>
                    <a:lstStyle/>
                    <a:p>
                      <a:r>
                        <a:rPr lang="ru-RU" dirty="0" smtClean="0"/>
                        <a:t>4</a:t>
                      </a:r>
                      <a:endParaRPr lang="ru-RU" dirty="0"/>
                    </a:p>
                  </a:txBody>
                  <a:tcPr/>
                </a:tc>
                <a:tc>
                  <a:txBody>
                    <a:bodyPr/>
                    <a:lstStyle/>
                    <a:p>
                      <a:r>
                        <a:rPr lang="ru-RU" dirty="0" smtClean="0"/>
                        <a:t>Переменные расходы</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Руб.</a:t>
                      </a:r>
                    </a:p>
                    <a:p>
                      <a:endParaRPr lang="ru-RU" dirty="0"/>
                    </a:p>
                  </a:txBody>
                  <a:tcPr/>
                </a:tc>
                <a:tc>
                  <a:txBody>
                    <a:bodyPr/>
                    <a:lstStyle/>
                    <a:p>
                      <a:r>
                        <a:rPr lang="ru-RU" dirty="0" smtClean="0"/>
                        <a:t>Раз в пол года</a:t>
                      </a:r>
                      <a:endParaRPr lang="ru-RU" dirty="0"/>
                    </a:p>
                  </a:txBody>
                  <a:tcPr/>
                </a:tc>
                <a:tc>
                  <a:txBody>
                    <a:bodyPr/>
                    <a:lstStyle/>
                    <a:p>
                      <a:r>
                        <a:rPr lang="ru-RU" dirty="0" smtClean="0"/>
                        <a:t>Около 500 тыс.</a:t>
                      </a:r>
                      <a:endParaRPr lang="ru-RU" dirty="0"/>
                    </a:p>
                  </a:txBody>
                  <a:tcPr/>
                </a:tc>
              </a:tr>
              <a:tr h="666074">
                <a:tc>
                  <a:txBody>
                    <a:bodyPr/>
                    <a:lstStyle/>
                    <a:p>
                      <a:r>
                        <a:rPr lang="ru-RU" dirty="0" smtClean="0"/>
                        <a:t>5</a:t>
                      </a:r>
                      <a:endParaRPr lang="ru-RU" dirty="0"/>
                    </a:p>
                  </a:txBody>
                  <a:tcPr/>
                </a:tc>
                <a:tc>
                  <a:txBody>
                    <a:bodyPr/>
                    <a:lstStyle/>
                    <a:p>
                      <a:r>
                        <a:rPr lang="ru-RU" dirty="0" smtClean="0"/>
                        <a:t>Материалы</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Руб.</a:t>
                      </a:r>
                    </a:p>
                    <a:p>
                      <a:endParaRPr lang="ru-RU" dirty="0"/>
                    </a:p>
                  </a:txBody>
                  <a:tcPr/>
                </a:tc>
                <a:tc>
                  <a:txBody>
                    <a:bodyPr/>
                    <a:lstStyle/>
                    <a:p>
                      <a:r>
                        <a:rPr lang="ru-RU" dirty="0" smtClean="0"/>
                        <a:t>Каждый месяц</a:t>
                      </a:r>
                      <a:endParaRPr lang="ru-RU" dirty="0"/>
                    </a:p>
                  </a:txBody>
                  <a:tcPr/>
                </a:tc>
                <a:tc>
                  <a:txBody>
                    <a:bodyPr/>
                    <a:lstStyle/>
                    <a:p>
                      <a:r>
                        <a:rPr lang="ru-RU" dirty="0" smtClean="0"/>
                        <a:t>Около 500 тыс.</a:t>
                      </a:r>
                      <a:endParaRPr lang="ru-RU" dirty="0"/>
                    </a:p>
                  </a:txBody>
                  <a:tcPr/>
                </a:tc>
              </a:tr>
              <a:tr h="666074">
                <a:tc>
                  <a:txBody>
                    <a:bodyPr/>
                    <a:lstStyle/>
                    <a:p>
                      <a:r>
                        <a:rPr lang="ru-RU" dirty="0" smtClean="0"/>
                        <a:t>6</a:t>
                      </a:r>
                      <a:endParaRPr lang="ru-RU" dirty="0"/>
                    </a:p>
                  </a:txBody>
                  <a:tcPr/>
                </a:tc>
                <a:tc>
                  <a:txBody>
                    <a:bodyPr/>
                    <a:lstStyle/>
                    <a:p>
                      <a:r>
                        <a:rPr lang="ru-RU" dirty="0" smtClean="0"/>
                        <a:t>Налоги</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Руб.</a:t>
                      </a:r>
                    </a:p>
                    <a:p>
                      <a:endParaRPr lang="ru-RU" dirty="0"/>
                    </a:p>
                  </a:txBody>
                  <a:tcPr/>
                </a:tc>
                <a:tc>
                  <a:txBody>
                    <a:bodyPr/>
                    <a:lstStyle/>
                    <a:p>
                      <a:r>
                        <a:rPr lang="ru-RU" dirty="0" smtClean="0"/>
                        <a:t>Каждый</a:t>
                      </a:r>
                      <a:r>
                        <a:rPr lang="ru-RU" baseline="0" dirty="0" smtClean="0"/>
                        <a:t> месяц</a:t>
                      </a:r>
                      <a:endParaRPr lang="ru-RU" dirty="0"/>
                    </a:p>
                  </a:txBody>
                  <a:tcPr/>
                </a:tc>
                <a:tc>
                  <a:txBody>
                    <a:bodyPr/>
                    <a:lstStyle/>
                    <a:p>
                      <a:r>
                        <a:rPr lang="ru-RU" dirty="0" smtClean="0"/>
                        <a:t>Около</a:t>
                      </a:r>
                      <a:r>
                        <a:rPr lang="ru-RU" baseline="0" dirty="0" smtClean="0"/>
                        <a:t> 500 тыс.</a:t>
                      </a:r>
                      <a:endParaRPr lang="ru-RU" dirty="0"/>
                    </a:p>
                  </a:txBody>
                  <a:tcPr/>
                </a:tc>
              </a:tr>
              <a:tr h="666074">
                <a:tc>
                  <a:txBody>
                    <a:bodyPr/>
                    <a:lstStyle/>
                    <a:p>
                      <a:r>
                        <a:rPr lang="ru-RU" dirty="0" smtClean="0"/>
                        <a:t>7</a:t>
                      </a:r>
                      <a:endParaRPr lang="ru-RU" dirty="0"/>
                    </a:p>
                  </a:txBody>
                  <a:tcPr/>
                </a:tc>
                <a:tc>
                  <a:txBody>
                    <a:bodyPr/>
                    <a:lstStyle/>
                    <a:p>
                      <a:r>
                        <a:rPr lang="ru-RU" dirty="0" smtClean="0"/>
                        <a:t>Чистая прибыль</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Руб.</a:t>
                      </a:r>
                    </a:p>
                    <a:p>
                      <a:endParaRPr lang="ru-RU" dirty="0"/>
                    </a:p>
                  </a:txBody>
                  <a:tcPr/>
                </a:tc>
                <a:tc>
                  <a:txBody>
                    <a:bodyPr/>
                    <a:lstStyle/>
                    <a:p>
                      <a:r>
                        <a:rPr lang="ru-RU" dirty="0" smtClean="0"/>
                        <a:t>Каждый месяц</a:t>
                      </a:r>
                      <a:endParaRPr lang="ru-RU" dirty="0"/>
                    </a:p>
                  </a:txBody>
                  <a:tcPr/>
                </a:tc>
                <a:tc>
                  <a:txBody>
                    <a:bodyPr/>
                    <a:lstStyle/>
                    <a:p>
                      <a:r>
                        <a:rPr lang="ru-RU" dirty="0" smtClean="0"/>
                        <a:t>Около 1.5 млн.</a:t>
                      </a:r>
                      <a:endParaRPr lang="ru-RU" dirty="0"/>
                    </a:p>
                  </a:txBody>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Экономика проекта</a:t>
            </a:r>
            <a:endParaRPr lang="ru-RU" dirty="0"/>
          </a:p>
        </p:txBody>
      </p:sp>
      <p:graphicFrame>
        <p:nvGraphicFramePr>
          <p:cNvPr id="4" name="Содержимое 3"/>
          <p:cNvGraphicFramePr>
            <a:graphicFrameLocks noGrp="1"/>
          </p:cNvGraphicFramePr>
          <p:nvPr>
            <p:ph sz="quarter" idx="1"/>
          </p:nvPr>
        </p:nvGraphicFramePr>
        <p:xfrm>
          <a:off x="457200" y="1268763"/>
          <a:ext cx="8229600" cy="5349614"/>
        </p:xfrm>
        <a:graphic>
          <a:graphicData uri="http://schemas.openxmlformats.org/drawingml/2006/table">
            <a:tbl>
              <a:tblPr firstRow="1" bandRow="1">
                <a:tableStyleId>{073A0DAA-6AF3-43AB-8588-CEC1D06C72B9}</a:tableStyleId>
              </a:tblPr>
              <a:tblGrid>
                <a:gridCol w="658416"/>
                <a:gridCol w="2736304"/>
                <a:gridCol w="2777480"/>
                <a:gridCol w="2057400"/>
              </a:tblGrid>
              <a:tr h="629569">
                <a:tc>
                  <a:txBody>
                    <a:bodyPr/>
                    <a:lstStyle/>
                    <a:p>
                      <a:r>
                        <a:rPr lang="ru-RU" dirty="0" smtClean="0"/>
                        <a:t>№</a:t>
                      </a:r>
                      <a:endParaRPr lang="ru-RU" dirty="0"/>
                    </a:p>
                  </a:txBody>
                  <a:tcPr/>
                </a:tc>
                <a:tc>
                  <a:txBody>
                    <a:bodyPr/>
                    <a:lstStyle/>
                    <a:p>
                      <a:r>
                        <a:rPr lang="ru-RU" dirty="0" smtClean="0"/>
                        <a:t>Показатель</a:t>
                      </a:r>
                      <a:endParaRPr lang="ru-RU" dirty="0"/>
                    </a:p>
                  </a:txBody>
                  <a:tcPr/>
                </a:tc>
                <a:tc>
                  <a:txBody>
                    <a:bodyPr/>
                    <a:lstStyle/>
                    <a:p>
                      <a:r>
                        <a:rPr lang="ru-RU" dirty="0" smtClean="0"/>
                        <a:t>Единица измерения</a:t>
                      </a:r>
                      <a:endParaRPr lang="ru-RU" dirty="0"/>
                    </a:p>
                  </a:txBody>
                  <a:tcPr/>
                </a:tc>
                <a:tc>
                  <a:txBody>
                    <a:bodyPr/>
                    <a:lstStyle/>
                    <a:p>
                      <a:r>
                        <a:rPr lang="ru-RU" dirty="0" smtClean="0"/>
                        <a:t>Итого</a:t>
                      </a:r>
                      <a:endParaRPr lang="ru-RU" dirty="0"/>
                    </a:p>
                  </a:txBody>
                  <a:tcPr/>
                </a:tc>
              </a:tr>
              <a:tr h="629569">
                <a:tc>
                  <a:txBody>
                    <a:bodyPr/>
                    <a:lstStyle/>
                    <a:p>
                      <a:r>
                        <a:rPr lang="ru-RU" dirty="0" smtClean="0"/>
                        <a:t>1</a:t>
                      </a:r>
                      <a:endParaRPr lang="ru-RU" dirty="0"/>
                    </a:p>
                  </a:txBody>
                  <a:tcPr/>
                </a:tc>
                <a:tc>
                  <a:txBody>
                    <a:bodyPr/>
                    <a:lstStyle/>
                    <a:p>
                      <a:r>
                        <a:rPr lang="ru-RU" dirty="0" smtClean="0"/>
                        <a:t>Объём продаж</a:t>
                      </a:r>
                      <a:endParaRPr lang="ru-RU" dirty="0"/>
                    </a:p>
                  </a:txBody>
                  <a:tcPr/>
                </a:tc>
                <a:tc>
                  <a:txBody>
                    <a:bodyPr/>
                    <a:lstStyle/>
                    <a:p>
                      <a:r>
                        <a:rPr lang="ru-RU" dirty="0" smtClean="0"/>
                        <a:t>Шт.</a:t>
                      </a:r>
                      <a:endParaRPr lang="ru-RU" dirty="0"/>
                    </a:p>
                  </a:txBody>
                  <a:tcPr/>
                </a:tc>
                <a:tc>
                  <a:txBody>
                    <a:bodyPr/>
                    <a:lstStyle/>
                    <a:p>
                      <a:r>
                        <a:rPr lang="ru-RU" dirty="0" smtClean="0"/>
                        <a:t>10</a:t>
                      </a:r>
                      <a:r>
                        <a:rPr lang="ru-RU" baseline="0" dirty="0" smtClean="0"/>
                        <a:t> тыс.</a:t>
                      </a:r>
                      <a:r>
                        <a:rPr lang="ru-RU" dirty="0" smtClean="0"/>
                        <a:t> за год</a:t>
                      </a:r>
                      <a:endParaRPr lang="ru-RU" dirty="0"/>
                    </a:p>
                  </a:txBody>
                  <a:tcPr/>
                </a:tc>
              </a:tr>
              <a:tr h="629569">
                <a:tc>
                  <a:txBody>
                    <a:bodyPr/>
                    <a:lstStyle/>
                    <a:p>
                      <a:r>
                        <a:rPr lang="ru-RU" dirty="0" smtClean="0"/>
                        <a:t>2</a:t>
                      </a:r>
                      <a:endParaRPr lang="ru-RU" dirty="0"/>
                    </a:p>
                  </a:txBody>
                  <a:tcPr/>
                </a:tc>
                <a:tc>
                  <a:txBody>
                    <a:bodyPr/>
                    <a:lstStyle/>
                    <a:p>
                      <a:r>
                        <a:rPr lang="ru-RU" dirty="0" smtClean="0"/>
                        <a:t>Доходы</a:t>
                      </a:r>
                      <a:endParaRPr lang="ru-RU" dirty="0"/>
                    </a:p>
                  </a:txBody>
                  <a:tcPr/>
                </a:tc>
                <a:tc>
                  <a:txBody>
                    <a:bodyPr/>
                    <a:lstStyle/>
                    <a:p>
                      <a:r>
                        <a:rPr lang="ru-RU" dirty="0" smtClean="0"/>
                        <a:t>Руб.</a:t>
                      </a:r>
                      <a:endParaRPr lang="ru-RU" dirty="0"/>
                    </a:p>
                  </a:txBody>
                  <a:tcPr/>
                </a:tc>
                <a:tc>
                  <a:txBody>
                    <a:bodyPr/>
                    <a:lstStyle/>
                    <a:p>
                      <a:r>
                        <a:rPr lang="ru-RU" sz="1800" b="0" i="0" kern="1200" dirty="0" smtClean="0">
                          <a:solidFill>
                            <a:schemeClr val="dk1"/>
                          </a:solidFill>
                          <a:latin typeface="+mn-lt"/>
                          <a:ea typeface="+mn-ea"/>
                          <a:cs typeface="+mn-cs"/>
                        </a:rPr>
                        <a:t>100</a:t>
                      </a:r>
                      <a:r>
                        <a:rPr lang="ru-RU" sz="1800" b="0" i="0" kern="1200" baseline="0" dirty="0" smtClean="0">
                          <a:solidFill>
                            <a:schemeClr val="dk1"/>
                          </a:solidFill>
                          <a:latin typeface="+mn-lt"/>
                          <a:ea typeface="+mn-ea"/>
                          <a:cs typeface="+mn-cs"/>
                        </a:rPr>
                        <a:t> млн.</a:t>
                      </a:r>
                      <a:r>
                        <a:rPr lang="ru-RU" sz="1800" b="0" i="0" kern="1200" dirty="0" smtClean="0">
                          <a:solidFill>
                            <a:schemeClr val="dk1"/>
                          </a:solidFill>
                          <a:latin typeface="+mn-lt"/>
                          <a:ea typeface="+mn-ea"/>
                          <a:cs typeface="+mn-cs"/>
                        </a:rPr>
                        <a:t> за год</a:t>
                      </a:r>
                      <a:endParaRPr lang="ru-RU" dirty="0"/>
                    </a:p>
                  </a:txBody>
                  <a:tcPr/>
                </a:tc>
              </a:tr>
              <a:tr h="629569">
                <a:tc>
                  <a:txBody>
                    <a:bodyPr/>
                    <a:lstStyle/>
                    <a:p>
                      <a:r>
                        <a:rPr lang="ru-RU" dirty="0" smtClean="0"/>
                        <a:t>3</a:t>
                      </a:r>
                      <a:endParaRPr lang="ru-RU" dirty="0"/>
                    </a:p>
                  </a:txBody>
                  <a:tcPr/>
                </a:tc>
                <a:tc>
                  <a:txBody>
                    <a:bodyPr/>
                    <a:lstStyle/>
                    <a:p>
                      <a:r>
                        <a:rPr lang="ru-RU" dirty="0" smtClean="0"/>
                        <a:t>Расходы</a:t>
                      </a:r>
                      <a:endParaRPr lang="ru-RU" dirty="0"/>
                    </a:p>
                  </a:txBody>
                  <a:tcPr/>
                </a:tc>
                <a:tc>
                  <a:txBody>
                    <a:bodyPr/>
                    <a:lstStyle/>
                    <a:p>
                      <a:r>
                        <a:rPr lang="ru-RU" dirty="0" smtClean="0"/>
                        <a:t>Руб.</a:t>
                      </a:r>
                      <a:endParaRPr lang="ru-RU" dirty="0"/>
                    </a:p>
                  </a:txBody>
                  <a:tcPr/>
                </a:tc>
                <a:tc>
                  <a:txBody>
                    <a:bodyPr/>
                    <a:lstStyle/>
                    <a:p>
                      <a:r>
                        <a:rPr lang="ru-RU" dirty="0" smtClean="0"/>
                        <a:t>Около 70</a:t>
                      </a:r>
                      <a:r>
                        <a:rPr lang="ru-RU" baseline="0" dirty="0" smtClean="0"/>
                        <a:t> млн.</a:t>
                      </a:r>
                      <a:r>
                        <a:rPr lang="ru-RU" dirty="0" smtClean="0"/>
                        <a:t> за год</a:t>
                      </a:r>
                      <a:endParaRPr lang="ru-RU" dirty="0"/>
                    </a:p>
                  </a:txBody>
                  <a:tcPr/>
                </a:tc>
              </a:tr>
              <a:tr h="629569">
                <a:tc>
                  <a:txBody>
                    <a:bodyPr/>
                    <a:lstStyle/>
                    <a:p>
                      <a:r>
                        <a:rPr lang="ru-RU" dirty="0" smtClean="0"/>
                        <a:t>4</a:t>
                      </a:r>
                      <a:endParaRPr lang="ru-RU" dirty="0"/>
                    </a:p>
                  </a:txBody>
                  <a:tcPr/>
                </a:tc>
                <a:tc>
                  <a:txBody>
                    <a:bodyPr/>
                    <a:lstStyle/>
                    <a:p>
                      <a:r>
                        <a:rPr lang="ru-RU" dirty="0" smtClean="0"/>
                        <a:t>Прибыль</a:t>
                      </a:r>
                      <a:endParaRPr lang="ru-RU" dirty="0"/>
                    </a:p>
                  </a:txBody>
                  <a:tcPr/>
                </a:tc>
                <a:tc>
                  <a:txBody>
                    <a:bodyPr/>
                    <a:lstStyle/>
                    <a:p>
                      <a:r>
                        <a:rPr lang="ru-RU" dirty="0" smtClean="0"/>
                        <a:t>Руб.</a:t>
                      </a:r>
                      <a:endParaRPr lang="ru-RU" dirty="0"/>
                    </a:p>
                  </a:txBody>
                  <a:tcPr/>
                </a:tc>
                <a:tc>
                  <a:txBody>
                    <a:bodyPr/>
                    <a:lstStyle/>
                    <a:p>
                      <a:r>
                        <a:rPr lang="ru-RU" dirty="0" smtClean="0"/>
                        <a:t>Около</a:t>
                      </a:r>
                      <a:r>
                        <a:rPr lang="ru-RU" baseline="0" dirty="0" smtClean="0"/>
                        <a:t> 30 млн. за год</a:t>
                      </a:r>
                      <a:endParaRPr lang="ru-RU" dirty="0"/>
                    </a:p>
                  </a:txBody>
                  <a:tcPr/>
                </a:tc>
              </a:tr>
              <a:tr h="629569">
                <a:tc>
                  <a:txBody>
                    <a:bodyPr/>
                    <a:lstStyle/>
                    <a:p>
                      <a:r>
                        <a:rPr lang="ru-RU" dirty="0" smtClean="0"/>
                        <a:t>5</a:t>
                      </a:r>
                      <a:endParaRPr lang="ru-RU" dirty="0"/>
                    </a:p>
                  </a:txBody>
                  <a:tcPr/>
                </a:tc>
                <a:tc>
                  <a:txBody>
                    <a:bodyPr/>
                    <a:lstStyle/>
                    <a:p>
                      <a:r>
                        <a:rPr lang="ru-RU" dirty="0" smtClean="0"/>
                        <a:t>Стартовые инвестиции</a:t>
                      </a:r>
                      <a:endParaRPr lang="ru-RU" dirty="0"/>
                    </a:p>
                  </a:txBody>
                  <a:tcPr/>
                </a:tc>
                <a:tc>
                  <a:txBody>
                    <a:bodyPr/>
                    <a:lstStyle/>
                    <a:p>
                      <a:r>
                        <a:rPr lang="ru-RU" dirty="0" smtClean="0"/>
                        <a:t>Руб.</a:t>
                      </a:r>
                      <a:endParaRPr lang="ru-RU" dirty="0"/>
                    </a:p>
                  </a:txBody>
                  <a:tcPr/>
                </a:tc>
                <a:tc>
                  <a:txBody>
                    <a:bodyPr/>
                    <a:lstStyle/>
                    <a:p>
                      <a:r>
                        <a:rPr lang="ru-RU" dirty="0" smtClean="0"/>
                        <a:t>Около 5</a:t>
                      </a:r>
                      <a:r>
                        <a:rPr lang="ru-RU" baseline="0" dirty="0" smtClean="0"/>
                        <a:t> млн.</a:t>
                      </a:r>
                      <a:endParaRPr lang="ru-RU" dirty="0"/>
                    </a:p>
                  </a:txBody>
                  <a:tcPr/>
                </a:tc>
              </a:tr>
              <a:tr h="629569">
                <a:tc>
                  <a:txBody>
                    <a:bodyPr/>
                    <a:lstStyle/>
                    <a:p>
                      <a:r>
                        <a:rPr lang="ru-RU" dirty="0" smtClean="0"/>
                        <a:t>6</a:t>
                      </a:r>
                      <a:endParaRPr lang="ru-RU" dirty="0"/>
                    </a:p>
                  </a:txBody>
                  <a:tcPr/>
                </a:tc>
                <a:tc>
                  <a:txBody>
                    <a:bodyPr/>
                    <a:lstStyle/>
                    <a:p>
                      <a:r>
                        <a:rPr lang="ru-RU" dirty="0" smtClean="0"/>
                        <a:t>Срок окупаемости</a:t>
                      </a:r>
                      <a:endParaRPr lang="ru-RU" dirty="0"/>
                    </a:p>
                  </a:txBody>
                  <a:tcPr/>
                </a:tc>
                <a:tc>
                  <a:txBody>
                    <a:bodyPr/>
                    <a:lstStyle/>
                    <a:p>
                      <a:r>
                        <a:rPr lang="ru-RU" dirty="0" smtClean="0"/>
                        <a:t>Мес.</a:t>
                      </a:r>
                      <a:endParaRPr lang="ru-RU" dirty="0"/>
                    </a:p>
                  </a:txBody>
                  <a:tcPr/>
                </a:tc>
                <a:tc>
                  <a:txBody>
                    <a:bodyPr/>
                    <a:lstStyle/>
                    <a:p>
                      <a:r>
                        <a:rPr lang="ru-RU" dirty="0" smtClean="0"/>
                        <a:t>1</a:t>
                      </a:r>
                      <a:endParaRPr lang="ru-RU" dirty="0"/>
                    </a:p>
                  </a:txBody>
                  <a:tcPr/>
                </a:tc>
              </a:tr>
              <a:tr h="921609">
                <a:tc>
                  <a:txBody>
                    <a:bodyPr/>
                    <a:lstStyle/>
                    <a:p>
                      <a:r>
                        <a:rPr lang="ru-RU" dirty="0" smtClean="0"/>
                        <a:t>7</a:t>
                      </a:r>
                      <a:endParaRPr lang="ru-RU" dirty="0"/>
                    </a:p>
                  </a:txBody>
                  <a:tcPr/>
                </a:tc>
                <a:tc>
                  <a:txBody>
                    <a:bodyPr/>
                    <a:lstStyle/>
                    <a:p>
                      <a:r>
                        <a:rPr lang="ru-RU" dirty="0" smtClean="0"/>
                        <a:t>Рентабельность стартовых инвестиций и затрат</a:t>
                      </a:r>
                      <a:endParaRPr lang="ru-RU" dirty="0"/>
                    </a:p>
                  </a:txBody>
                  <a:tcPr/>
                </a:tc>
                <a:tc>
                  <a:txBody>
                    <a:bodyPr/>
                    <a:lstStyle/>
                    <a:p>
                      <a:r>
                        <a:rPr lang="ru-RU" dirty="0" smtClean="0"/>
                        <a:t>%</a:t>
                      </a:r>
                      <a:endParaRPr lang="ru-RU" dirty="0"/>
                    </a:p>
                  </a:txBody>
                  <a:tcPr/>
                </a:tc>
                <a:tc>
                  <a:txBody>
                    <a:bodyPr/>
                    <a:lstStyle/>
                    <a:p>
                      <a:endParaRPr lang="ru-RU" dirty="0"/>
                    </a:p>
                  </a:txBody>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План реализации </a:t>
            </a:r>
            <a:r>
              <a:rPr lang="ru-RU" dirty="0" smtClean="0"/>
              <a:t>проекта</a:t>
            </a:r>
            <a:endParaRPr lang="ru-RU" dirty="0"/>
          </a:p>
        </p:txBody>
      </p:sp>
      <p:sp>
        <p:nvSpPr>
          <p:cNvPr id="3" name="Содержимое 2"/>
          <p:cNvSpPr>
            <a:spLocks noGrp="1"/>
          </p:cNvSpPr>
          <p:nvPr>
            <p:ph sz="quarter" idx="1"/>
          </p:nvPr>
        </p:nvSpPr>
        <p:spPr/>
        <p:txBody>
          <a:bodyPr/>
          <a:lstStyle/>
          <a:p>
            <a:endParaRPr lang="ru-RU"/>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Координаты команды проекта</a:t>
            </a:r>
            <a:endParaRPr lang="ru-RU" dirty="0"/>
          </a:p>
        </p:txBody>
      </p:sp>
      <p:sp>
        <p:nvSpPr>
          <p:cNvPr id="3" name="Содержимое 2"/>
          <p:cNvSpPr>
            <a:spLocks noGrp="1"/>
          </p:cNvSpPr>
          <p:nvPr>
            <p:ph sz="quarter" idx="1"/>
          </p:nvPr>
        </p:nvSpPr>
        <p:spPr/>
        <p:txBody>
          <a:bodyPr/>
          <a:lstStyle/>
          <a:p>
            <a:r>
              <a:rPr lang="ru-RU" dirty="0" smtClean="0"/>
              <a:t>Сапожников Никита – </a:t>
            </a:r>
            <a:r>
              <a:rPr lang="en-US" dirty="0" smtClean="0"/>
              <a:t>https://m.vk.com/n1kenya</a:t>
            </a:r>
            <a:endParaRPr lang="ru-RU" dirty="0" smtClean="0"/>
          </a:p>
          <a:p>
            <a:r>
              <a:rPr lang="ru-RU" dirty="0" smtClean="0"/>
              <a:t>Хлебников </a:t>
            </a:r>
            <a:r>
              <a:rPr lang="ru-RU" dirty="0" smtClean="0"/>
              <a:t>А</a:t>
            </a:r>
            <a:r>
              <a:rPr lang="ru-RU" dirty="0" smtClean="0"/>
              <a:t>лексей – </a:t>
            </a:r>
            <a:r>
              <a:rPr lang="en-US" dirty="0" smtClean="0"/>
              <a:t>https://m.vk.com/m0ntechristo</a:t>
            </a:r>
            <a:endParaRPr lang="ru-RU" dirty="0" smtClean="0"/>
          </a:p>
          <a:p>
            <a:r>
              <a:rPr lang="ru-RU" dirty="0" smtClean="0"/>
              <a:t>Ижболдин Арсений – </a:t>
            </a:r>
            <a:r>
              <a:rPr lang="en-US" dirty="0" smtClean="0"/>
              <a:t>https</a:t>
            </a:r>
            <a:r>
              <a:rPr lang="en-US" dirty="0" smtClean="0"/>
              <a:t>://m.vk.com/thebetter</a:t>
            </a:r>
            <a:endParaRPr lang="ru-RU" dirty="0"/>
          </a:p>
        </p:txBody>
      </p:sp>
    </p:spTree>
  </p:cSld>
  <p:clrMapOvr>
    <a:masterClrMapping/>
  </p:clrMapOvr>
  <p:transition>
    <p:wedg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Спасибо за внимание</a:t>
            </a:r>
            <a:endParaRPr lang="ru-RU" dirty="0"/>
          </a:p>
        </p:txBody>
      </p:sp>
      <p:sp>
        <p:nvSpPr>
          <p:cNvPr id="3" name="Содержимое 2"/>
          <p:cNvSpPr>
            <a:spLocks noGrp="1"/>
          </p:cNvSpPr>
          <p:nvPr>
            <p:ph sz="quarter" idx="1"/>
          </p:nvPr>
        </p:nvSpPr>
        <p:spPr/>
        <p:txBody>
          <a:bodyPr/>
          <a:lstStyle/>
          <a:p>
            <a:endParaRPr lang="ru-RU"/>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Начальная">
  <a:themeElements>
    <a:clrScheme name="Серая">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Яркая">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75</TotalTime>
  <Words>406</Words>
  <Application>Microsoft Office PowerPoint</Application>
  <PresentationFormat>Экран (4:3)</PresentationFormat>
  <Paragraphs>128</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Начальная</vt:lpstr>
      <vt:lpstr>Голограмма</vt:lpstr>
      <vt:lpstr>Команда проекта</vt:lpstr>
      <vt:lpstr>Проблема Студенты не могут или не хотят ходить на лекции. </vt:lpstr>
      <vt:lpstr>О проекте</vt:lpstr>
      <vt:lpstr>Роль проекта в обеспечении технологического суверенитета страны</vt:lpstr>
      <vt:lpstr>Целевая аудитория проекта</vt:lpstr>
      <vt:lpstr>Потенциальный объём рынка</vt:lpstr>
      <vt:lpstr>Анализ конкурентов</vt:lpstr>
      <vt:lpstr>Процесс производства товара</vt:lpstr>
      <vt:lpstr>Цель проекта по SMART</vt:lpstr>
      <vt:lpstr>Стартовые инвестиции</vt:lpstr>
      <vt:lpstr>Организационный план</vt:lpstr>
      <vt:lpstr>Финансовый план</vt:lpstr>
      <vt:lpstr>Экономика проекта</vt:lpstr>
      <vt:lpstr>План реализации проекта</vt:lpstr>
      <vt:lpstr>Координаты команды проекта</vt:lpstr>
      <vt:lpstr>Спасибо за внимание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Обменный банк</dc:title>
  <dc:creator>Маша</dc:creator>
  <cp:lastModifiedBy>Маша</cp:lastModifiedBy>
  <cp:revision>9</cp:revision>
  <dcterms:created xsi:type="dcterms:W3CDTF">2023-05-25T13:13:33Z</dcterms:created>
  <dcterms:modified xsi:type="dcterms:W3CDTF">2023-05-26T14:21:46Z</dcterms:modified>
</cp:coreProperties>
</file>