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72" r:id="rId5"/>
    <p:sldId id="259" r:id="rId6"/>
    <p:sldId id="273" r:id="rId7"/>
    <p:sldId id="274" r:id="rId8"/>
    <p:sldId id="275" r:id="rId9"/>
    <p:sldId id="276" r:id="rId10"/>
    <p:sldId id="277" r:id="rId11"/>
    <p:sldId id="280" r:id="rId12"/>
    <p:sldId id="283" r:id="rId13"/>
    <p:sldId id="278" r:id="rId14"/>
    <p:sldId id="279" r:id="rId15"/>
    <p:sldId id="282" r:id="rId16"/>
    <p:sldId id="264" r:id="rId1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B79"/>
    <a:srgbClr val="3B817F"/>
    <a:srgbClr val="014067"/>
    <a:srgbClr val="013657"/>
    <a:srgbClr val="F2F2F2"/>
    <a:srgbClr val="3F3F3F"/>
    <a:srgbClr val="014E7D"/>
    <a:srgbClr val="01456F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74" autoAdjust="0"/>
  </p:normalViewPr>
  <p:slideViewPr>
    <p:cSldViewPr snapToGrid="0" showGuides="1">
      <p:cViewPr>
        <p:scale>
          <a:sx n="75" d="100"/>
          <a:sy n="75" d="100"/>
        </p:scale>
        <p:origin x="324" y="-220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4074" y="1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99FCB9F-9216-417F-9BD4-A342FB3AE3FA}" type="datetime1">
              <a:rPr lang="ru-RU" smtClean="0"/>
              <a:t>16.11.2023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1072A3-100F-40A9-915F-8D2D9E696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006FF-93FE-4EE6-BEDD-84A3AA0BC492}" type="datetime1">
              <a:rPr lang="ru-RU" smtClean="0"/>
              <a:pPr/>
              <a:t>16.11.2023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9230CFA-805A-4FD3-B3A0-DAAA5993DA1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801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773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373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374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102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297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24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813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066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 title="Название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3" name="Подзаголовок 2" title="Подзаголовок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ЩЕЛКНИТЕ, ЧТОБЫ ИЗМЕНИТЬ ПОДЗАГОЛОВОК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ый треугольник 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араллелограмм 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Заголовок 1" title="Название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01" name="Текст 2" title="Подзаголовок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ИЗМЕНИТЬ ОБРАЗЕЦ ТЕКСТА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араллелограмм 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араллелограмм 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текста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 title="Пункты маркированного списка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4" name="Прямоугольный треугольник 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араллелограмм 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/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 4" title="Подзаголовок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НАЖМИТЕ ДЛЯ ИЗМЕНЕНИЯ СТИЛЯ ПОДЗАГОЛОВКА</a:t>
            </a:r>
          </a:p>
        </p:txBody>
      </p:sp>
      <p:sp>
        <p:nvSpPr>
          <p:cNvPr id="2" name="Заголовок 1" title="Название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</a:t>
            </a:r>
            <a:br>
              <a:rPr lang="ru-RU" noProof="0"/>
            </a:br>
            <a:r>
              <a:rPr lang="ru-RU" noProof="0"/>
              <a:t>Стиль образца заголовка 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текста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ый треугольник 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rtlCol="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3" name="Объект 2" title="Пункты маркированного списка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5" name="Параллелограмм 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/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 4" title="Подзаголовок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НАЖМИТЕ ДЛЯ ИЗМЕНЕНИЯ СТИЛЯ ПОДЗАГОЛОВКА</a:t>
            </a:r>
          </a:p>
        </p:txBody>
      </p:sp>
      <p:sp>
        <p:nvSpPr>
          <p:cNvPr id="17" name="Надпись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Заголовок 1" title="Название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</a:t>
            </a:r>
            <a:br>
              <a:rPr lang="ru-RU" noProof="0"/>
            </a:br>
            <a:r>
              <a:rPr lang="ru-RU" noProof="0"/>
              <a:t>Стиль образца заголовка 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Диагональная полоса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араллелограмм 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Объект 3" title="Пункты маркированного списка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ru-RU" noProof="0" smtClean="0"/>
              <a:t>Образец текста</a:t>
            </a:r>
          </a:p>
          <a:p>
            <a:pPr lvl="1" rtl="0">
              <a:buClr>
                <a:schemeClr val="accent2"/>
              </a:buClr>
            </a:pPr>
            <a:r>
              <a:rPr lang="ru-RU" noProof="0" smtClean="0"/>
              <a:t>Второй уровень</a:t>
            </a:r>
          </a:p>
          <a:p>
            <a:pPr lvl="2" rtl="0">
              <a:buClr>
                <a:schemeClr val="accent2"/>
              </a:buClr>
            </a:pPr>
            <a:r>
              <a:rPr lang="ru-RU" noProof="0" smtClean="0"/>
              <a:t>Третий уровень</a:t>
            </a:r>
          </a:p>
          <a:p>
            <a:pPr lvl="3" rtl="0">
              <a:buClr>
                <a:schemeClr val="accent2"/>
              </a:buClr>
            </a:pPr>
            <a:r>
              <a:rPr lang="ru-RU" noProof="0" smtClean="0"/>
              <a:t>Четвертый уровень</a:t>
            </a:r>
          </a:p>
          <a:p>
            <a:pPr lvl="4" rtl="0">
              <a:buClr>
                <a:schemeClr val="accent2"/>
              </a:buClr>
            </a:pPr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9" name="Текст 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Объект 5" title="Пункты маркированного списка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ru-RU" noProof="0" smtClean="0"/>
              <a:t>Образец текста</a:t>
            </a:r>
          </a:p>
          <a:p>
            <a:pPr lvl="1" rtl="0">
              <a:buClr>
                <a:schemeClr val="accent2"/>
              </a:buClr>
            </a:pPr>
            <a:r>
              <a:rPr lang="ru-RU" noProof="0" smtClean="0"/>
              <a:t>Второй уровень</a:t>
            </a:r>
          </a:p>
          <a:p>
            <a:pPr lvl="2" rtl="0">
              <a:buClr>
                <a:schemeClr val="accent2"/>
              </a:buClr>
            </a:pPr>
            <a:r>
              <a:rPr lang="ru-RU" noProof="0" smtClean="0"/>
              <a:t>Третий уровень</a:t>
            </a:r>
          </a:p>
          <a:p>
            <a:pPr lvl="3" rtl="0">
              <a:buClr>
                <a:schemeClr val="accent2"/>
              </a:buClr>
            </a:pPr>
            <a:r>
              <a:rPr lang="ru-RU" noProof="0" smtClean="0"/>
              <a:t>Четвертый уровень</a:t>
            </a:r>
          </a:p>
          <a:p>
            <a:pPr lvl="4" rtl="0">
              <a:buClr>
                <a:schemeClr val="accent2"/>
              </a:buClr>
            </a:pPr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4" name="Текст 4" title="Подзаголовок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НАЖМИТЕ ДЛЯ ИЗМЕНЕНИЯ СТИЛЯ ПОДЗАГОЛОВКА</a:t>
            </a:r>
          </a:p>
        </p:txBody>
      </p:sp>
      <p:sp>
        <p:nvSpPr>
          <p:cNvPr id="25" name="Надпись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Параллелограмм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7" name="Заголовок 1" title="Название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адпись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Диагональная полоса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Параллелограмм 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3" name="Параллелограмм 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34" name="Текст 4" title="Подзаголовок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НАЖМИТЕ ДЛЯ ИЗМЕНЕНИЯ СТИЛЯ ПОДЗАГОЛОВКА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7" name="Заголовок 1" title="Название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текст здесь</a:t>
            </a:r>
          </a:p>
        </p:txBody>
      </p:sp>
      <p:sp>
        <p:nvSpPr>
          <p:cNvPr id="20" name="Диаграмма 2" title="Диаграмма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 rtlCol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 rtl="0"/>
            <a:r>
              <a:rPr lang="ru-RU" noProof="0"/>
              <a:t>Щелкните значок, чтобы добавить диаграмму</a:t>
            </a:r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аблица 11" title="Таблица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 rtlCol="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ru-RU" noProof="0"/>
              <a:t>Щелкните значок, чтобы добавить таблицу</a:t>
            </a:r>
          </a:p>
        </p:txBody>
      </p:sp>
      <p:sp>
        <p:nvSpPr>
          <p:cNvPr id="16" name="Надпись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Диагональная полоса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Параллелограмм 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6" name="Параллелограмм 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37" name="Текст 4" title="Подзаголовок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НАЖМИТЕ ДЛЯ ИЗМЕНЕНИЯ СТИЛЯ ПОДЗАГОЛОВКА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7" name="Заголовок 1" title="Название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ая фотограф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Рисунок 31" title="Изображение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изображение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 title="Название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rtlCol="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Добавьте подпись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Название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Номер телефона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Электронная почта </a:t>
            </a:r>
          </a:p>
        </p:txBody>
      </p:sp>
      <p:sp>
        <p:nvSpPr>
          <p:cNvPr id="13" name="Текст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Веб-сайт компании</a:t>
            </a:r>
          </a:p>
        </p:txBody>
      </p:sp>
      <p:sp>
        <p:nvSpPr>
          <p:cNvPr id="14" name="Фигура 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15" name="Фигура 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19" name="Фигура 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20" name="Фигура 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21" name="Прямоугольный треугольник 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Рисунок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2" name="Заголовок 1" title="Название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стиль образца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 title="Название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3" name="Подзаголовок 2" title="Подзаголовок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ЩЕЛКНИТЕ, ЧТОБЫ ИЗМЕНИТЬ СТИЛЬ ОБРАЗЦА ПОДЗАГОЛОВКА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ый треугольник 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араллелограмм 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Заголовок 1" title="Название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01" name="Текст 2" title="Подзаголовок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ИЗМЕНИТЬ ОБРАЗЕЦ ТЕКСТА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араллелограмм 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араллелограмм 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Диагональная полоса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араллелограмм 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5" name="Надпись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Параллелограмм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7" name="Заголовок 1" title="Название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Диагональная полоса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араллелограмм 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5" name="Надпись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Параллелограмм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7" name="Заголовок 1" title="Название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5" name="Объект 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Диагональная полоса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араллелограмм 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5" name="Надпись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Параллелограмм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7" name="Заголовок 1" title="Название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Текст 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1" name="Объект 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4" name="Объект 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0" name="Прямоугольный треугольник 10">
            <a:extLst>
              <a:ext uri="{FF2B5EF4-FFF2-40B4-BE49-F238E27FC236}">
                <a16:creationId xmlns:a16="http://schemas.microsoft.com/office/drawing/2014/main" id="{ED37F377-8A2B-4717-9BE8-74D809D3C464}"/>
              </a:ext>
            </a:extLst>
          </p:cNvPr>
          <p:cNvSpPr/>
          <p:nvPr userDrawn="1"/>
        </p:nvSpPr>
        <p:spPr>
          <a:xfrm flipV="1">
            <a:off x="0" y="-9531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 title="Название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стиль образца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 title="Название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Диагональная полоса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Параллелограмм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0" name="Параллелограмм 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адпись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3400" b="1" noProof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Диагональная полоса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solidFill>
                  <a:schemeClr val="tx1"/>
                </a:solidFill>
              </a:endParaRPr>
            </a:p>
          </p:txBody>
        </p: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араллелограмм 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1" name="Параллелограмм 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ru-RU" noProof="0"/>
          </a:p>
        </p:txBody>
      </p:sp>
      <p:sp>
        <p:nvSpPr>
          <p:cNvPr id="33" name="Заголовок 1" title="Название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образца слайда 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5" t="1489" r="29765" b="6549"/>
          <a:stretch/>
        </p:blipFill>
        <p:spPr>
          <a:effectLst>
            <a:glow rad="101600">
              <a:srgbClr val="3B817F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8" name="Группа 7"/>
          <p:cNvGrpSpPr/>
          <p:nvPr/>
        </p:nvGrpSpPr>
        <p:grpSpPr>
          <a:xfrm>
            <a:off x="2688097" y="2064190"/>
            <a:ext cx="2419124" cy="2730596"/>
            <a:chOff x="2451259" y="2072410"/>
            <a:chExt cx="2080172" cy="2412998"/>
          </a:xfrm>
          <a:solidFill>
            <a:schemeClr val="accent6"/>
          </a:solidFill>
          <a:effectLst>
            <a:glow rad="228600">
              <a:srgbClr val="3B817F">
                <a:alpha val="40000"/>
              </a:srgbClr>
            </a:glow>
          </a:effectLst>
        </p:grpSpPr>
        <p:sp>
          <p:nvSpPr>
            <p:cNvPr id="9" name="Шестиугольник 8" descr="Сплошной темный шестиугольник в центре изображения">
              <a:extLst>
                <a:ext uri="{FF2B5EF4-FFF2-40B4-BE49-F238E27FC236}">
                  <a16:creationId xmlns:a16="http://schemas.microsoft.com/office/drawing/2014/main" id="{0E6B042D-E9CB-40E0-AAE9-6AD11F53E044}"/>
                </a:ext>
              </a:extLst>
            </p:cNvPr>
            <p:cNvSpPr/>
            <p:nvPr/>
          </p:nvSpPr>
          <p:spPr>
            <a:xfrm rot="16200000">
              <a:off x="2284846" y="2238823"/>
              <a:ext cx="2412998" cy="2080172"/>
            </a:xfrm>
            <a:prstGeom prst="hexagon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0" name="Надпись 19">
              <a:extLst>
                <a:ext uri="{FF2B5EF4-FFF2-40B4-BE49-F238E27FC236}">
                  <a16:creationId xmlns:a16="http://schemas.microsoft.com/office/drawing/2014/main" id="{94DF2E04-7632-4FED-B0BF-8FB243D982A3}"/>
                </a:ext>
              </a:extLst>
            </p:cNvPr>
            <p:cNvSpPr txBox="1"/>
            <p:nvPr/>
          </p:nvSpPr>
          <p:spPr>
            <a:xfrm>
              <a:off x="2479018" y="2863409"/>
              <a:ext cx="2024652" cy="892552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«УМНИК» - 2023</a:t>
              </a: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15840" cy="1120151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4E5DD4E1-FC72-9DC4-8D6E-54A95AED5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752" y="0"/>
            <a:ext cx="1292248" cy="1110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4955" y="1530532"/>
            <a:ext cx="4853573" cy="2149671"/>
          </a:xfrm>
        </p:spPr>
        <p:txBody>
          <a:bodyPr rtlCol="0">
            <a:noAutofit/>
          </a:bodyPr>
          <a:lstStyle/>
          <a:p>
            <a:r>
              <a:rPr lang="ru-RU" sz="2600" dirty="0"/>
              <a:t>Разработка цифрового модуля для определения поверхностных свойств на основе моделирования адсорбционно – десорбционных процессов</a:t>
            </a:r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5C9205DF-8F5E-49F7-B00E-6F58293F51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4955" y="3680203"/>
            <a:ext cx="4854339" cy="2323433"/>
          </a:xfrm>
        </p:spPr>
        <p:txBody>
          <a:bodyPr rtlCol="0"/>
          <a:lstStyle/>
          <a:p>
            <a:pPr>
              <a:spcBef>
                <a:spcPts val="0"/>
              </a:spcBef>
            </a:pPr>
            <a:r>
              <a:rPr lang="ru-RU" dirty="0"/>
              <a:t>Докладчик: Ильясова </a:t>
            </a:r>
            <a:r>
              <a:rPr lang="ru-RU" dirty="0" err="1"/>
              <a:t>Алия</a:t>
            </a:r>
            <a:r>
              <a:rPr lang="ru-RU" dirty="0"/>
              <a:t> </a:t>
            </a:r>
            <a:r>
              <a:rPr lang="ru-RU" dirty="0" smtClean="0"/>
              <a:t>Валерьевна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студент </a:t>
            </a:r>
            <a:r>
              <a:rPr lang="ru-RU" dirty="0"/>
              <a:t>4 </a:t>
            </a:r>
            <a:r>
              <a:rPr lang="ru-RU" dirty="0" smtClean="0"/>
              <a:t>курса кафедры Прикладной физики 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ФГБОУ ВО «Уфимский университет науки и технологий»</a:t>
            </a:r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 txBox="1">
            <a:spLocks/>
          </p:cNvSpPr>
          <p:nvPr/>
        </p:nvSpPr>
        <p:spPr>
          <a:xfrm>
            <a:off x="1470870" y="5998031"/>
            <a:ext cx="4853573" cy="716805"/>
          </a:xfrm>
          <a:prstGeom prst="rect">
            <a:avLst/>
          </a:prstGeom>
        </p:spPr>
        <p:txBody>
          <a:bodyPr vert="horz" lIns="9144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3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/>
              <a:t>Н1. Цифровые технологии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93145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78" y="1308484"/>
            <a:ext cx="7342622" cy="483371"/>
          </a:xfrm>
        </p:spPr>
        <p:txBody>
          <a:bodyPr rtlCol="0">
            <a:normAutofit fontScale="90000"/>
          </a:bodyPr>
          <a:lstStyle/>
          <a:p>
            <a:r>
              <a:rPr lang="ru-RU" sz="3600" dirty="0" smtClean="0"/>
              <a:t>Актуальность проекта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2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1377" y="1995054"/>
            <a:ext cx="6257349" cy="4511623"/>
          </a:xfrm>
        </p:spPr>
        <p:txBody>
          <a:bodyPr>
            <a:noAutofit/>
          </a:bodyPr>
          <a:lstStyle/>
          <a:p>
            <a:pPr marL="0" indent="450000" algn="just">
              <a:buNone/>
            </a:pPr>
            <a:r>
              <a:rPr lang="ru-RU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Программный модуль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/>
              <a:t>– современный </a:t>
            </a:r>
            <a:r>
              <a:rPr lang="ru-RU" sz="2000" dirty="0" smtClean="0"/>
              <a:t>востребованный инструмент в </a:t>
            </a:r>
            <a:r>
              <a:rPr lang="ru-RU" sz="2000" dirty="0"/>
              <a:t>различных </a:t>
            </a:r>
            <a:r>
              <a:rPr lang="ru-RU" sz="2000" dirty="0" smtClean="0"/>
              <a:t>областях науки и промышленности. Применение модуля основано </a:t>
            </a:r>
            <a:r>
              <a:rPr lang="ru-RU" sz="2000" dirty="0"/>
              <a:t>на численном расчете компьютерной модели на одном или нескольких вычислительных </a:t>
            </a:r>
            <a:r>
              <a:rPr lang="ru-RU" sz="2000" dirty="0" smtClean="0"/>
              <a:t>узлах. Например, выполнение численного расчета высокоинформативной модели физико-химического процесса.</a:t>
            </a:r>
          </a:p>
          <a:p>
            <a:pPr marL="0" indent="450000" algn="just">
              <a:buNone/>
            </a:pPr>
            <a:r>
              <a:rPr lang="ru-RU" sz="2000" dirty="0" smtClean="0"/>
              <a:t>На сегодняшний день существует не так много программ, способных рассчитывать модели физико-химических процессов. </a:t>
            </a:r>
            <a:r>
              <a:rPr lang="ru-RU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Практически все программные обеспечения для моделирования физико-химических процессов являются зарубежными. 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Рисунок 1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55" r="249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20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78" y="1308484"/>
            <a:ext cx="7342622" cy="483371"/>
          </a:xfrm>
        </p:spPr>
        <p:txBody>
          <a:bodyPr rtlCol="0">
            <a:normAutofit fontScale="90000"/>
          </a:bodyPr>
          <a:lstStyle/>
          <a:p>
            <a:r>
              <a:rPr lang="ru-RU" sz="3600" dirty="0" smtClean="0"/>
              <a:t>Предлагаемое решение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3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25523" y="1791856"/>
            <a:ext cx="7342622" cy="1791854"/>
          </a:xfrm>
        </p:spPr>
        <p:txBody>
          <a:bodyPr>
            <a:noAutofit/>
          </a:bodyPr>
          <a:lstStyle/>
          <a:p>
            <a:pPr marL="0" indent="450000" algn="just">
              <a:buNone/>
            </a:pPr>
            <a:r>
              <a:rPr lang="ru-RU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проекта - разработка </a:t>
            </a:r>
            <a:r>
              <a:rPr lang="ru-RU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цифрового модуля </a:t>
            </a:r>
            <a:r>
              <a:rPr lang="ru-RU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уникальными алгоритмами расчета в области физико-химических процессов.</a:t>
            </a:r>
            <a:r>
              <a:rPr lang="ru-RU" sz="2000" dirty="0"/>
              <a:t> </a:t>
            </a:r>
            <a:r>
              <a:rPr lang="ru-RU" sz="2000" dirty="0" smtClean="0"/>
              <a:t>Программный </a:t>
            </a:r>
            <a:r>
              <a:rPr lang="ru-RU" sz="2000" dirty="0"/>
              <a:t>модуль будет выполнять прогнозные расчеты поверхностных свойств на границе раздела двух фаз путем численного моделирования физико-химических процессов в зависимости от параметров рассматриваемой системы. </a:t>
            </a:r>
          </a:p>
          <a:p>
            <a:endParaRPr lang="en-US" sz="2000" dirty="0"/>
          </a:p>
        </p:txBody>
      </p:sp>
      <p:sp>
        <p:nvSpPr>
          <p:cNvPr id="6" name="Текст 18">
            <a:extLst>
              <a:ext uri="{FF2B5EF4-FFF2-40B4-BE49-F238E27FC236}">
                <a16:creationId xmlns:a16="http://schemas.microsoft.com/office/drawing/2014/main" id="{DFE11F38-F66B-4F95-8224-6CCA69D5761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25523" y="3602101"/>
            <a:ext cx="7368596" cy="396614"/>
          </a:xfrm>
          <a:prstGeom prst="rect">
            <a:avLst/>
          </a:prstGeom>
        </p:spPr>
        <p:txBody>
          <a:bodyPr rtlCol="0"/>
          <a:lstStyle/>
          <a:p>
            <a:pPr marL="0" indent="0" rtl="0">
              <a:buNone/>
            </a:pPr>
            <a:r>
              <a:rPr lang="ru-RU" u="sng" dirty="0" smtClean="0"/>
              <a:t>Особенности предлагаемого продукта:</a:t>
            </a:r>
            <a:endParaRPr lang="ru-RU" u="sng" dirty="0"/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525523" y="4017107"/>
            <a:ext cx="11093822" cy="270436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800" dirty="0" smtClean="0"/>
              <a:t>Уникальные </a:t>
            </a:r>
            <a:r>
              <a:rPr lang="ru-RU" sz="1800" dirty="0"/>
              <a:t>алгоритмы </a:t>
            </a:r>
            <a:r>
              <a:rPr lang="ru-RU" sz="1800" dirty="0" smtClean="0"/>
              <a:t>расчета на основе теории </a:t>
            </a:r>
            <a:r>
              <a:rPr lang="ru-RU" sz="1800" dirty="0"/>
              <a:t>механики сплошных сред, физико-химической гидродинамики и коллоидной химии</a:t>
            </a:r>
            <a:r>
              <a:rPr lang="ru-RU" sz="1800" dirty="0" smtClean="0"/>
              <a:t>.</a:t>
            </a:r>
            <a:endParaRPr lang="ru-RU" sz="1800" dirty="0"/>
          </a:p>
          <a:p>
            <a:pPr algn="just"/>
            <a:r>
              <a:rPr lang="ru-RU" sz="1800" dirty="0" smtClean="0"/>
              <a:t>Реализация моделей для любой геометрии и физики системы.</a:t>
            </a:r>
          </a:p>
          <a:p>
            <a:pPr algn="just"/>
            <a:r>
              <a:rPr lang="ru-RU" sz="1800" dirty="0" smtClean="0"/>
              <a:t>Собственный интерфейс.</a:t>
            </a:r>
            <a:endParaRPr lang="ru-RU" sz="1800" dirty="0"/>
          </a:p>
          <a:p>
            <a:pPr algn="just"/>
            <a:r>
              <a:rPr lang="ru-RU" sz="1800" dirty="0"/>
              <a:t>Возможность выгрузки данных в файл в разных форматах для </a:t>
            </a:r>
            <a:r>
              <a:rPr lang="ru-RU" sz="1800" dirty="0" smtClean="0"/>
              <a:t>обработки и анализа расчетов в </a:t>
            </a:r>
            <a:r>
              <a:rPr lang="ru-RU" sz="1800" dirty="0"/>
              <a:t>сторонних приложениях.</a:t>
            </a:r>
          </a:p>
          <a:p>
            <a:pPr algn="just"/>
            <a:r>
              <a:rPr lang="ru-RU" sz="1800" dirty="0"/>
              <a:t>Высокая точность расчетов компьютерной модели.</a:t>
            </a:r>
          </a:p>
          <a:p>
            <a:pPr algn="just"/>
            <a:r>
              <a:rPr lang="ru-RU" sz="1800" dirty="0"/>
              <a:t>Простота использования цифрового модуля.</a:t>
            </a:r>
          </a:p>
          <a:p>
            <a:endParaRPr lang="ru-RU" sz="2000" dirty="0"/>
          </a:p>
        </p:txBody>
      </p:sp>
      <p:pic>
        <p:nvPicPr>
          <p:cNvPr id="5122" name="Picture 2" descr="https://avatars.mds.yandex.net/i?id=0ca66464d6edc263f2c9b7906f904665ffbb9397-10639597-images-thumbs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2" r="13941"/>
          <a:stretch/>
        </p:blipFill>
        <p:spPr bwMode="auto">
          <a:xfrm>
            <a:off x="8155709" y="1308484"/>
            <a:ext cx="3463636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85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78" y="1308484"/>
            <a:ext cx="7342622" cy="483371"/>
          </a:xfrm>
        </p:spPr>
        <p:txBody>
          <a:bodyPr rtlCol="0">
            <a:normAutofit fontScale="90000"/>
          </a:bodyPr>
          <a:lstStyle/>
          <a:p>
            <a:r>
              <a:rPr lang="ru-RU" sz="3600" dirty="0" smtClean="0"/>
              <a:t>Обоснование научной новизны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4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25523" y="1884218"/>
            <a:ext cx="5635132" cy="4472132"/>
          </a:xfrm>
        </p:spPr>
        <p:txBody>
          <a:bodyPr>
            <a:noAutofit/>
          </a:bodyPr>
          <a:lstStyle/>
          <a:p>
            <a:pPr marL="0" indent="450000" algn="just">
              <a:buNone/>
            </a:pPr>
            <a:r>
              <a:rPr lang="ru-RU" sz="2000" dirty="0" smtClean="0"/>
              <a:t>Необходимость разработки и реализации усовершенствованного отечественного цифрового модуля обусловлена следующими факторами.</a:t>
            </a:r>
          </a:p>
          <a:p>
            <a:pPr algn="just"/>
            <a:r>
              <a:rPr lang="ru-RU" sz="2000" dirty="0" smtClean="0"/>
              <a:t>Уход иностранных поставщиков программных комплексов.</a:t>
            </a:r>
          </a:p>
          <a:p>
            <a:pPr algn="just"/>
            <a:r>
              <a:rPr lang="ru-RU" sz="2000" dirty="0" smtClean="0"/>
              <a:t>Отсутствие российских решений в области моделирования физико-химических процессов.</a:t>
            </a:r>
          </a:p>
          <a:p>
            <a:pPr algn="just"/>
            <a:r>
              <a:rPr lang="ru-RU" sz="2000" dirty="0" smtClean="0"/>
              <a:t>Устаревший подход </a:t>
            </a:r>
            <a:r>
              <a:rPr lang="ru-RU" sz="2000" dirty="0" smtClean="0"/>
              <a:t>к </a:t>
            </a:r>
            <a:r>
              <a:rPr lang="ru-RU" sz="2000" dirty="0" smtClean="0"/>
              <a:t>реализации </a:t>
            </a:r>
            <a:r>
              <a:rPr lang="ru-RU" sz="2000" dirty="0" smtClean="0"/>
              <a:t>моделей в ныне существующих программных обеспечениях.</a:t>
            </a:r>
          </a:p>
          <a:p>
            <a:pPr marL="0" indent="450000" algn="just">
              <a:buNone/>
            </a:pPr>
            <a:r>
              <a:rPr lang="ru-RU" sz="2000" dirty="0" smtClean="0"/>
              <a:t>В связи с этим, в настоящее время остро стоит вопрос о замещении зарубежных программ.</a:t>
            </a:r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6354617" y="1884218"/>
            <a:ext cx="5153891" cy="4472132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0000" algn="just">
              <a:buNone/>
            </a:pPr>
            <a:r>
              <a:rPr lang="ru-RU" sz="2000" dirty="0" smtClean="0"/>
              <a:t>Научный задел </a:t>
            </a:r>
            <a:r>
              <a:rPr lang="ru-RU" sz="2000" dirty="0"/>
              <a:t>по данному </a:t>
            </a:r>
            <a:r>
              <a:rPr lang="ru-RU" sz="2000" dirty="0" smtClean="0"/>
              <a:t>проекту -  выполненный на 3 курсе курсовой проект на </a:t>
            </a:r>
            <a:r>
              <a:rPr lang="ru-RU" sz="2000" dirty="0"/>
              <a:t>тему: «Математическое моделирование изменения концентрации поверхностно-активного вещества вблизи поверхности раздела жидких фаз». </a:t>
            </a:r>
            <a:endParaRPr lang="ru-RU" sz="2000" dirty="0" smtClean="0"/>
          </a:p>
          <a:p>
            <a:pPr marL="0" indent="450000" algn="just">
              <a:buNone/>
            </a:pPr>
            <a:r>
              <a:rPr lang="ru-RU" sz="2000" dirty="0" smtClean="0"/>
              <a:t>Была </a:t>
            </a:r>
            <a:r>
              <a:rPr lang="ru-RU" sz="2000" dirty="0"/>
              <a:t>показана работоспособность </a:t>
            </a:r>
            <a:r>
              <a:rPr lang="ru-RU" sz="2000" dirty="0" smtClean="0"/>
              <a:t>упрощенного алгоритма. Данный алгоритм требует усовершенствования с целью его применения для моделирования более сложных и реальных систем. </a:t>
            </a:r>
          </a:p>
          <a:p>
            <a:pPr marL="0" indent="450000" algn="just">
              <a:buNone/>
            </a:pPr>
            <a:r>
              <a:rPr lang="ru-RU" sz="2000" dirty="0" smtClean="0"/>
              <a:t>Были </a:t>
            </a:r>
            <a:r>
              <a:rPr lang="ru-RU" sz="2000" dirty="0"/>
              <a:t>опубликованы тезисы.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0665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78" y="1308484"/>
            <a:ext cx="7342622" cy="483371"/>
          </a:xfrm>
        </p:spPr>
        <p:txBody>
          <a:bodyPr rtlCol="0">
            <a:normAutofit fontScale="90000"/>
          </a:bodyPr>
          <a:lstStyle/>
          <a:p>
            <a:r>
              <a:rPr lang="ru-RU" sz="3600" dirty="0" smtClean="0"/>
              <a:t>Оборудование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5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1378" y="1884218"/>
            <a:ext cx="5635132" cy="4472132"/>
          </a:xfrm>
        </p:spPr>
        <p:txBody>
          <a:bodyPr>
            <a:noAutofit/>
          </a:bodyPr>
          <a:lstStyle/>
          <a:p>
            <a:pPr marL="0" indent="450000" algn="just">
              <a:buNone/>
            </a:pPr>
            <a:r>
              <a:rPr lang="ru-RU" sz="2000" dirty="0" smtClean="0"/>
              <a:t>Центр «Микро- и </a:t>
            </a:r>
            <a:r>
              <a:rPr lang="ru-RU" sz="2000" dirty="0" err="1" smtClean="0"/>
              <a:t>наномасштабной</a:t>
            </a:r>
            <a:r>
              <a:rPr lang="ru-RU" sz="2000" dirty="0" smtClean="0"/>
              <a:t> динамики дисперсных систем» оснащен современными высокопроизводительными вычислительными комплексами.</a:t>
            </a:r>
          </a:p>
          <a:p>
            <a:pPr algn="just"/>
            <a:r>
              <a:rPr lang="ru-RU" sz="2000" dirty="0" smtClean="0"/>
              <a:t>Восемь персональных гибридных вычислительных станций. Каждая оборудована </a:t>
            </a:r>
            <a:r>
              <a:rPr lang="ru-RU" sz="2000" dirty="0"/>
              <a:t>двумя </a:t>
            </a:r>
            <a:r>
              <a:rPr lang="en-US" sz="2000" dirty="0"/>
              <a:t>CPU Intel Xeon X5660, 12 GB RAM, </a:t>
            </a:r>
            <a:r>
              <a:rPr lang="ru-RU" sz="2000" dirty="0"/>
              <a:t>одной </a:t>
            </a:r>
            <a:r>
              <a:rPr lang="en-US" sz="2000" dirty="0"/>
              <a:t>GPU NVidia TESLA </a:t>
            </a:r>
            <a:r>
              <a:rPr lang="en-US" sz="2000" dirty="0" smtClean="0"/>
              <a:t>C2050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 Четыре гибридных вычислительных станций. Каждая оснащена </a:t>
            </a:r>
            <a:r>
              <a:rPr lang="ru-RU" sz="2000" dirty="0"/>
              <a:t>двумя </a:t>
            </a:r>
            <a:r>
              <a:rPr lang="en-US" sz="2000" dirty="0"/>
              <a:t>CPU Intel Xeon E5-2650, 32 GB RAM, </a:t>
            </a:r>
            <a:r>
              <a:rPr lang="ru-RU" sz="2000" dirty="0"/>
              <a:t>четырьмя </a:t>
            </a:r>
            <a:r>
              <a:rPr lang="en-US" sz="2000" dirty="0"/>
              <a:t>GPU NVidia TESLA </a:t>
            </a:r>
            <a:r>
              <a:rPr lang="en-US" sz="2000" dirty="0" smtClean="0"/>
              <a:t>C2075/K20c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/>
              <a:t>Коммутатор </a:t>
            </a:r>
            <a:r>
              <a:rPr lang="en-US" sz="2000" dirty="0" err="1" smtClean="0"/>
              <a:t>Infiniband</a:t>
            </a:r>
            <a:r>
              <a:rPr lang="ru-RU" sz="2000" dirty="0" smtClean="0"/>
              <a:t>.</a:t>
            </a:r>
          </a:p>
        </p:txBody>
      </p:sp>
      <p:pic>
        <p:nvPicPr>
          <p:cNvPr id="1026" name="Picture 2" descr="https://storage.weacom.ru/v9078/5/XhHrgb-SfK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0"/>
          <a:stretch/>
        </p:blipFill>
        <p:spPr bwMode="auto">
          <a:xfrm>
            <a:off x="7594569" y="1884218"/>
            <a:ext cx="3922515" cy="430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04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78" y="1308484"/>
            <a:ext cx="7342622" cy="963661"/>
          </a:xfrm>
        </p:spPr>
        <p:txBody>
          <a:bodyPr rtlCol="0">
            <a:normAutofit fontScale="90000"/>
          </a:bodyPr>
          <a:lstStyle/>
          <a:p>
            <a:r>
              <a:rPr lang="ru-RU" sz="3600" dirty="0" smtClean="0"/>
              <a:t>Преимущества разрабатываемого цифрового модуля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6</a:t>
            </a:fld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57847" y="2272145"/>
            <a:ext cx="4714877" cy="444933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Отечественный продукт </a:t>
            </a:r>
            <a:r>
              <a:rPr lang="ru-RU" sz="2000" dirty="0"/>
              <a:t>с улучшенными и уникальными алгоритмами расчета компьютерных моделей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Современный подход к численному расчету.</a:t>
            </a:r>
            <a:endParaRPr lang="ru-RU" sz="2000" dirty="0" smtClean="0"/>
          </a:p>
          <a:p>
            <a:pPr algn="just"/>
            <a:r>
              <a:rPr lang="ru-RU" sz="2000" dirty="0"/>
              <a:t>Минимальные финансовые вложения</a:t>
            </a:r>
            <a:r>
              <a:rPr lang="ru-RU" sz="2000" dirty="0" smtClean="0"/>
              <a:t>.</a:t>
            </a:r>
            <a:endParaRPr lang="ru-RU" sz="2000" dirty="0"/>
          </a:p>
          <a:p>
            <a:pPr algn="just"/>
            <a:r>
              <a:rPr lang="ru-RU" sz="2000" dirty="0"/>
              <a:t>Отсутствие больших трудозатрат на проведение исследований.</a:t>
            </a:r>
          </a:p>
          <a:p>
            <a:pPr algn="just"/>
            <a:r>
              <a:rPr lang="ru-RU" sz="2000" dirty="0" smtClean="0"/>
              <a:t>Экономия времени: </a:t>
            </a:r>
            <a:r>
              <a:rPr lang="ru-RU" sz="2000" dirty="0"/>
              <a:t>быстрый и точный расчет моделей.</a:t>
            </a:r>
          </a:p>
          <a:p>
            <a:pPr algn="just"/>
            <a:r>
              <a:rPr lang="ru-RU" sz="2000" dirty="0"/>
              <a:t>Возможность </a:t>
            </a:r>
            <a:r>
              <a:rPr lang="ru-RU" sz="2000" dirty="0" smtClean="0"/>
              <a:t>исследования любых крупногабаритных </a:t>
            </a:r>
            <a:r>
              <a:rPr lang="ru-RU" sz="2000" dirty="0"/>
              <a:t>моделей. </a:t>
            </a:r>
          </a:p>
          <a:p>
            <a:pPr algn="just"/>
            <a:endParaRPr lang="ru-RU" sz="2000" dirty="0" smtClean="0"/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6096287" y="2336801"/>
            <a:ext cx="5635132" cy="3954894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sz="2000" dirty="0" smtClean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873" y="2052230"/>
            <a:ext cx="6226546" cy="32007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04873" y="5252986"/>
            <a:ext cx="6226546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cs typeface="Times New Roman" panose="02020603050405020304" pitchFamily="18" charset="0"/>
              </a:rPr>
              <a:t>Пример </a:t>
            </a:r>
            <a:r>
              <a:rPr lang="ru-RU" dirty="0" smtClean="0">
                <a:cs typeface="Times New Roman" panose="02020603050405020304" pitchFamily="18" charset="0"/>
              </a:rPr>
              <a:t>реализации </a:t>
            </a:r>
            <a:r>
              <a:rPr lang="ru-RU" dirty="0">
                <a:cs typeface="Times New Roman" panose="02020603050405020304" pitchFamily="18" charset="0"/>
              </a:rPr>
              <a:t>упрощенного алгоритма: </a:t>
            </a:r>
            <a:r>
              <a:rPr lang="ru-RU" dirty="0" smtClean="0">
                <a:cs typeface="Times New Roman" panose="02020603050405020304" pitchFamily="18" charset="0"/>
              </a:rPr>
              <a:t>двумерная </a:t>
            </a:r>
            <a:r>
              <a:rPr lang="ru-RU" dirty="0">
                <a:cs typeface="Times New Roman" panose="02020603050405020304" pitchFamily="18" charset="0"/>
              </a:rPr>
              <a:t>модель </a:t>
            </a:r>
            <a:r>
              <a:rPr lang="ru-RU" dirty="0" smtClean="0">
                <a:cs typeface="Times New Roman" panose="02020603050405020304" pitchFamily="18" charset="0"/>
              </a:rPr>
              <a:t>динамики изменения </a:t>
            </a:r>
            <a:r>
              <a:rPr lang="ru-RU" dirty="0">
                <a:cs typeface="Times New Roman" panose="02020603050405020304" pitchFamily="18" charset="0"/>
              </a:rPr>
              <a:t>концентрации поверхностно-активного вещества в </a:t>
            </a:r>
            <a:r>
              <a:rPr lang="ru-RU" dirty="0" smtClean="0">
                <a:cs typeface="Times New Roman" panose="02020603050405020304" pitchFamily="18" charset="0"/>
              </a:rPr>
              <a:t>объеме жидкости </a:t>
            </a:r>
            <a:r>
              <a:rPr lang="ru-RU" dirty="0">
                <a:cs typeface="Times New Roman" panose="02020603050405020304" pitchFamily="18" charset="0"/>
              </a:rPr>
              <a:t>в результате его адсорбции на поверхности </a:t>
            </a:r>
            <a:r>
              <a:rPr lang="ru-RU" dirty="0" smtClean="0">
                <a:cs typeface="Times New Roman" panose="02020603050405020304" pitchFamily="18" charset="0"/>
              </a:rPr>
              <a:t>другой жидкости в системе </a:t>
            </a:r>
          </a:p>
          <a:p>
            <a:pPr algn="ctr"/>
            <a:r>
              <a:rPr lang="ru-RU" dirty="0" smtClean="0">
                <a:cs typeface="Times New Roman" panose="02020603050405020304" pitchFamily="18" charset="0"/>
              </a:rPr>
              <a:t>«</a:t>
            </a:r>
            <a:r>
              <a:rPr lang="ru-RU" dirty="0">
                <a:cs typeface="Times New Roman" panose="02020603050405020304" pitchFamily="18" charset="0"/>
              </a:rPr>
              <a:t>жидкость – жидкость с </a:t>
            </a:r>
            <a:r>
              <a:rPr lang="ru-RU" dirty="0" smtClean="0">
                <a:cs typeface="Times New Roman" panose="02020603050405020304" pitchFamily="18" charset="0"/>
              </a:rPr>
              <a:t>ПАВ».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42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78" y="1031263"/>
            <a:ext cx="7342622" cy="355600"/>
          </a:xfrm>
        </p:spPr>
        <p:txBody>
          <a:bodyPr rtlCol="0">
            <a:normAutofit fontScale="90000"/>
          </a:bodyPr>
          <a:lstStyle/>
          <a:p>
            <a:r>
              <a:rPr lang="ru-RU" sz="3600" dirty="0" smtClean="0"/>
              <a:t>Сравнение с аналогами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7</a:t>
            </a:fld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475174"/>
              </p:ext>
            </p:extLst>
          </p:nvPr>
        </p:nvGraphicFramePr>
        <p:xfrm>
          <a:off x="531378" y="1386863"/>
          <a:ext cx="9074441" cy="533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675">
                  <a:extLst>
                    <a:ext uri="{9D8B030D-6E8A-4147-A177-3AD203B41FA5}">
                      <a16:colId xmlns:a16="http://schemas.microsoft.com/office/drawing/2014/main" val="2452477778"/>
                    </a:ext>
                  </a:extLst>
                </a:gridCol>
                <a:gridCol w="5463766">
                  <a:extLst>
                    <a:ext uri="{9D8B030D-6E8A-4147-A177-3AD203B41FA5}">
                      <a16:colId xmlns:a16="http://schemas.microsoft.com/office/drawing/2014/main" val="3492495633"/>
                    </a:ext>
                  </a:extLst>
                </a:gridCol>
              </a:tblGrid>
              <a:tr h="45605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Аналоги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Недостатки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008444"/>
                  </a:ext>
                </a:extLst>
              </a:tr>
              <a:tr h="2525927">
                <a:tc>
                  <a:txBody>
                    <a:bodyPr/>
                    <a:lstStyle/>
                    <a:p>
                      <a:pPr algn="just"/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COMSOL </a:t>
                      </a:r>
                      <a:r>
                        <a:rPr lang="en-US" sz="1800" u="sng" kern="1200" dirty="0" err="1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Multiphysics</a:t>
                      </a:r>
                      <a:endParaRPr lang="ru-RU" sz="1800" u="sng" kern="120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800" dirty="0" smtClean="0"/>
                        <a:t>Пакет программного обеспечения шведской компании </a:t>
                      </a:r>
                      <a:r>
                        <a:rPr lang="en-US" sz="1800" dirty="0" smtClean="0"/>
                        <a:t>COMSOL </a:t>
                      </a:r>
                      <a:r>
                        <a:rPr lang="en-US" sz="1800" dirty="0" err="1" smtClean="0"/>
                        <a:t>inc</a:t>
                      </a:r>
                      <a:r>
                        <a:rPr lang="ru-RU" sz="1800" dirty="0" smtClean="0"/>
                        <a:t>.</a:t>
                      </a:r>
                    </a:p>
                    <a:p>
                      <a:pPr algn="just"/>
                      <a:r>
                        <a:rPr lang="ru-RU" sz="1800" dirty="0" smtClean="0"/>
                        <a:t>Предназначен для моделирования и анализа методом конечных элементов.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800" dirty="0" smtClean="0"/>
                        <a:t>Отсутствие литературы на русском языке.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800" baseline="0" dirty="0" smtClean="0"/>
                        <a:t>Трудности в освоении.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800" baseline="0" dirty="0" smtClean="0"/>
                        <a:t>Устаревшие подходы к численным расчетам.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800" baseline="0" dirty="0" smtClean="0"/>
                        <a:t>Отсутствие оперативной технической поддержки.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800" dirty="0" smtClean="0"/>
                        <a:t>Дорогостоящая лицензия: от 372 869 рублей с условием внесения ежегодной платы за обслуживание в размере 20% от стоимости лицензии. Стоимость модулей</a:t>
                      </a:r>
                      <a:r>
                        <a:rPr lang="ru-RU" sz="1800" baseline="0" dirty="0" smtClean="0"/>
                        <a:t> - </a:t>
                      </a:r>
                      <a:r>
                        <a:rPr lang="ru-RU" sz="1800" dirty="0" smtClean="0"/>
                        <a:t>от 55 930 до 372 869 рублей.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22689"/>
                  </a:ext>
                </a:extLst>
              </a:tr>
              <a:tr h="2317092">
                <a:tc>
                  <a:txBody>
                    <a:bodyPr/>
                    <a:lstStyle/>
                    <a:p>
                      <a:pPr algn="just"/>
                      <a:r>
                        <a:rPr lang="en-US" sz="18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ANSYS </a:t>
                      </a:r>
                      <a:r>
                        <a:rPr lang="en-US" sz="1800" u="sng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Multiphysics</a:t>
                      </a:r>
                      <a:endParaRPr lang="ru-RU" sz="180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just"/>
                      <a:r>
                        <a:rPr lang="ru-RU" sz="1800" dirty="0" smtClean="0"/>
                        <a:t>Программная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система американской компании</a:t>
                      </a:r>
                      <a:r>
                        <a:rPr lang="ru-RU" sz="1800" baseline="0" dirty="0" smtClean="0"/>
                        <a:t> </a:t>
                      </a:r>
                    </a:p>
                    <a:p>
                      <a:pPr algn="just"/>
                      <a:r>
                        <a:rPr lang="ru-RU" sz="1800" dirty="0" smtClean="0"/>
                        <a:t>ANSYS </a:t>
                      </a:r>
                      <a:r>
                        <a:rPr lang="ru-RU" sz="1800" dirty="0" err="1" smtClean="0"/>
                        <a:t>Inc</a:t>
                      </a:r>
                      <a:r>
                        <a:rPr lang="ru-RU" sz="1800" dirty="0" smtClean="0"/>
                        <a:t>.</a:t>
                      </a:r>
                    </a:p>
                    <a:p>
                      <a:pPr algn="just"/>
                      <a:r>
                        <a:rPr lang="ru-RU" sz="1800" dirty="0" smtClean="0"/>
                        <a:t>Предназначен</a:t>
                      </a:r>
                      <a:r>
                        <a:rPr lang="ru-RU" sz="1800" baseline="0" dirty="0" smtClean="0"/>
                        <a:t> для моделирования физических процессов. </a:t>
                      </a:r>
                      <a:r>
                        <a:rPr lang="ru-RU" sz="1800" dirty="0" smtClean="0"/>
                        <a:t>Имеет свой язык программирования - ANSYS </a:t>
                      </a:r>
                      <a:r>
                        <a:rPr lang="ru-RU" sz="1800" dirty="0" err="1" smtClean="0"/>
                        <a:t>Parametric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Design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Language</a:t>
                      </a:r>
                      <a:r>
                        <a:rPr lang="ru-RU" sz="1800" dirty="0" smtClean="0"/>
                        <a:t>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800" dirty="0" smtClean="0"/>
                        <a:t>Раздробленность</a:t>
                      </a:r>
                      <a:r>
                        <a:rPr lang="ru-RU" sz="1800" baseline="0" dirty="0" smtClean="0"/>
                        <a:t> продукта на целое семейство подпрограмм.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800" dirty="0" smtClean="0"/>
                        <a:t>Закрытость</a:t>
                      </a:r>
                      <a:r>
                        <a:rPr lang="ru-RU" sz="1800" baseline="0" dirty="0" smtClean="0"/>
                        <a:t> м</a:t>
                      </a:r>
                      <a:r>
                        <a:rPr lang="ru-RU" sz="1800" dirty="0" smtClean="0"/>
                        <a:t>атематической постановки от пользователя и ее привязанность к выбору типа элемента.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800" dirty="0" smtClean="0"/>
                        <a:t>Отсутствие оперативной технической поддержки.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800" dirty="0" smtClean="0"/>
                        <a:t>Дорогостоящая лицензия:</a:t>
                      </a:r>
                      <a:r>
                        <a:rPr lang="ru-RU" sz="1800" baseline="0" dirty="0" smtClean="0"/>
                        <a:t> стоимость приобретения - около 4 008 348 рублей.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556750"/>
                  </a:ext>
                </a:extLst>
              </a:tr>
            </a:tbl>
          </a:graphicData>
        </a:graphic>
      </p:graphicFrame>
      <p:pic>
        <p:nvPicPr>
          <p:cNvPr id="13" name="Picture 2" descr="https://shafiqur.com/wp-content/uploads/2021/07/Comsol-Multiphysics-Free-Downlo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420" y="2303866"/>
            <a:ext cx="2281380" cy="1320799"/>
          </a:xfrm>
          <a:prstGeom prst="rect">
            <a:avLst/>
          </a:prstGeom>
          <a:noFill/>
          <a:ln>
            <a:solidFill>
              <a:srgbClr val="014B7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9676423" y="4807527"/>
            <a:ext cx="2281377" cy="1320799"/>
            <a:chOff x="516195" y="4839852"/>
            <a:chExt cx="2281377" cy="132079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516195" y="4839852"/>
              <a:ext cx="2281377" cy="13207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https://www.datapointlabs.com/images/Slideshow/partners/logos/ansys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38" r="8923"/>
            <a:stretch/>
          </p:blipFill>
          <p:spPr bwMode="auto">
            <a:xfrm>
              <a:off x="586794" y="5071085"/>
              <a:ext cx="2170547" cy="858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157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1378" y="1897865"/>
            <a:ext cx="11134441" cy="68459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Подробный обучающий </a:t>
            </a:r>
            <a:r>
              <a:rPr lang="ru-RU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 «Технология компьютерного моделирования для решения прикладных задач в </a:t>
            </a:r>
            <a:r>
              <a:rPr lang="ru-RU" sz="2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химической физике» (предварительно, 10000 рублей). </a:t>
            </a:r>
            <a:endParaRPr lang="en-US" sz="2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1377" y="1308483"/>
            <a:ext cx="7842601" cy="58938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Перспективы коммерциализации проекта</a:t>
            </a:r>
            <a:endParaRPr lang="en-US" sz="32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8699F50C-BE38-4BD0-BA84-9B090E1F2B9B}" type="slidenum">
              <a:rPr lang="ru-RU" noProof="0" smtClean="0"/>
              <a:t>8</a:t>
            </a:fld>
            <a:endParaRPr lang="ru-RU" noProof="0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531377" y="2655576"/>
            <a:ext cx="2059421" cy="1768525"/>
          </a:xfrm>
          <a:prstGeom prst="roundRect">
            <a:avLst/>
          </a:prstGeom>
          <a:ln>
            <a:solidFill>
              <a:schemeClr val="tx1"/>
            </a:solidFill>
          </a:ln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u="sng" dirty="0" smtClean="0"/>
              <a:t>Организация:</a:t>
            </a:r>
            <a:endParaRPr lang="ru-RU" sz="1800" b="1" u="sng" dirty="0"/>
          </a:p>
          <a:p>
            <a:pPr marL="0" indent="0" algn="ctr">
              <a:buNone/>
            </a:pPr>
            <a:r>
              <a:rPr lang="ru-RU" sz="1800" dirty="0"/>
              <a:t>Центр «Микро- и </a:t>
            </a:r>
            <a:r>
              <a:rPr lang="ru-RU" sz="1800" dirty="0" err="1"/>
              <a:t>наномасштабной</a:t>
            </a:r>
            <a:r>
              <a:rPr lang="ru-RU" sz="1800" dirty="0"/>
              <a:t> динамики дисперсных систем»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590798" y="2644578"/>
            <a:ext cx="4851132" cy="1779523"/>
          </a:xfrm>
          <a:prstGeom prst="rightArrow">
            <a:avLst>
              <a:gd name="adj1" fmla="val 78846"/>
              <a:gd name="adj2" fmla="val 3783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Разработка алгоритма </a:t>
            </a:r>
            <a:r>
              <a:rPr lang="ru-RU" dirty="0" smtClean="0">
                <a:solidFill>
                  <a:schemeClr val="tx1"/>
                </a:solidFill>
              </a:rPr>
              <a:t>решения задач </a:t>
            </a:r>
            <a:r>
              <a:rPr lang="ru-RU" dirty="0">
                <a:solidFill>
                  <a:schemeClr val="tx1"/>
                </a:solidFill>
              </a:rPr>
              <a:t>в области адсорбция </a:t>
            </a:r>
            <a:r>
              <a:rPr lang="ru-RU" dirty="0" smtClean="0">
                <a:solidFill>
                  <a:schemeClr val="tx1"/>
                </a:solidFill>
              </a:rPr>
              <a:t>/ десорбция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Реализация программного модуля.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Тестирование </a:t>
            </a:r>
            <a:r>
              <a:rPr lang="ru-RU" dirty="0" smtClean="0">
                <a:solidFill>
                  <a:schemeClr val="tx1"/>
                </a:solidFill>
              </a:rPr>
              <a:t>продукта.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Исправление ошибок.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441930" y="2487109"/>
            <a:ext cx="4233513" cy="211376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u="sng" dirty="0">
                <a:solidFill>
                  <a:schemeClr val="tx1"/>
                </a:solidFill>
                <a:cs typeface="Times New Roman" panose="02020603050405020304" pitchFamily="18" charset="0"/>
              </a:rPr>
              <a:t>Ценности цифрового модуля:</a:t>
            </a: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Совершенный отечественный продукт.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Собственный понятный интерфейс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Точный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и быстрый расчет.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Реализация моделей для систем с любой геометрией и физикой.</a:t>
            </a: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1377" y="4673998"/>
            <a:ext cx="11134442" cy="1900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Потребители:</a:t>
            </a: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Нефтяные компании: для разработки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растворов,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разрушающих стойкие водонефтяные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эмульсии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гидрофобизующих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призабойную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зону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пласта с целью увеличения </a:t>
            </a:r>
            <a:r>
              <a:rPr lang="ru-RU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нефтеотдачи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, и т.д.</a:t>
            </a: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Научные лаборатории: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для исследования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разрушения клеточных мембран с целью выделения компонентов клетки, их анализа и т.д.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Теплоэнергетика: создание материалов, уменьшающих гидравлическое сопротивление, снижающих скорость коррозионных процессов и т.д.</a:t>
            </a:r>
          </a:p>
        </p:txBody>
      </p:sp>
    </p:spTree>
    <p:extLst>
      <p:ext uri="{BB962C8B-B14F-4D97-AF65-F5344CB8AC3E}">
        <p14:creationId xmlns:p14="http://schemas.microsoft.com/office/powerpoint/2010/main" val="308312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8699F50C-BE38-4BD0-BA84-9B090E1F2B9B}" type="slidenum">
              <a:rPr lang="ru-RU" noProof="0" smtClean="0"/>
              <a:t>9</a:t>
            </a:fld>
            <a:endParaRPr lang="ru-RU" noProof="0"/>
          </a:p>
        </p:txBody>
      </p:sp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 txBox="1">
            <a:spLocks/>
          </p:cNvSpPr>
          <p:nvPr/>
        </p:nvSpPr>
        <p:spPr>
          <a:xfrm>
            <a:off x="531378" y="1308484"/>
            <a:ext cx="8217986" cy="483371"/>
          </a:xfrm>
          <a:prstGeom prst="rect">
            <a:avLst/>
          </a:prstGeom>
        </p:spPr>
        <p:txBody>
          <a:bodyPr vert="horz" lIns="91440" tIns="45720" rIns="91440" bIns="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/>
              <a:t>Перспективы рынка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1377" y="1925053"/>
            <a:ext cx="6427687" cy="2326205"/>
          </a:xfrm>
        </p:spPr>
        <p:txBody>
          <a:bodyPr>
            <a:normAutofit fontScale="92500" lnSpcReduction="10000"/>
          </a:bodyPr>
          <a:lstStyle/>
          <a:p>
            <a:pPr marL="0" indent="450000" algn="just">
              <a:buNone/>
            </a:pPr>
            <a:r>
              <a:rPr lang="ru-RU" sz="1900" dirty="0" smtClean="0"/>
              <a:t>На сегодняшний день рынок технологий информационного моделирования претерпевает изменения. </a:t>
            </a:r>
            <a:r>
              <a:rPr lang="ru-RU" sz="19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Российским компаниям требуется отечественное программное обеспечение</a:t>
            </a:r>
            <a:r>
              <a:rPr lang="ru-RU" sz="1900" dirty="0"/>
              <a:t> </a:t>
            </a:r>
            <a:r>
              <a:rPr lang="ru-RU" sz="1900" dirty="0" smtClean="0"/>
              <a:t>в связи с широко известными проблемами приобретения и использования иностранных программ.</a:t>
            </a:r>
            <a:endParaRPr lang="ru-RU" sz="1900" dirty="0"/>
          </a:p>
          <a:p>
            <a:pPr marL="0" indent="450000" algn="just">
              <a:buNone/>
            </a:pPr>
            <a:r>
              <a:rPr lang="ru-RU" sz="1900" dirty="0" smtClean="0"/>
              <a:t>Текущее состояние рынка оценивается, в целом, положительно. Однако в ряде узких сегментов, например, в </a:t>
            </a:r>
            <a:r>
              <a:rPr lang="ru-RU" sz="1900" u="sng" dirty="0" smtClean="0"/>
              <a:t>физико-химической промышленности</a:t>
            </a:r>
            <a:r>
              <a:rPr lang="ru-RU" sz="1900" dirty="0" smtClean="0"/>
              <a:t> отсутствуют отечественные решения. 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74152" y="4251258"/>
            <a:ext cx="10327524" cy="222654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 smtClean="0"/>
              <a:t>Разработка </a:t>
            </a:r>
            <a:r>
              <a:rPr lang="ru-RU" sz="2000" dirty="0"/>
              <a:t>и реализация усовершенствованного цифрового модуля позволит сэкономить потребителям </a:t>
            </a:r>
            <a:r>
              <a:rPr lang="ru-RU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15 млн. руб</a:t>
            </a:r>
            <a:r>
              <a:rPr lang="ru-RU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ru-RU" sz="2000" dirty="0" smtClean="0"/>
              <a:t>Отечественный продукт </a:t>
            </a:r>
            <a:r>
              <a:rPr lang="ru-RU" sz="2000" dirty="0"/>
              <a:t>гарантирует качество и ведение покупателя от покупки до получения бесценных знаний в области моделирования таких физико-химических процессов, как адсорбционные / десорбционные явления. </a:t>
            </a:r>
            <a:endParaRPr lang="ru-RU" sz="2000" dirty="0" smtClean="0"/>
          </a:p>
          <a:p>
            <a:pPr algn="just"/>
            <a:r>
              <a:rPr lang="ru-RU" sz="2000" dirty="0" smtClean="0"/>
              <a:t>По </a:t>
            </a:r>
            <a:r>
              <a:rPr lang="ru-RU" sz="2000" dirty="0"/>
              <a:t>предварительным расчетам ожидаемая ежегодная прибыль от продажи продукта на российском рынке составит порядка </a:t>
            </a:r>
            <a:r>
              <a:rPr lang="ru-RU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млн. руб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2050" name="Picture 2" descr="https://klike.net/uploads/posts/2022-12/1669873382_3-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195" y="1308484"/>
            <a:ext cx="4432890" cy="263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tatarstan.ru/file/news/761_n2096453_bi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6" r="58432"/>
          <a:stretch/>
        </p:blipFill>
        <p:spPr bwMode="auto">
          <a:xfrm>
            <a:off x="11103197" y="4400298"/>
            <a:ext cx="413887" cy="195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98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8" y="1311564"/>
            <a:ext cx="8323811" cy="469110"/>
          </a:xfrm>
        </p:spPr>
        <p:txBody>
          <a:bodyPr rtlCol="0">
            <a:normAutofit fontScale="90000"/>
          </a:bodyPr>
          <a:lstStyle/>
          <a:p>
            <a:r>
              <a:rPr lang="ru-RU" sz="3600" dirty="0"/>
              <a:t>Календарный план проекта </a:t>
            </a:r>
            <a:r>
              <a:rPr lang="ru-RU" sz="3600" dirty="0" smtClean="0"/>
              <a:t>(за 2023 г.)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10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0720544"/>
              </p:ext>
            </p:extLst>
          </p:nvPr>
        </p:nvGraphicFramePr>
        <p:xfrm>
          <a:off x="637307" y="1780675"/>
          <a:ext cx="10843491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531">
                  <a:extLst>
                    <a:ext uri="{9D8B030D-6E8A-4147-A177-3AD203B41FA5}">
                      <a16:colId xmlns:a16="http://schemas.microsoft.com/office/drawing/2014/main" val="2844772112"/>
                    </a:ext>
                  </a:extLst>
                </a:gridCol>
                <a:gridCol w="8265960">
                  <a:extLst>
                    <a:ext uri="{9D8B030D-6E8A-4147-A177-3AD203B41FA5}">
                      <a16:colId xmlns:a16="http://schemas.microsoft.com/office/drawing/2014/main" val="4104798151"/>
                    </a:ext>
                  </a:extLst>
                </a:gridCol>
              </a:tblGrid>
              <a:tr h="693914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Период выполнения работ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Этапы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552547"/>
                  </a:ext>
                </a:extLst>
              </a:tr>
              <a:tr h="5662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 </a:t>
                      </a:r>
                      <a:r>
                        <a:rPr lang="ru-RU" dirty="0" smtClean="0"/>
                        <a:t>квартал 2023 г.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Систематизация</a:t>
                      </a:r>
                      <a:r>
                        <a:rPr lang="ru-RU" baseline="0" dirty="0" smtClean="0"/>
                        <a:t> информации по математическим моделям и методам численного решения задач адсорбция – десорбция на границе раздела фаз.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434019"/>
                  </a:ext>
                </a:extLst>
              </a:tr>
              <a:tr h="158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II </a:t>
                      </a:r>
                      <a:r>
                        <a:rPr lang="ru-RU" dirty="0" smtClean="0"/>
                        <a:t>квартал 2023 г.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Запись системы уравнений математической модели и ее </a:t>
                      </a:r>
                      <a:r>
                        <a:rPr lang="ru-RU" baseline="0" dirty="0" err="1" smtClean="0"/>
                        <a:t>обезразмеривание</a:t>
                      </a:r>
                      <a:r>
                        <a:rPr lang="ru-RU" baseline="0" dirty="0" smtClean="0"/>
                        <a:t> с выделением основных безразмерных комплексов для анализа задачи. Проверка размерности полученных комплексов.</a:t>
                      </a:r>
                      <a:endParaRPr lang="en-US" dirty="0" smtClean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Дискретизация </a:t>
                      </a:r>
                      <a:r>
                        <a:rPr lang="ru-RU" dirty="0" err="1" smtClean="0"/>
                        <a:t>обезразмеренной</a:t>
                      </a:r>
                      <a:r>
                        <a:rPr lang="ru-RU" dirty="0" smtClean="0"/>
                        <a:t> системы уравнений методом контрольного объема. Выбор метода решения и реализация алгоритма в 1D и 2D постановках в программном обеспечении </a:t>
                      </a:r>
                      <a:r>
                        <a:rPr lang="ru-RU" dirty="0" err="1" smtClean="0"/>
                        <a:t>OpenFoam</a:t>
                      </a:r>
                      <a:r>
                        <a:rPr lang="ru-RU" dirty="0" smtClean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7328"/>
                  </a:ext>
                </a:extLst>
              </a:tr>
              <a:tr h="108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III </a:t>
                      </a:r>
                      <a:r>
                        <a:rPr lang="ru-RU" dirty="0" smtClean="0"/>
                        <a:t>квартал 2023 г.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Проектирование экспериментальной установки и постановка экспериментов по исследованию изменения поверхностных свойств границы раздела фаз «жидкость-жидкость с поверхностно-активными веществами» в лаборатории Центра «Микро- и </a:t>
                      </a:r>
                      <a:r>
                        <a:rPr lang="ru-RU" dirty="0" err="1" smtClean="0"/>
                        <a:t>наномасштабной</a:t>
                      </a:r>
                      <a:r>
                        <a:rPr lang="ru-RU" dirty="0" smtClean="0"/>
                        <a:t> динамики дисперсных систем».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094393"/>
                  </a:ext>
                </a:extLst>
              </a:tr>
              <a:tr h="5828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IV </a:t>
                      </a:r>
                      <a:r>
                        <a:rPr lang="ru-RU" dirty="0" smtClean="0"/>
                        <a:t>квартал 2023 г.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dirty="0" smtClean="0"/>
                        <a:t>Численное моделирование изменения поверхностных свойств границы раздела жидких фаз и тестирование программы.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96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61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8" y="1311564"/>
            <a:ext cx="8641446" cy="497985"/>
          </a:xfrm>
        </p:spPr>
        <p:txBody>
          <a:bodyPr rtlCol="0">
            <a:normAutofit fontScale="90000"/>
          </a:bodyPr>
          <a:lstStyle/>
          <a:p>
            <a:r>
              <a:rPr lang="ru-RU" sz="3600" dirty="0"/>
              <a:t>Календарный план проекта </a:t>
            </a:r>
            <a:r>
              <a:rPr lang="ru-RU" sz="3600" dirty="0" smtClean="0"/>
              <a:t>(за 2024 г.)</a:t>
            </a:r>
            <a:endParaRPr lang="ru-RU" sz="36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ru-RU" smtClean="0"/>
              <a:pPr rtl="0"/>
              <a:t>11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0775269"/>
              </p:ext>
            </p:extLst>
          </p:nvPr>
        </p:nvGraphicFramePr>
        <p:xfrm>
          <a:off x="637307" y="1809548"/>
          <a:ext cx="10843492" cy="4053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5529">
                  <a:extLst>
                    <a:ext uri="{9D8B030D-6E8A-4147-A177-3AD203B41FA5}">
                      <a16:colId xmlns:a16="http://schemas.microsoft.com/office/drawing/2014/main" val="2844772112"/>
                    </a:ext>
                  </a:extLst>
                </a:gridCol>
                <a:gridCol w="6797963">
                  <a:extLst>
                    <a:ext uri="{9D8B030D-6E8A-4147-A177-3AD203B41FA5}">
                      <a16:colId xmlns:a16="http://schemas.microsoft.com/office/drawing/2014/main" val="4104798151"/>
                    </a:ext>
                  </a:extLst>
                </a:gridCol>
              </a:tblGrid>
              <a:tr h="494831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Период выполнения работ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Этапы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552547"/>
                  </a:ext>
                </a:extLst>
              </a:tr>
              <a:tr h="16305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 </a:t>
                      </a:r>
                      <a:r>
                        <a:rPr lang="ru-RU" dirty="0" smtClean="0"/>
                        <a:t>квартал 202</a:t>
                      </a:r>
                      <a:r>
                        <a:rPr lang="en-US" dirty="0" smtClean="0"/>
                        <a:t>4</a:t>
                      </a:r>
                      <a:r>
                        <a:rPr lang="ru-RU" dirty="0" smtClean="0"/>
                        <a:t> г.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Совместное численное моделирование и экспериментальные исследования изменения поверхностных свойств границы раздела фаз жидкость-жидкость с поверхностно-активными веществами.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Адаптация модели по экспериментальным данным.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48281"/>
                  </a:ext>
                </a:extLst>
              </a:tr>
              <a:tr h="7133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II </a:t>
                      </a:r>
                      <a:r>
                        <a:rPr lang="ru-RU" dirty="0" smtClean="0"/>
                        <a:t>квартал 202</a:t>
                      </a:r>
                      <a:r>
                        <a:rPr lang="en-US" dirty="0" smtClean="0"/>
                        <a:t>4</a:t>
                      </a:r>
                      <a:r>
                        <a:rPr lang="ru-RU" dirty="0" smtClean="0"/>
                        <a:t> г.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dirty="0" smtClean="0"/>
                        <a:t>Выполнение расчетов, анализ результатов. Публикация результатов, представление работы на конференциях.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277409"/>
                  </a:ext>
                </a:extLst>
              </a:tr>
              <a:tr h="7133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III </a:t>
                      </a:r>
                      <a:r>
                        <a:rPr lang="ru-RU" dirty="0" smtClean="0"/>
                        <a:t>квартал 202</a:t>
                      </a:r>
                      <a:r>
                        <a:rPr lang="en-US" dirty="0" smtClean="0"/>
                        <a:t>4</a:t>
                      </a:r>
                      <a:r>
                        <a:rPr lang="ru-RU" dirty="0" smtClean="0"/>
                        <a:t> г.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Реализация алгоритма решения на языке программирования </a:t>
                      </a:r>
                      <a:r>
                        <a:rPr lang="en-US" dirty="0" smtClean="0"/>
                        <a:t>C++</a:t>
                      </a:r>
                      <a:r>
                        <a:rPr lang="ru-RU" dirty="0" smtClean="0"/>
                        <a:t> / </a:t>
                      </a:r>
                      <a:r>
                        <a:rPr lang="ru-RU" dirty="0" err="1" smtClean="0"/>
                        <a:t>Matlab</a:t>
                      </a:r>
                      <a:r>
                        <a:rPr lang="ru-RU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179186"/>
                  </a:ext>
                </a:extLst>
              </a:tr>
              <a:tr h="5017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IV </a:t>
                      </a:r>
                      <a:r>
                        <a:rPr lang="ru-RU" dirty="0" smtClean="0"/>
                        <a:t>квартал 202</a:t>
                      </a:r>
                      <a:r>
                        <a:rPr lang="en-US" dirty="0" smtClean="0"/>
                        <a:t>4</a:t>
                      </a:r>
                      <a:r>
                        <a:rPr lang="ru-RU" dirty="0" smtClean="0"/>
                        <a:t> г.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Подача заявки на регистрацию программы для ЭВМ в ФСПОС.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580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75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1378" y="3522846"/>
            <a:ext cx="6658694" cy="3198629"/>
          </a:xfrm>
        </p:spPr>
        <p:txBody>
          <a:bodyPr>
            <a:normAutofit fontScale="92500" lnSpcReduction="10000"/>
          </a:bodyPr>
          <a:lstStyle/>
          <a:p>
            <a:pPr marL="0" indent="450000" algn="just">
              <a:buNone/>
            </a:pPr>
            <a:r>
              <a:rPr lang="ru-RU" sz="1900" dirty="0"/>
              <a:t>Планируется внедрение программного комплекса в научно-исследовательские институты, научно-производственные учреждения, образовательные, медицинские учреждения Российской Федерации</a:t>
            </a:r>
          </a:p>
          <a:p>
            <a:pPr marL="0" indent="450000" algn="just">
              <a:buNone/>
            </a:pPr>
            <a:r>
              <a:rPr lang="ru-RU" sz="1900" dirty="0" smtClean="0"/>
              <a:t>Потенциальными партнерами в </a:t>
            </a:r>
            <a:r>
              <a:rPr lang="ru-RU" sz="1900" dirty="0"/>
              <a:t>первый год реализации продукта могут </a:t>
            </a:r>
            <a:r>
              <a:rPr lang="ru-RU" sz="1900" dirty="0" smtClean="0"/>
              <a:t>стать:</a:t>
            </a:r>
          </a:p>
          <a:p>
            <a:pPr algn="just"/>
            <a:r>
              <a:rPr lang="ru-RU" sz="1900" dirty="0" smtClean="0"/>
              <a:t>ООО </a:t>
            </a:r>
            <a:r>
              <a:rPr lang="ru-RU" sz="1900" dirty="0"/>
              <a:t>«Уфимский научно-технический центр</a:t>
            </a:r>
            <a:r>
              <a:rPr lang="ru-RU" sz="1900" dirty="0" smtClean="0"/>
              <a:t>»;</a:t>
            </a:r>
          </a:p>
          <a:p>
            <a:pPr algn="just"/>
            <a:r>
              <a:rPr lang="ru-RU" sz="1900" dirty="0" smtClean="0"/>
              <a:t>Институт </a:t>
            </a:r>
            <a:r>
              <a:rPr lang="ru-RU" sz="1900" dirty="0"/>
              <a:t>Механики УФИЦ </a:t>
            </a:r>
            <a:r>
              <a:rPr lang="ru-RU" sz="1900" dirty="0" smtClean="0"/>
              <a:t>РАН;</a:t>
            </a:r>
          </a:p>
          <a:p>
            <a:pPr algn="just"/>
            <a:r>
              <a:rPr lang="ru-RU" sz="1900" dirty="0" smtClean="0"/>
              <a:t>Институт </a:t>
            </a:r>
            <a:r>
              <a:rPr lang="ru-RU" sz="1900" dirty="0"/>
              <a:t>биологии УНЦ </a:t>
            </a:r>
            <a:r>
              <a:rPr lang="ru-RU" sz="1900" dirty="0" smtClean="0"/>
              <a:t>РАН;</a:t>
            </a:r>
          </a:p>
          <a:p>
            <a:pPr algn="just"/>
            <a:r>
              <a:rPr lang="ru-RU" sz="1900" dirty="0" smtClean="0"/>
              <a:t>Институт </a:t>
            </a:r>
            <a:r>
              <a:rPr lang="ru-RU" sz="1900" dirty="0"/>
              <a:t>нефтехимии и катализа Российской академии наук Республики Башкортостан и многие другие.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2" r="17785" b="-70"/>
          <a:stretch/>
        </p:blipFill>
        <p:spPr>
          <a:xfrm>
            <a:off x="6776184" y="1"/>
            <a:ext cx="5415815" cy="6862812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8699F50C-BE38-4BD0-BA84-9B090E1F2B9B}" type="slidenum">
              <a:rPr lang="ru-RU" noProof="0" smtClean="0"/>
              <a:t>12</a:t>
            </a:fld>
            <a:endParaRPr lang="ru-RU" noProof="0"/>
          </a:p>
        </p:txBody>
      </p:sp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 txBox="1">
            <a:spLocks/>
          </p:cNvSpPr>
          <p:nvPr/>
        </p:nvSpPr>
        <p:spPr>
          <a:xfrm>
            <a:off x="531378" y="1308484"/>
            <a:ext cx="8217986" cy="483371"/>
          </a:xfrm>
          <a:prstGeom prst="rect">
            <a:avLst/>
          </a:prstGeom>
        </p:spPr>
        <p:txBody>
          <a:bodyPr vert="horz" lIns="91440" tIns="45720" rIns="91440" bIns="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/>
              <a:t>Партнеры, заинтересованные организации</a:t>
            </a:r>
            <a:endParaRPr lang="ru-RU" sz="3600" dirty="0"/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531378" y="1791855"/>
            <a:ext cx="7871477" cy="1730991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0000" algn="just">
              <a:buFont typeface="Arial" panose="020B0604020202020204" pitchFamily="34" charset="0"/>
              <a:buNone/>
            </a:pPr>
            <a:r>
              <a:rPr lang="ru-RU" sz="2000" dirty="0" smtClean="0"/>
              <a:t>Разработка и реализация цифрового модуля будет проводиться на базе ФГБОУ ВО «</a:t>
            </a:r>
            <a:r>
              <a:rPr lang="ru-RU" sz="2000" dirty="0" err="1" smtClean="0"/>
              <a:t>УУНиТ</a:t>
            </a:r>
            <a:r>
              <a:rPr lang="ru-RU" sz="2000" dirty="0" smtClean="0"/>
              <a:t>» в Центре «Микро- и </a:t>
            </a:r>
            <a:r>
              <a:rPr lang="ru-RU" sz="2000" dirty="0" err="1" smtClean="0"/>
              <a:t>наномасштабной</a:t>
            </a:r>
            <a:r>
              <a:rPr lang="ru-RU" sz="2000" dirty="0" smtClean="0"/>
              <a:t> динамики дисперсных систем» с целью дальнейшего исследования поверхностных свойств границы раздела фаз «жидкость-жидкость с поверхностно-активными веществами» на </a:t>
            </a:r>
            <a:r>
              <a:rPr lang="ru-RU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базе отечественного усовершенствованного уникального цифрового модуля</a:t>
            </a:r>
            <a:r>
              <a:rPr lang="ru-RU" sz="2000" dirty="0" smtClean="0"/>
              <a:t>.</a:t>
            </a:r>
          </a:p>
          <a:p>
            <a:pPr marL="0" indent="450000" algn="just">
              <a:buFont typeface="Arial" panose="020B0604020202020204" pitchFamily="34" charset="0"/>
              <a:buNone/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07916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Надпись 21">
            <a:extLst>
              <a:ext uri="{FF2B5EF4-FFF2-40B4-BE49-F238E27FC236}">
                <a16:creationId xmlns:a16="http://schemas.microsoft.com/office/drawing/2014/main" id="{D6E86452-6AEA-4380-9682-AB26317ADB62}"/>
              </a:ext>
            </a:extLst>
          </p:cNvPr>
          <p:cNvSpPr txBox="1"/>
          <p:nvPr/>
        </p:nvSpPr>
        <p:spPr>
          <a:xfrm>
            <a:off x="2955850" y="3666606"/>
            <a:ext cx="18815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1400">
                <a:solidFill>
                  <a:schemeClr val="bg1"/>
                </a:solidFill>
                <a:cs typeface="Calibri Light" panose="020F0302020204030204" pitchFamily="34" charset="0"/>
              </a:rPr>
              <a:t>FABRIKAM RESIDENCES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B6C5EAB-81FF-4827-A160-22F4363C6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1599" y="2184399"/>
            <a:ext cx="4777695" cy="1058333"/>
          </a:xfrm>
        </p:spPr>
        <p:txBody>
          <a:bodyPr rtlCol="0">
            <a:noAutofit/>
          </a:bodyPr>
          <a:lstStyle/>
          <a:p>
            <a:r>
              <a:rPr lang="ru-RU" sz="3600" dirty="0"/>
              <a:t>СПАСИБО ЗА ВНИМАНИЕ!</a:t>
            </a:r>
            <a:endParaRPr lang="ru-RU" sz="3600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6611344-9447-438E-873C-299AF4110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r>
              <a:rPr lang="ru-RU" dirty="0"/>
              <a:t>Ильясова </a:t>
            </a:r>
            <a:r>
              <a:rPr lang="ru-RU" dirty="0" err="1"/>
              <a:t>Алия</a:t>
            </a:r>
            <a:r>
              <a:rPr lang="ru-RU" dirty="0"/>
              <a:t> Валерьевна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A3FB895-3D21-4707-8EDE-3F825906DE4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r>
              <a:rPr lang="ru-RU" dirty="0"/>
              <a:t>+79965824826</a:t>
            </a:r>
            <a:endParaRPr lang="ru-RU" dirty="0"/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A0B41C33-430D-4B31-A546-F856469194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n-US" dirty="0"/>
              <a:t>velikaya.a.05@mail.ru</a:t>
            </a:r>
            <a:endParaRPr lang="en-US" dirty="0"/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8" t="936" r="28046" b="1490"/>
          <a:stretch/>
        </p:blipFill>
        <p:spPr>
          <a:xfrm>
            <a:off x="1683399" y="829734"/>
            <a:ext cx="4387202" cy="5012266"/>
          </a:xfrm>
          <a:effectLst>
            <a:glow rad="101600">
              <a:srgbClr val="3B817F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17" name="Группа 16"/>
          <p:cNvGrpSpPr/>
          <p:nvPr/>
        </p:nvGrpSpPr>
        <p:grpSpPr>
          <a:xfrm>
            <a:off x="2666645" y="1864361"/>
            <a:ext cx="2419917" cy="2730596"/>
            <a:chOff x="2479018" y="2016853"/>
            <a:chExt cx="2080854" cy="2412998"/>
          </a:xfrm>
          <a:solidFill>
            <a:schemeClr val="accent6"/>
          </a:solidFill>
          <a:effectLst>
            <a:glow rad="228600">
              <a:srgbClr val="3B817F">
                <a:alpha val="40000"/>
              </a:srgbClr>
            </a:glow>
          </a:effectLst>
        </p:grpSpPr>
        <p:sp>
          <p:nvSpPr>
            <p:cNvPr id="25" name="Шестиугольник 24" descr="Сплошной темный шестиугольник в центре изображения">
              <a:extLst>
                <a:ext uri="{FF2B5EF4-FFF2-40B4-BE49-F238E27FC236}">
                  <a16:creationId xmlns:a16="http://schemas.microsoft.com/office/drawing/2014/main" id="{0E6B042D-E9CB-40E0-AAE9-6AD11F53E044}"/>
                </a:ext>
              </a:extLst>
            </p:cNvPr>
            <p:cNvSpPr/>
            <p:nvPr/>
          </p:nvSpPr>
          <p:spPr>
            <a:xfrm rot="16200000">
              <a:off x="2313287" y="2183266"/>
              <a:ext cx="2412998" cy="2080172"/>
            </a:xfrm>
            <a:prstGeom prst="hexagon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6" name="Надпись 19">
              <a:extLst>
                <a:ext uri="{FF2B5EF4-FFF2-40B4-BE49-F238E27FC236}">
                  <a16:creationId xmlns:a16="http://schemas.microsoft.com/office/drawing/2014/main" id="{94DF2E04-7632-4FED-B0BF-8FB243D982A3}"/>
                </a:ext>
              </a:extLst>
            </p:cNvPr>
            <p:cNvSpPr txBox="1"/>
            <p:nvPr/>
          </p:nvSpPr>
          <p:spPr>
            <a:xfrm>
              <a:off x="2479018" y="2863409"/>
              <a:ext cx="2024652" cy="892552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«УМНИК» - 2023</a:t>
              </a:r>
            </a:p>
          </p:txBody>
        </p:sp>
      </p:grpSp>
      <p:sp>
        <p:nvSpPr>
          <p:cNvPr id="5" name="Овал 4"/>
          <p:cNvSpPr/>
          <p:nvPr/>
        </p:nvSpPr>
        <p:spPr>
          <a:xfrm>
            <a:off x="6450395" y="4594957"/>
            <a:ext cx="372533" cy="4352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5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506_TF00951641.potx" id="{D61D9B98-77EB-4AFD-A5C1-4C81238E65A1}" vid="{ED9A72C6-E22F-4D0A-8A23-0B9FD3BEF397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9A80A7-0DD1-4CF4-ABD5-362A6549C5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4D15D6-87BC-477C-8E91-9F90829C2FC8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6dc4bcd6-49db-4c07-9060-8acfc67cef9f"/>
    <ds:schemaRef ds:uri="http://purl.org/dc/terms/"/>
    <ds:schemaRef ds:uri="http://schemas.microsoft.com/office/infopath/2007/PartnerControls"/>
    <ds:schemaRef ds:uri="fb0879af-3eba-417a-a55a-ffe6dcd6ca77"/>
    <ds:schemaRef ds:uri="http://schemas.microsoft.com/sharepoint/v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79AA90D-A39D-4F83-B1BD-92099B1CAD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Светлая презентация с шестиугольником</Template>
  <TotalTime>0</TotalTime>
  <Words>1214</Words>
  <Application>Microsoft Office PowerPoint</Application>
  <PresentationFormat>Широкоэкранный</PresentationFormat>
  <Paragraphs>141</Paragraphs>
  <Slides>13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CiscoSans ExtraLight</vt:lpstr>
      <vt:lpstr>Gill Sans SemiBold</vt:lpstr>
      <vt:lpstr>Times New Roman</vt:lpstr>
      <vt:lpstr>Тема Office</vt:lpstr>
      <vt:lpstr>Разработка цифрового модуля для определения поверхностных свойств на основе моделирования адсорбционно – десорбционных процессов</vt:lpstr>
      <vt:lpstr>Актуальность проекта</vt:lpstr>
      <vt:lpstr>Предлагаемое решение</vt:lpstr>
      <vt:lpstr>Обоснование научной новизны</vt:lpstr>
      <vt:lpstr>Оборудование</vt:lpstr>
      <vt:lpstr>Преимущества разрабатываемого цифрового модуля</vt:lpstr>
      <vt:lpstr>Сравнение с аналогами</vt:lpstr>
      <vt:lpstr>Перспективы коммерциализации проекта</vt:lpstr>
      <vt:lpstr>Презентация PowerPoint</vt:lpstr>
      <vt:lpstr>Календарный план проекта (за 2023 г.)</vt:lpstr>
      <vt:lpstr>Календарный план проекта (за 2024 г.)</vt:lpstr>
      <vt:lpstr>Презентация PowerPoint</vt:lpstr>
      <vt:lpstr>СПАСИБО ЗА ВНИМАНИЕ!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2023-11-15T16:25:19Z</dcterms:created>
  <dcterms:modified xsi:type="dcterms:W3CDTF">2023-11-16T16:44:19Z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