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0" r:id="rId2"/>
    <p:sldId id="281" r:id="rId3"/>
    <p:sldId id="286" r:id="rId4"/>
    <p:sldId id="291" r:id="rId5"/>
    <p:sldId id="301" r:id="rId6"/>
    <p:sldId id="296" r:id="rId7"/>
    <p:sldId id="269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 varScale="1">
        <p:scale>
          <a:sx n="69" d="100"/>
          <a:sy n="69" d="100"/>
        </p:scale>
        <p:origin x="552" y="9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График</a:t>
            </a:r>
            <a:r>
              <a:rPr lang="ru-RU" baseline="0" dirty="0" smtClean="0"/>
              <a:t> прибыли и расходов</a:t>
            </a:r>
          </a:p>
          <a:p>
            <a:pPr>
              <a:defRPr/>
            </a:pP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239000</c:v>
                </c:pt>
                <c:pt idx="1">
                  <c:v>248000</c:v>
                </c:pt>
                <c:pt idx="2">
                  <c:v>257000</c:v>
                </c:pt>
                <c:pt idx="3">
                  <c:v>266000</c:v>
                </c:pt>
                <c:pt idx="4">
                  <c:v>275000</c:v>
                </c:pt>
                <c:pt idx="5">
                  <c:v>284000</c:v>
                </c:pt>
                <c:pt idx="6">
                  <c:v>293000</c:v>
                </c:pt>
                <c:pt idx="7">
                  <c:v>302000</c:v>
                </c:pt>
                <c:pt idx="8">
                  <c:v>311000</c:v>
                </c:pt>
                <c:pt idx="9">
                  <c:v>320000</c:v>
                </c:pt>
                <c:pt idx="10">
                  <c:v>329000</c:v>
                </c:pt>
                <c:pt idx="11">
                  <c:v>338000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D7-482F-AE17-6852B4E756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Прибыль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Лист1!$C$2:$C$13</c:f>
              <c:numCache>
                <c:formatCode>#,##0</c:formatCode>
                <c:ptCount val="12"/>
                <c:pt idx="0">
                  <c:v>-1289000</c:v>
                </c:pt>
                <c:pt idx="1">
                  <c:v>-1237000</c:v>
                </c:pt>
                <c:pt idx="2">
                  <c:v>-1044000</c:v>
                </c:pt>
                <c:pt idx="3">
                  <c:v>-710000</c:v>
                </c:pt>
                <c:pt idx="4">
                  <c:v>-235000</c:v>
                </c:pt>
                <c:pt idx="5">
                  <c:v>381000</c:v>
                </c:pt>
                <c:pt idx="6">
                  <c:v>1138000</c:v>
                </c:pt>
                <c:pt idx="7">
                  <c:v>2036000</c:v>
                </c:pt>
                <c:pt idx="8">
                  <c:v>3075000</c:v>
                </c:pt>
                <c:pt idx="9">
                  <c:v>4255000</c:v>
                </c:pt>
                <c:pt idx="10">
                  <c:v>5576000</c:v>
                </c:pt>
                <c:pt idx="11">
                  <c:v>7038000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D7-482F-AE17-6852B4E7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155360"/>
        <c:axId val="1920155776"/>
      </c:lineChart>
      <c:catAx>
        <c:axId val="192015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0155776"/>
        <c:crosses val="autoZero"/>
        <c:auto val="1"/>
        <c:lblAlgn val="ctr"/>
        <c:lblOffset val="100"/>
        <c:noMultiLvlLbl val="0"/>
      </c:catAx>
      <c:valAx>
        <c:axId val="192015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01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114187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392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ПО </a:t>
            </a:r>
            <a:r>
              <a:rPr lang="en-US" sz="4000" dirty="0" smtClean="0"/>
              <a:t>#</a:t>
            </a:r>
            <a:r>
              <a:rPr lang="ru-RU" sz="4000" dirty="0" err="1" smtClean="0"/>
              <a:t>СмотриРемонт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smtClean="0"/>
              <a:t>Лямзина Мария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Мельников Кирилл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Дунаев Олег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108b61531ead5eb635c416d8bb49bced424ec64a-876904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880" y="2171623"/>
            <a:ext cx="8199120" cy="462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89346" y="1919656"/>
            <a:ext cx="4989789" cy="3662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latin typeface="Franklin Gothic Demi Cond" panose="020B0706030402020204" pitchFamily="34" charset="0"/>
              </a:rPr>
              <a:t>В настоящее время существует </a:t>
            </a:r>
            <a:r>
              <a:rPr lang="ru-RU" sz="2800" dirty="0" smtClean="0">
                <a:solidFill>
                  <a:srgbClr val="9F00FF"/>
                </a:solidFill>
                <a:latin typeface="Franklin Gothic Demi Cond" panose="020B0706030402020204" pitchFamily="34" charset="0"/>
              </a:rPr>
              <a:t>проблема </a:t>
            </a:r>
            <a:r>
              <a:rPr lang="ru-RU" dirty="0" smtClean="0">
                <a:latin typeface="Franklin Gothic Demi Cond" panose="020B0706030402020204" pitchFamily="34" charset="0"/>
              </a:rPr>
              <a:t>с выбором вида ремонта в новостройках</a:t>
            </a:r>
            <a:r>
              <a:rPr lang="ru-RU" dirty="0">
                <a:latin typeface="Franklin Gothic Demi Cond" panose="020B0706030402020204" pitchFamily="34" charset="0"/>
              </a:rPr>
              <a:t>. </a:t>
            </a:r>
            <a:r>
              <a:rPr lang="ru-RU" dirty="0" smtClean="0">
                <a:latin typeface="Franklin Gothic Demi Cond" panose="020B0706030402020204" pitchFamily="34" charset="0"/>
              </a:rPr>
              <a:t/>
            </a:r>
            <a:br>
              <a:rPr lang="ru-RU" dirty="0" smtClean="0">
                <a:latin typeface="Franklin Gothic Demi Cond" panose="020B0706030402020204" pitchFamily="34" charset="0"/>
              </a:rPr>
            </a:br>
            <a:r>
              <a:rPr lang="ru-RU" sz="2800" dirty="0">
                <a:solidFill>
                  <a:srgbClr val="9F00FF"/>
                </a:solidFill>
                <a:latin typeface="Franklin Gothic Demi Cond" panose="020B0706030402020204" pitchFamily="34" charset="0"/>
              </a:rPr>
              <a:t>Б</a:t>
            </a:r>
            <a:r>
              <a:rPr lang="ru-RU" sz="2800" dirty="0" smtClean="0">
                <a:solidFill>
                  <a:srgbClr val="9F00FF"/>
                </a:solidFill>
                <a:latin typeface="Franklin Gothic Demi Cond" panose="020B0706030402020204" pitchFamily="34" charset="0"/>
              </a:rPr>
              <a:t>ольшинство </a:t>
            </a:r>
            <a:r>
              <a:rPr lang="ru-RU" sz="2800" dirty="0">
                <a:solidFill>
                  <a:srgbClr val="9F00FF"/>
                </a:solidFill>
                <a:latin typeface="Franklin Gothic Demi Cond" panose="020B0706030402020204" pitchFamily="34" charset="0"/>
              </a:rPr>
              <a:t>людей не устраивает базовый ремонт от застройщика</a:t>
            </a:r>
            <a:r>
              <a:rPr lang="ru-RU" dirty="0">
                <a:solidFill>
                  <a:srgbClr val="9F00FF"/>
                </a:solidFill>
                <a:latin typeface="Franklin Gothic Demi Cond" panose="020B0706030402020204" pitchFamily="34" charset="0"/>
              </a:rPr>
              <a:t>. </a:t>
            </a:r>
            <a:r>
              <a:rPr lang="ru-RU" dirty="0" smtClean="0">
                <a:solidFill>
                  <a:srgbClr val="9F00FF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2800" dirty="0">
                <a:solidFill>
                  <a:srgbClr val="9F00FF"/>
                </a:solidFill>
                <a:latin typeface="Franklin Gothic Demi Cond" panose="020B0706030402020204" pitchFamily="34" charset="0"/>
                <a:ea typeface="Gilroy-Light"/>
                <a:cs typeface="Gilroy-Light"/>
              </a:rPr>
              <a:t>А застройщики стали получать меньше прибыли</a:t>
            </a:r>
            <a:r>
              <a:rPr lang="ru-RU" dirty="0" smtClean="0">
                <a:latin typeface="Franklin Gothic Demi Cond" panose="020B0706030402020204" pitchFamily="34" charset="0"/>
              </a:rPr>
              <a:t>. Ожидания </a:t>
            </a:r>
            <a:r>
              <a:rPr lang="ru-RU" dirty="0">
                <a:latin typeface="Franklin Gothic Demi Cond" panose="020B0706030402020204" pitchFamily="34" charset="0"/>
              </a:rPr>
              <a:t>людей не совпадают с реальностью. </a:t>
            </a:r>
            <a:r>
              <a:rPr lang="ru-RU" dirty="0" smtClean="0">
                <a:latin typeface="Franklin Gothic Demi Cond" panose="020B0706030402020204" pitchFamily="34" charset="0"/>
              </a:rPr>
              <a:t/>
            </a:r>
            <a:br>
              <a:rPr lang="ru-RU" dirty="0" smtClean="0">
                <a:latin typeface="Franklin Gothic Demi Cond" panose="020B0706030402020204" pitchFamily="34" charset="0"/>
              </a:rPr>
            </a:br>
            <a:r>
              <a:rPr lang="ru-RU" dirty="0" smtClean="0">
                <a:latin typeface="Franklin Gothic Demi Cond" panose="020B0706030402020204" pitchFamily="34" charset="0"/>
              </a:rPr>
              <a:t>Проблема </a:t>
            </a:r>
            <a:r>
              <a:rPr lang="ru-RU" dirty="0">
                <a:latin typeface="Franklin Gothic Demi Cond" panose="020B0706030402020204" pitchFamily="34" charset="0"/>
              </a:rPr>
              <a:t>решается созданием ПО для VR-очков, где будут предложены и показаны виды ремонта на любой вкус.</a:t>
            </a:r>
            <a:r>
              <a:rPr lang="ru-RU" dirty="0" smtClean="0">
                <a:latin typeface="Franklin Gothic Demi Cond" panose="020B0706030402020204" pitchFamily="34" charset="0"/>
              </a:rPr>
              <a:t/>
            </a:r>
            <a:br>
              <a:rPr lang="ru-RU" dirty="0" smtClean="0">
                <a:latin typeface="Franklin Gothic Demi Cond" panose="020B0706030402020204" pitchFamily="34" charset="0"/>
              </a:rPr>
            </a:br>
            <a:r>
              <a:rPr lang="ru-RU" dirty="0" smtClean="0">
                <a:latin typeface="Franklin Gothic Demi Cond" panose="020B0706030402020204" pitchFamily="34" charset="0"/>
              </a:rPr>
              <a:t>ПО </a:t>
            </a:r>
            <a:r>
              <a:rPr lang="en-US" sz="2800" dirty="0" smtClean="0">
                <a:solidFill>
                  <a:srgbClr val="9F00FF"/>
                </a:solidFill>
                <a:latin typeface="Franklin Gothic Demi Cond" panose="020B0706030402020204" pitchFamily="34" charset="0"/>
              </a:rPr>
              <a:t>#</a:t>
            </a:r>
            <a:r>
              <a:rPr lang="ru-RU" sz="2800" dirty="0" err="1" smtClean="0">
                <a:solidFill>
                  <a:srgbClr val="9F00FF"/>
                </a:solidFill>
                <a:latin typeface="Franklin Gothic Demi Cond" panose="020B0706030402020204" pitchFamily="34" charset="0"/>
              </a:rPr>
              <a:t>СмотриРемонт</a:t>
            </a:r>
            <a:r>
              <a:rPr lang="ru-RU" sz="2800" dirty="0" smtClean="0">
                <a:solidFill>
                  <a:srgbClr val="9F00FF"/>
                </a:solidFill>
                <a:latin typeface="Franklin Gothic Demi Cond" panose="020B0706030402020204" pitchFamily="34" charset="0"/>
              </a:rPr>
              <a:t> </a:t>
            </a:r>
            <a:endParaRPr sz="2800" dirty="0">
              <a:solidFill>
                <a:srgbClr val="9F00FF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pic>
        <p:nvPicPr>
          <p:cNvPr id="14" name="Рисунок 13"/>
          <p:cNvPicPr/>
          <p:nvPr/>
        </p:nvPicPr>
        <p:blipFill rotWithShape="1">
          <a:blip r:embed="rId2"/>
          <a:srcRect t="7519" b="26724"/>
          <a:stretch/>
        </p:blipFill>
        <p:spPr>
          <a:xfrm>
            <a:off x="390842" y="1587759"/>
            <a:ext cx="11138218" cy="492463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231086" y="3904343"/>
            <a:ext cx="1785257" cy="149497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9314" y="3955832"/>
            <a:ext cx="1973943" cy="177074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3166" y="4223657"/>
            <a:ext cx="1794263" cy="827314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7230" y="2045162"/>
            <a:ext cx="2091121" cy="2492986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fontAlgn="base"/>
            <a:r>
              <a:rPr lang="ru-RU" sz="1200" dirty="0"/>
              <a:t>Застройщик заинтересован в удержании и привлечении клиентов, продаже дополнительных услуг в виде готового ремонта. К сожалению, на сегодняшний день большое количество людей отказываются от услуг ремонта застройщиком и предпочитают нанимать специализированных дизайнеров.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59315" y="2062730"/>
            <a:ext cx="1973942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fontAlgn="base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954221" y="2247396"/>
            <a:ext cx="1931489" cy="138499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sz="1200" dirty="0"/>
              <a:t>Предоставление возможности просмотра и изменения вида ремонта, в том числе индивидуального, в режиме реального времени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092652" y="2491504"/>
            <a:ext cx="4069923" cy="1015659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sz="1200" dirty="0"/>
              <a:t>1) Команда обладает необходимыми навыками в области программирования VR/AT проектов 2) Наличие партнеров в сфере строительных работ ‚дизайна 3)Мощность высокопроизводительное оборудования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08486" y="4314817"/>
            <a:ext cx="4054089" cy="193898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sz="1200" dirty="0"/>
              <a:t>1)Для сегмента B2C </a:t>
            </a:r>
            <a:r>
              <a:rPr lang="ru-RU" sz="1200" dirty="0" err="1"/>
              <a:t>Соц</a:t>
            </a:r>
            <a:r>
              <a:rPr lang="ru-RU" sz="1200" dirty="0"/>
              <a:t>-сети: VK - группа с новостными статьями, с возможностью обсуждения, акции за активности. </a:t>
            </a:r>
            <a:r>
              <a:rPr lang="ru-RU" sz="1200" dirty="0" err="1"/>
              <a:t>Telegram</a:t>
            </a:r>
            <a:r>
              <a:rPr lang="ru-RU" sz="1200" dirty="0"/>
              <a:t> - сообщества с предоставлением информации о проекте, различные активности, фото - видео контент, новостные истории. Реклама - баннеры с информацией о застройщиках 2)Для сегмента B2B Создание сайта, содержащего основную информацию о проекте и продукте Посещение конференций - форумов , связанных с компаниями застройщиков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915764" y="1755501"/>
            <a:ext cx="2246811" cy="52558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34356" y="2062730"/>
            <a:ext cx="1653378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dirty="0"/>
              <a:t>Программное обеспечение "#СМОТРИРЕМОНТ" для VR-очков, которое позволит клиенту застройщика подобрать индивидуальный вид ремонта, удовлетворяющий всем его потребностям.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9231086" y="3980372"/>
            <a:ext cx="2033814" cy="16057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8941526" y="4076229"/>
            <a:ext cx="507274" cy="21288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941526" y="6208013"/>
            <a:ext cx="507274" cy="21288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775701" y="2045162"/>
            <a:ext cx="2246811" cy="52558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231960" y="3486161"/>
            <a:ext cx="2246811" cy="52558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4334189"/>
              </p:ext>
            </p:extLst>
          </p:nvPr>
        </p:nvGraphicFramePr>
        <p:xfrm>
          <a:off x="1967629" y="1980284"/>
          <a:ext cx="8927155" cy="3966442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7516"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Скорость отображения меньше 20 мм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/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сек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Возможность в реальном времени менять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VR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объекты 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Совместим со всеми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VR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очками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Дорогая подписка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516"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#</a:t>
                      </a:r>
                      <a:r>
                        <a:rPr lang="ru-RU" sz="1600" b="0" i="0" u="none" strike="noStrike" cap="none" spc="0" baseline="0" dirty="0" err="1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СмотриРемонт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Нет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7516"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sz="1600" b="0" i="0" u="none" strike="noStrike" cap="none" spc="0" baseline="0" dirty="0" err="1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Twinmotion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Нет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Нет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7516"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sz="1600" b="0" i="0" u="none" strike="noStrike" cap="none" spc="0" baseline="0" dirty="0" err="1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Revizto</a:t>
                      </a:r>
                      <a:endParaRPr lang="ru-RU"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Нет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Нет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7516"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sz="1600" b="0" i="0" u="none" strike="noStrike" cap="none" spc="0" baseline="0" dirty="0" err="1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IrisVR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Нет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Нет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Внедрение ПО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Разработка </a:t>
            </a:r>
            <a:r>
              <a:rPr lang="ru-RU" dirty="0"/>
              <a:t>прототипа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Реализация стратегии и продаж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850582" y="5438847"/>
            <a:ext cx="220287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Сопровождение ПО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1)Февраль </a:t>
            </a:r>
            <a:r>
              <a:rPr lang="ru-RU" sz="1600" dirty="0">
                <a:sym typeface="Gilroy-Light"/>
              </a:rPr>
              <a:t>2024: Разработка прототипа ПО. </a:t>
            </a:r>
            <a:endParaRPr lang="ru-RU" sz="1600" dirty="0" smtClean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2</a:t>
            </a:r>
            <a:r>
              <a:rPr lang="ru-RU" sz="1600" dirty="0">
                <a:sym typeface="Gilroy-Light"/>
              </a:rPr>
              <a:t>) Март 2024: Тестирование ПО. </a:t>
            </a:r>
            <a:endParaRPr lang="ru-RU" sz="1600" dirty="0" smtClean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3</a:t>
            </a:r>
            <a:r>
              <a:rPr lang="ru-RU" sz="1600" dirty="0">
                <a:sym typeface="Gilroy-Light"/>
              </a:rPr>
              <a:t>) Апрель 2024: Доработка финальной версии продукта. </a:t>
            </a:r>
            <a:endParaRPr lang="ru-RU" sz="1600" dirty="0" smtClean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4</a:t>
            </a:r>
            <a:r>
              <a:rPr lang="ru-RU" sz="1600" dirty="0">
                <a:sym typeface="Gilroy-Light"/>
              </a:rPr>
              <a:t>) Май 2024 : Реализация стратегии и продаж. </a:t>
            </a:r>
            <a:endParaRPr lang="ru-RU" sz="1600" dirty="0" smtClean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5</a:t>
            </a:r>
            <a:r>
              <a:rPr lang="ru-RU" sz="1600" dirty="0">
                <a:sym typeface="Gilroy-Light"/>
              </a:rPr>
              <a:t>) Июнь - Август 2024: Заключение первых договоров с застройщиками</a:t>
            </a:r>
            <a:r>
              <a:rPr lang="ru-RU" sz="1600" dirty="0" smtClean="0">
                <a:sym typeface="Gilroy-Light"/>
              </a:rPr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6</a:t>
            </a:r>
            <a:r>
              <a:rPr lang="ru-RU" sz="1600" dirty="0">
                <a:sym typeface="Gilroy-Light"/>
              </a:rPr>
              <a:t>) Сентябрь 2024: Внедрение ПО. </a:t>
            </a:r>
            <a:endParaRPr lang="ru-RU" sz="1600" dirty="0" smtClean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7</a:t>
            </a:r>
            <a:r>
              <a:rPr lang="ru-RU" sz="1600" dirty="0">
                <a:sym typeface="Gilroy-Light"/>
              </a:rPr>
              <a:t>) Сентябрь 2024 - ∞: Сопровождение ПО.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906408"/>
            <a:ext cx="4906312" cy="1201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Дополнительная информация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6" y="9443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Дополнительная информация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748385421"/>
              </p:ext>
            </p:extLst>
          </p:nvPr>
        </p:nvGraphicFramePr>
        <p:xfrm>
          <a:off x="2398586" y="1706528"/>
          <a:ext cx="7209872" cy="481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446284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1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Мария: 8 908 486 30 29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2510maria2002@gmail.com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Кирилл: 8 963 128 62 72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kirill173.km@gmail.com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Олег: 8 908 483 64 59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oleg.dunaeff@yandex.ru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3202</TotalTime>
  <Words>356</Words>
  <Application>Microsoft Office PowerPoint</Application>
  <PresentationFormat>Широкоэкранный</PresentationFormat>
  <Paragraphs>78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Franklin Gothic Demi Cond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Кирилл</cp:lastModifiedBy>
  <cp:revision>39</cp:revision>
  <dcterms:modified xsi:type="dcterms:W3CDTF">2023-12-09T18:40:00Z</dcterms:modified>
</cp:coreProperties>
</file>