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1" r:id="rId6"/>
    <p:sldId id="272" r:id="rId7"/>
    <p:sldId id="270" r:id="rId8"/>
    <p:sldId id="261" r:id="rId9"/>
    <p:sldId id="262" r:id="rId10"/>
    <p:sldId id="263" r:id="rId11"/>
    <p:sldId id="279" r:id="rId12"/>
    <p:sldId id="269" r:id="rId13"/>
    <p:sldId id="265" r:id="rId14"/>
    <p:sldId id="276" r:id="rId15"/>
    <p:sldId id="275" r:id="rId16"/>
    <p:sldId id="274" r:id="rId17"/>
    <p:sldId id="278" r:id="rId18"/>
    <p:sldId id="277" r:id="rId19"/>
    <p:sldId id="266" r:id="rId20"/>
    <p:sldId id="267" r:id="rId21"/>
    <p:sldId id="268" r:id="rId22"/>
  </p:sldIdLst>
  <p:sldSz cx="9144000" cy="5143500" type="screen16x9"/>
  <p:notesSz cx="6858000" cy="9144000"/>
  <p:embeddedFontLst>
    <p:embeddedFont>
      <p:font typeface="PT Sans" panose="020B0604020202020204" charset="-52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Franklin Gothic" panose="020B0604020202020204" charset="0"/>
      <p:bold r:id="rId32"/>
    </p:embeddedFont>
    <p:embeddedFont>
      <p:font typeface="Lato Black" panose="020B0604020202020204" charset="0"/>
      <p:bold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AC3B6C3-B3A2-4646-9581-C06AD7F4D68A}">
  <a:tblStyle styleId="{1AC3B6C3-B3A2-4646-9581-C06AD7F4D68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Проблемы с техникой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215-4347-90D7-F957824329AF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215-4347-90D7-F957824329AF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215-4347-90D7-F957824329AF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215-4347-90D7-F957824329AF}"/>
              </c:ext>
            </c:extLst>
          </c:dPt>
          <c:cat>
            <c:strRef>
              <c:f>Лист1!$A$2:$A$5</c:f>
              <c:strCache>
                <c:ptCount val="4"/>
                <c:pt idx="0">
                  <c:v>Да, с технической частью</c:v>
                </c:pt>
                <c:pt idx="1">
                  <c:v>Да, с человечиским фактором</c:v>
                </c:pt>
                <c:pt idx="2">
                  <c:v>Нет</c:v>
                </c:pt>
                <c:pt idx="3">
                  <c:v>Воздержались от ответа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35</c:v>
                </c:pt>
                <c:pt idx="1">
                  <c:v>20</c:v>
                </c:pt>
                <c:pt idx="2">
                  <c:v>10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80-485D-BDCC-59CB38014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Потери прибыли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tint val="5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AA5-4C36-BEB3-D81FFEB8C541}"/>
              </c:ext>
            </c:extLst>
          </c:dPt>
          <c:dPt>
            <c:idx val="1"/>
            <c:bubble3D val="0"/>
            <c:spPr>
              <a:solidFill>
                <a:schemeClr val="accent4">
                  <a:tint val="8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AA5-4C36-BEB3-D81FFEB8C541}"/>
              </c:ext>
            </c:extLst>
          </c:dPt>
          <c:dPt>
            <c:idx val="2"/>
            <c:bubble3D val="0"/>
            <c:spPr>
              <a:solidFill>
                <a:schemeClr val="accent4">
                  <a:shade val="8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AA5-4C36-BEB3-D81FFEB8C541}"/>
              </c:ext>
            </c:extLst>
          </c:dPt>
          <c:dPt>
            <c:idx val="3"/>
            <c:bubble3D val="0"/>
            <c:spPr>
              <a:solidFill>
                <a:schemeClr val="accent4">
                  <a:shade val="5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AA5-4C36-BEB3-D81FFEB8C541}"/>
              </c:ext>
            </c:extLst>
          </c:dPt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Воздержусь от ответа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B7-4F03-8145-A47281325C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Желание автоматизации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FE3-47CC-B541-C4AB70E777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FE3-47CC-B541-C4AB70E777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FE3-47CC-B541-C4AB70E777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FE3-47CC-B541-C4AB70E77706}"/>
              </c:ext>
            </c:extLst>
          </c:dPt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уверен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45</c:v>
                </c:pt>
                <c:pt idx="1">
                  <c:v>15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F-4853-A17C-1559BD8A4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Сравнение самых популярных методов полива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Туман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Норма внесения л/га</c:v>
                </c:pt>
                <c:pt idx="1">
                  <c:v>Расход ГСМ л/ч</c:v>
                </c:pt>
                <c:pt idx="2">
                  <c:v>Часы работы</c:v>
                </c:pt>
                <c:pt idx="3">
                  <c:v>Средние Га/ч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12.5</c:v>
                </c:pt>
                <c:pt idx="2">
                  <c:v>10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67-4D53-BE52-464C8D9635E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Трактор с прицепным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Норма внесения л/га</c:v>
                </c:pt>
                <c:pt idx="1">
                  <c:v>Расход ГСМ л/ч</c:v>
                </c:pt>
                <c:pt idx="2">
                  <c:v>Часы работы</c:v>
                </c:pt>
                <c:pt idx="3">
                  <c:v>Средние Га/ч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70</c:v>
                </c:pt>
                <c:pt idx="1">
                  <c:v>20</c:v>
                </c:pt>
                <c:pt idx="2">
                  <c:v>10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67-4D53-BE52-464C8D9635E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Дрон</c:v>
                </c:pt>
              </c:strCache>
            </c:strRef>
          </c:tx>
          <c:spPr>
            <a:solidFill>
              <a:schemeClr val="accent6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Норма внесения л/га</c:v>
                </c:pt>
                <c:pt idx="1">
                  <c:v>Расход ГСМ л/ч</c:v>
                </c:pt>
                <c:pt idx="2">
                  <c:v>Часы работы</c:v>
                </c:pt>
                <c:pt idx="3">
                  <c:v>Средние Га/ч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15</c:v>
                </c:pt>
                <c:pt idx="1">
                  <c:v>0</c:v>
                </c:pt>
                <c:pt idx="2">
                  <c:v>24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67-4D53-BE52-464C8D9635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6202927"/>
        <c:axId val="1566208751"/>
      </c:barChart>
      <c:catAx>
        <c:axId val="1566202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66208751"/>
        <c:crosses val="autoZero"/>
        <c:auto val="1"/>
        <c:lblAlgn val="ctr"/>
        <c:lblOffset val="100"/>
        <c:noMultiLvlLbl val="0"/>
      </c:catAx>
      <c:valAx>
        <c:axId val="1566208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66202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D0B205-9EB9-4B52-BE73-0680E99E5667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6F0A859-7165-44B5-90B4-58C2CDEF3D1B}">
      <dgm:prSet phldrT="[Текст]"/>
      <dgm:spPr/>
      <dgm:t>
        <a:bodyPr/>
        <a:lstStyle/>
        <a:p>
          <a:r>
            <a:rPr lang="ru-RU" dirty="0" smtClean="0"/>
            <a:t>Экономия расходов</a:t>
          </a:r>
          <a:endParaRPr lang="ru-RU" dirty="0"/>
        </a:p>
      </dgm:t>
    </dgm:pt>
    <dgm:pt modelId="{8C4E0421-26F1-4A77-850A-6CE51CDEF4B8}" type="parTrans" cxnId="{5FF31147-0E68-446D-9338-1381C43A791E}">
      <dgm:prSet/>
      <dgm:spPr/>
      <dgm:t>
        <a:bodyPr/>
        <a:lstStyle/>
        <a:p>
          <a:endParaRPr lang="ru-RU"/>
        </a:p>
      </dgm:t>
    </dgm:pt>
    <dgm:pt modelId="{DE645376-4800-45D7-BB0B-583F11A15D71}" type="sibTrans" cxnId="{5FF31147-0E68-446D-9338-1381C43A791E}">
      <dgm:prSet/>
      <dgm:spPr/>
      <dgm:t>
        <a:bodyPr/>
        <a:lstStyle/>
        <a:p>
          <a:endParaRPr lang="ru-RU"/>
        </a:p>
      </dgm:t>
    </dgm:pt>
    <dgm:pt modelId="{7421001B-A341-4B06-833E-B9EAC9143A5A}">
      <dgm:prSet phldrT="[Текст]"/>
      <dgm:spPr/>
      <dgm:t>
        <a:bodyPr/>
        <a:lstStyle/>
        <a:p>
          <a:r>
            <a:rPr lang="ru-RU" dirty="0" smtClean="0"/>
            <a:t>ПО и оборудование стоит в 4-6 раз меньше тракторов и опрыскивателей (1,5 млн за </a:t>
          </a:r>
          <a:r>
            <a:rPr lang="ru-RU" dirty="0" err="1" smtClean="0"/>
            <a:t>дрон</a:t>
          </a:r>
          <a:r>
            <a:rPr lang="ru-RU" dirty="0" smtClean="0"/>
            <a:t> против 6 млн за трактор.</a:t>
          </a:r>
          <a:endParaRPr lang="ru-RU" dirty="0"/>
        </a:p>
      </dgm:t>
    </dgm:pt>
    <dgm:pt modelId="{0975CD84-E62F-43A7-9EDF-CC8F8DC057B3}" type="parTrans" cxnId="{AB1FE8F8-F45E-453D-8E8B-A4E08993F4E2}">
      <dgm:prSet/>
      <dgm:spPr/>
      <dgm:t>
        <a:bodyPr/>
        <a:lstStyle/>
        <a:p>
          <a:endParaRPr lang="ru-RU"/>
        </a:p>
      </dgm:t>
    </dgm:pt>
    <dgm:pt modelId="{B86F809C-62A4-4613-B115-E383542552FB}" type="sibTrans" cxnId="{AB1FE8F8-F45E-453D-8E8B-A4E08993F4E2}">
      <dgm:prSet/>
      <dgm:spPr/>
      <dgm:t>
        <a:bodyPr/>
        <a:lstStyle/>
        <a:p>
          <a:endParaRPr lang="ru-RU"/>
        </a:p>
      </dgm:t>
    </dgm:pt>
    <dgm:pt modelId="{CA50ED9E-61E8-402C-AE26-D9460CC21E21}">
      <dgm:prSet phldrT="[Текст]"/>
      <dgm:spPr/>
      <dgm:t>
        <a:bodyPr/>
        <a:lstStyle/>
        <a:p>
          <a:r>
            <a:rPr lang="ru-RU" dirty="0" smtClean="0"/>
            <a:t>Рост доходов</a:t>
          </a:r>
          <a:endParaRPr lang="ru-RU" dirty="0"/>
        </a:p>
      </dgm:t>
    </dgm:pt>
    <dgm:pt modelId="{CB7ADBC6-AE6E-4F8C-BD6A-4D844BE1940D}" type="parTrans" cxnId="{290207FF-B99E-4511-BBC7-6C0AEA239F89}">
      <dgm:prSet/>
      <dgm:spPr/>
      <dgm:t>
        <a:bodyPr/>
        <a:lstStyle/>
        <a:p>
          <a:endParaRPr lang="ru-RU"/>
        </a:p>
      </dgm:t>
    </dgm:pt>
    <dgm:pt modelId="{1B0FCF37-27A9-4C4C-B01F-61C8BD2B0BA4}" type="sibTrans" cxnId="{290207FF-B99E-4511-BBC7-6C0AEA239F89}">
      <dgm:prSet/>
      <dgm:spPr/>
      <dgm:t>
        <a:bodyPr/>
        <a:lstStyle/>
        <a:p>
          <a:endParaRPr lang="ru-RU"/>
        </a:p>
      </dgm:t>
    </dgm:pt>
    <dgm:pt modelId="{A9806F7A-3123-4CB1-9411-BA7935177DDB}">
      <dgm:prSet phldrT="[Текст]"/>
      <dgm:spPr/>
      <dgm:t>
        <a:bodyPr/>
        <a:lstStyle/>
        <a:p>
          <a:r>
            <a:rPr lang="ru-RU" dirty="0" smtClean="0"/>
            <a:t>Из-за движения </a:t>
          </a:r>
          <a:r>
            <a:rPr lang="ru-RU" dirty="0" err="1" smtClean="0"/>
            <a:t>дронов</a:t>
          </a:r>
          <a:r>
            <a:rPr lang="ru-RU" dirty="0" smtClean="0"/>
            <a:t> по воздуху, перестанет происходить наезд на посаженные культуры, это повысит урожайность каждого поля на 20%</a:t>
          </a:r>
          <a:endParaRPr lang="ru-RU" dirty="0"/>
        </a:p>
      </dgm:t>
    </dgm:pt>
    <dgm:pt modelId="{AE57D1C0-18D3-43D2-8374-1CA9451B7EE9}" type="parTrans" cxnId="{AD63F2CA-1739-4AD3-847E-80E351434B4B}">
      <dgm:prSet/>
      <dgm:spPr/>
      <dgm:t>
        <a:bodyPr/>
        <a:lstStyle/>
        <a:p>
          <a:endParaRPr lang="ru-RU"/>
        </a:p>
      </dgm:t>
    </dgm:pt>
    <dgm:pt modelId="{B3D9AA89-F01F-4C25-A7A4-629E3BED475C}" type="sibTrans" cxnId="{AD63F2CA-1739-4AD3-847E-80E351434B4B}">
      <dgm:prSet/>
      <dgm:spPr/>
      <dgm:t>
        <a:bodyPr/>
        <a:lstStyle/>
        <a:p>
          <a:endParaRPr lang="ru-RU"/>
        </a:p>
      </dgm:t>
    </dgm:pt>
    <dgm:pt modelId="{562D63E0-77A6-4149-AB77-28A9D2EF8B07}">
      <dgm:prSet phldrT="[Текст]"/>
      <dgm:spPr/>
      <dgm:t>
        <a:bodyPr/>
        <a:lstStyle/>
        <a:p>
          <a:r>
            <a:rPr lang="ru-RU" dirty="0" smtClean="0"/>
            <a:t>Повышение эффективности</a:t>
          </a:r>
          <a:endParaRPr lang="ru-RU" dirty="0"/>
        </a:p>
      </dgm:t>
    </dgm:pt>
    <dgm:pt modelId="{380089CC-CF89-4A80-A194-2249987892B6}" type="parTrans" cxnId="{155EA9AE-689B-41F6-BA07-03F6819A0C30}">
      <dgm:prSet/>
      <dgm:spPr/>
      <dgm:t>
        <a:bodyPr/>
        <a:lstStyle/>
        <a:p>
          <a:endParaRPr lang="ru-RU"/>
        </a:p>
      </dgm:t>
    </dgm:pt>
    <dgm:pt modelId="{7CDD7D35-6898-4B16-A543-0B4931B29457}" type="sibTrans" cxnId="{155EA9AE-689B-41F6-BA07-03F6819A0C30}">
      <dgm:prSet/>
      <dgm:spPr/>
      <dgm:t>
        <a:bodyPr/>
        <a:lstStyle/>
        <a:p>
          <a:endParaRPr lang="ru-RU"/>
        </a:p>
      </dgm:t>
    </dgm:pt>
    <dgm:pt modelId="{D9A10CEC-7566-4DF0-A8E8-F49FF2E48019}">
      <dgm:prSet phldrT="[Текст]"/>
      <dgm:spPr/>
      <dgm:t>
        <a:bodyPr/>
        <a:lstStyle/>
        <a:p>
          <a:r>
            <a:rPr lang="ru-RU" dirty="0" smtClean="0"/>
            <a:t>Повысится качество урожая за счёт правильного ухода</a:t>
          </a:r>
          <a:endParaRPr lang="ru-RU" dirty="0"/>
        </a:p>
      </dgm:t>
    </dgm:pt>
    <dgm:pt modelId="{FCB8B0C3-E3B7-4095-A254-24F646012C39}" type="parTrans" cxnId="{B17C7729-4BA7-4D26-97A8-5368CC97EB19}">
      <dgm:prSet/>
      <dgm:spPr/>
      <dgm:t>
        <a:bodyPr/>
        <a:lstStyle/>
        <a:p>
          <a:endParaRPr lang="ru-RU"/>
        </a:p>
      </dgm:t>
    </dgm:pt>
    <dgm:pt modelId="{62636E8E-C288-4223-A30D-6AD722F2E171}" type="sibTrans" cxnId="{B17C7729-4BA7-4D26-97A8-5368CC97EB19}">
      <dgm:prSet/>
      <dgm:spPr/>
      <dgm:t>
        <a:bodyPr/>
        <a:lstStyle/>
        <a:p>
          <a:endParaRPr lang="ru-RU"/>
        </a:p>
      </dgm:t>
    </dgm:pt>
    <dgm:pt modelId="{D98C9DE3-9F25-4BF1-8610-A8B33BB87C67}">
      <dgm:prSet/>
      <dgm:spPr/>
      <dgm:t>
        <a:bodyPr/>
        <a:lstStyle/>
        <a:p>
          <a:r>
            <a:rPr lang="ru-RU" smtClean="0"/>
            <a:t>Уменьшение расхода ГСМ, генератор, который необходим для зарядки аккумуляторов в ча расход 3 л/ч, самый распространненый трактор МТЗ-80: 6 - 7литров.</a:t>
          </a:r>
          <a:endParaRPr lang="ru-RU" dirty="0"/>
        </a:p>
      </dgm:t>
    </dgm:pt>
    <dgm:pt modelId="{8D15EA55-546B-40FE-8251-B410DACA28BE}" type="parTrans" cxnId="{4F8DF50C-E52A-4827-92A9-05758038EBE0}">
      <dgm:prSet/>
      <dgm:spPr/>
      <dgm:t>
        <a:bodyPr/>
        <a:lstStyle/>
        <a:p>
          <a:endParaRPr lang="ru-RU"/>
        </a:p>
      </dgm:t>
    </dgm:pt>
    <dgm:pt modelId="{F1A17C0D-15CA-46F8-80CB-E599F63E2595}" type="sibTrans" cxnId="{4F8DF50C-E52A-4827-92A9-05758038EBE0}">
      <dgm:prSet/>
      <dgm:spPr/>
      <dgm:t>
        <a:bodyPr/>
        <a:lstStyle/>
        <a:p>
          <a:endParaRPr lang="ru-RU"/>
        </a:p>
      </dgm:t>
    </dgm:pt>
    <dgm:pt modelId="{A8E874FE-F07A-460B-8428-BE22F510EC73}">
      <dgm:prSet/>
      <dgm:spPr/>
      <dgm:t>
        <a:bodyPr/>
        <a:lstStyle/>
        <a:p>
          <a:r>
            <a:rPr lang="ru-RU" dirty="0" smtClean="0"/>
            <a:t>При средней цене топлива в 65 рублей за литр экономия за смену составит 2750 рублей, за год экономия составляет 577 500.</a:t>
          </a:r>
          <a:endParaRPr lang="ru-RU" dirty="0"/>
        </a:p>
      </dgm:t>
    </dgm:pt>
    <dgm:pt modelId="{BE5A0A07-08FE-45B2-A465-AE9EDF50EE5B}" type="parTrans" cxnId="{8DF7EB1F-E5CA-4901-A865-6FB81948E5DC}">
      <dgm:prSet/>
      <dgm:spPr/>
      <dgm:t>
        <a:bodyPr/>
        <a:lstStyle/>
        <a:p>
          <a:endParaRPr lang="ru-RU"/>
        </a:p>
      </dgm:t>
    </dgm:pt>
    <dgm:pt modelId="{3FC69C5E-D3B1-4DEE-B597-47F9905D92E3}" type="sibTrans" cxnId="{8DF7EB1F-E5CA-4901-A865-6FB81948E5DC}">
      <dgm:prSet/>
      <dgm:spPr/>
      <dgm:t>
        <a:bodyPr/>
        <a:lstStyle/>
        <a:p>
          <a:endParaRPr lang="ru-RU"/>
        </a:p>
      </dgm:t>
    </dgm:pt>
    <dgm:pt modelId="{ACDCC635-7705-4F58-86DF-9D5A9F87E2C4}">
      <dgm:prSet/>
      <dgm:spPr/>
      <dgm:t>
        <a:bodyPr/>
        <a:lstStyle/>
        <a:p>
          <a:r>
            <a:rPr lang="ru-RU" dirty="0" smtClean="0"/>
            <a:t>В данный момент с учетом всех расходов и вычетов, чистая прибыль фермера с поля в 500 Га составляет 200 тысяч рублей в месяц, соответственно при использовании </a:t>
          </a:r>
          <a:r>
            <a:rPr lang="ru-RU" dirty="0" err="1" smtClean="0"/>
            <a:t>дронов</a:t>
          </a:r>
          <a:r>
            <a:rPr lang="ru-RU" dirty="0" smtClean="0"/>
            <a:t> прибыль 240 тысяч в месяц.</a:t>
          </a:r>
        </a:p>
      </dgm:t>
    </dgm:pt>
    <dgm:pt modelId="{CBEA93A4-117B-4422-A182-A036C4A6E1A2}" type="parTrans" cxnId="{82D37130-2B66-46D3-B203-46C3F365E825}">
      <dgm:prSet/>
      <dgm:spPr/>
      <dgm:t>
        <a:bodyPr/>
        <a:lstStyle/>
        <a:p>
          <a:endParaRPr lang="ru-RU"/>
        </a:p>
      </dgm:t>
    </dgm:pt>
    <dgm:pt modelId="{A392B82E-F9E3-4DED-B29B-9E9BB336EC69}" type="sibTrans" cxnId="{82D37130-2B66-46D3-B203-46C3F365E825}">
      <dgm:prSet/>
      <dgm:spPr/>
      <dgm:t>
        <a:bodyPr/>
        <a:lstStyle/>
        <a:p>
          <a:endParaRPr lang="ru-RU"/>
        </a:p>
      </dgm:t>
    </dgm:pt>
    <dgm:pt modelId="{8A0AB26D-8A8A-4970-A963-C8A39215DF5A}">
      <dgm:prSet/>
      <dgm:spPr/>
      <dgm:t>
        <a:bodyPr/>
        <a:lstStyle/>
        <a:p>
          <a:r>
            <a:rPr lang="ru-RU" dirty="0" smtClean="0"/>
            <a:t>Увеличатся часы работы, т.к. </a:t>
          </a:r>
          <a:r>
            <a:rPr lang="ru-RU" dirty="0" err="1" smtClean="0"/>
            <a:t>дроны</a:t>
          </a:r>
          <a:r>
            <a:rPr lang="ru-RU" dirty="0" smtClean="0"/>
            <a:t> могут обрабатывать поля круглосуточно</a:t>
          </a:r>
          <a:endParaRPr lang="ru-RU" dirty="0"/>
        </a:p>
      </dgm:t>
    </dgm:pt>
    <dgm:pt modelId="{DCA71D18-2BD8-4ABD-B5A5-AD7A916F9CAA}" type="parTrans" cxnId="{522A79A3-43E4-4B33-ABC4-0677A750025E}">
      <dgm:prSet/>
      <dgm:spPr/>
      <dgm:t>
        <a:bodyPr/>
        <a:lstStyle/>
        <a:p>
          <a:endParaRPr lang="ru-RU"/>
        </a:p>
      </dgm:t>
    </dgm:pt>
    <dgm:pt modelId="{F7CA00A1-70FC-4B63-AFCD-16ADD09D35F6}" type="sibTrans" cxnId="{522A79A3-43E4-4B33-ABC4-0677A750025E}">
      <dgm:prSet/>
      <dgm:spPr/>
      <dgm:t>
        <a:bodyPr/>
        <a:lstStyle/>
        <a:p>
          <a:endParaRPr lang="ru-RU"/>
        </a:p>
      </dgm:t>
    </dgm:pt>
    <dgm:pt modelId="{28860FD3-DE8F-449E-87CE-00350ABEB46E}" type="pres">
      <dgm:prSet presAssocID="{6BD0B205-9EB9-4B52-BE73-0680E99E566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8676AD-B88A-4DA1-8220-DAC859AED1B3}" type="pres">
      <dgm:prSet presAssocID="{B6F0A859-7165-44B5-90B4-58C2CDEF3D1B}" presName="composite" presStyleCnt="0"/>
      <dgm:spPr/>
    </dgm:pt>
    <dgm:pt modelId="{6E0FCA48-70E2-4D5E-AC4E-2A733BE1C19B}" type="pres">
      <dgm:prSet presAssocID="{B6F0A859-7165-44B5-90B4-58C2CDEF3D1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5A06D5-B4F4-4E46-B97C-73B463BE0EC6}" type="pres">
      <dgm:prSet presAssocID="{B6F0A859-7165-44B5-90B4-58C2CDEF3D1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7255D-9BCF-4B29-A416-CFB41CF33F28}" type="pres">
      <dgm:prSet presAssocID="{DE645376-4800-45D7-BB0B-583F11A15D71}" presName="sp" presStyleCnt="0"/>
      <dgm:spPr/>
    </dgm:pt>
    <dgm:pt modelId="{C456961F-8FD1-48E3-BB9E-672F477F74F3}" type="pres">
      <dgm:prSet presAssocID="{CA50ED9E-61E8-402C-AE26-D9460CC21E21}" presName="composite" presStyleCnt="0"/>
      <dgm:spPr/>
    </dgm:pt>
    <dgm:pt modelId="{86430ABB-0496-44D6-B4FA-519819746A53}" type="pres">
      <dgm:prSet presAssocID="{CA50ED9E-61E8-402C-AE26-D9460CC21E2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DA420-2529-4C3A-AB06-465E243ED453}" type="pres">
      <dgm:prSet presAssocID="{CA50ED9E-61E8-402C-AE26-D9460CC21E2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5B534-8605-4F77-8035-E0BD8F28CA84}" type="pres">
      <dgm:prSet presAssocID="{1B0FCF37-27A9-4C4C-B01F-61C8BD2B0BA4}" presName="sp" presStyleCnt="0"/>
      <dgm:spPr/>
    </dgm:pt>
    <dgm:pt modelId="{4B2B0123-5EC8-42FC-99C1-2A3845232590}" type="pres">
      <dgm:prSet presAssocID="{562D63E0-77A6-4149-AB77-28A9D2EF8B07}" presName="composite" presStyleCnt="0"/>
      <dgm:spPr/>
    </dgm:pt>
    <dgm:pt modelId="{881A3359-58EE-41DD-B975-AA61E7662A5D}" type="pres">
      <dgm:prSet presAssocID="{562D63E0-77A6-4149-AB77-28A9D2EF8B0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D1669B-AA1B-41FF-BD00-9917ACA94FC3}" type="pres">
      <dgm:prSet presAssocID="{562D63E0-77A6-4149-AB77-28A9D2EF8B0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4EEC42-BC13-40F6-9D90-13048D30222F}" type="presOf" srcId="{8A0AB26D-8A8A-4970-A963-C8A39215DF5A}" destId="{DBD1669B-AA1B-41FF-BD00-9917ACA94FC3}" srcOrd="0" destOrd="1" presId="urn:microsoft.com/office/officeart/2005/8/layout/chevron2"/>
    <dgm:cxn modelId="{155EA9AE-689B-41F6-BA07-03F6819A0C30}" srcId="{6BD0B205-9EB9-4B52-BE73-0680E99E5667}" destId="{562D63E0-77A6-4149-AB77-28A9D2EF8B07}" srcOrd="2" destOrd="0" parTransId="{380089CC-CF89-4A80-A194-2249987892B6}" sibTransId="{7CDD7D35-6898-4B16-A543-0B4931B29457}"/>
    <dgm:cxn modelId="{B17C7729-4BA7-4D26-97A8-5368CC97EB19}" srcId="{562D63E0-77A6-4149-AB77-28A9D2EF8B07}" destId="{D9A10CEC-7566-4DF0-A8E8-F49FF2E48019}" srcOrd="0" destOrd="0" parTransId="{FCB8B0C3-E3B7-4095-A254-24F646012C39}" sibTransId="{62636E8E-C288-4223-A30D-6AD722F2E171}"/>
    <dgm:cxn modelId="{AB1FE8F8-F45E-453D-8E8B-A4E08993F4E2}" srcId="{B6F0A859-7165-44B5-90B4-58C2CDEF3D1B}" destId="{7421001B-A341-4B06-833E-B9EAC9143A5A}" srcOrd="0" destOrd="0" parTransId="{0975CD84-E62F-43A7-9EDF-CC8F8DC057B3}" sibTransId="{B86F809C-62A4-4613-B115-E383542552FB}"/>
    <dgm:cxn modelId="{6FC37F16-9C12-4209-ADB5-05882CEC7DAC}" type="presOf" srcId="{D98C9DE3-9F25-4BF1-8610-A8B33BB87C67}" destId="{F95A06D5-B4F4-4E46-B97C-73B463BE0EC6}" srcOrd="0" destOrd="1" presId="urn:microsoft.com/office/officeart/2005/8/layout/chevron2"/>
    <dgm:cxn modelId="{290207FF-B99E-4511-BBC7-6C0AEA239F89}" srcId="{6BD0B205-9EB9-4B52-BE73-0680E99E5667}" destId="{CA50ED9E-61E8-402C-AE26-D9460CC21E21}" srcOrd="1" destOrd="0" parTransId="{CB7ADBC6-AE6E-4F8C-BD6A-4D844BE1940D}" sibTransId="{1B0FCF37-27A9-4C4C-B01F-61C8BD2B0BA4}"/>
    <dgm:cxn modelId="{E661825A-C0C9-4145-972D-90641CE7C03F}" type="presOf" srcId="{D9A10CEC-7566-4DF0-A8E8-F49FF2E48019}" destId="{DBD1669B-AA1B-41FF-BD00-9917ACA94FC3}" srcOrd="0" destOrd="0" presId="urn:microsoft.com/office/officeart/2005/8/layout/chevron2"/>
    <dgm:cxn modelId="{4F8DF50C-E52A-4827-92A9-05758038EBE0}" srcId="{B6F0A859-7165-44B5-90B4-58C2CDEF3D1B}" destId="{D98C9DE3-9F25-4BF1-8610-A8B33BB87C67}" srcOrd="1" destOrd="0" parTransId="{8D15EA55-546B-40FE-8251-B410DACA28BE}" sibTransId="{F1A17C0D-15CA-46F8-80CB-E599F63E2595}"/>
    <dgm:cxn modelId="{FB0F52E9-9214-4017-B120-BF14F0885F04}" type="presOf" srcId="{7421001B-A341-4B06-833E-B9EAC9143A5A}" destId="{F95A06D5-B4F4-4E46-B97C-73B463BE0EC6}" srcOrd="0" destOrd="0" presId="urn:microsoft.com/office/officeart/2005/8/layout/chevron2"/>
    <dgm:cxn modelId="{82D37130-2B66-46D3-B203-46C3F365E825}" srcId="{CA50ED9E-61E8-402C-AE26-D9460CC21E21}" destId="{ACDCC635-7705-4F58-86DF-9D5A9F87E2C4}" srcOrd="1" destOrd="0" parTransId="{CBEA93A4-117B-4422-A182-A036C4A6E1A2}" sibTransId="{A392B82E-F9E3-4DED-B29B-9E9BB336EC69}"/>
    <dgm:cxn modelId="{45F55815-1FBD-4AB2-A4AB-CC2E665AD656}" type="presOf" srcId="{A9806F7A-3123-4CB1-9411-BA7935177DDB}" destId="{F31DA420-2529-4C3A-AB06-465E243ED453}" srcOrd="0" destOrd="0" presId="urn:microsoft.com/office/officeart/2005/8/layout/chevron2"/>
    <dgm:cxn modelId="{A2566C42-89E4-4094-91C7-D18D5AAA3D9F}" type="presOf" srcId="{6BD0B205-9EB9-4B52-BE73-0680E99E5667}" destId="{28860FD3-DE8F-449E-87CE-00350ABEB46E}" srcOrd="0" destOrd="0" presId="urn:microsoft.com/office/officeart/2005/8/layout/chevron2"/>
    <dgm:cxn modelId="{78C32C49-FCF7-414D-AB3B-011FD0E75C23}" type="presOf" srcId="{CA50ED9E-61E8-402C-AE26-D9460CC21E21}" destId="{86430ABB-0496-44D6-B4FA-519819746A53}" srcOrd="0" destOrd="0" presId="urn:microsoft.com/office/officeart/2005/8/layout/chevron2"/>
    <dgm:cxn modelId="{AD63F2CA-1739-4AD3-847E-80E351434B4B}" srcId="{CA50ED9E-61E8-402C-AE26-D9460CC21E21}" destId="{A9806F7A-3123-4CB1-9411-BA7935177DDB}" srcOrd="0" destOrd="0" parTransId="{AE57D1C0-18D3-43D2-8374-1CA9451B7EE9}" sibTransId="{B3D9AA89-F01F-4C25-A7A4-629E3BED475C}"/>
    <dgm:cxn modelId="{8DF7EB1F-E5CA-4901-A865-6FB81948E5DC}" srcId="{B6F0A859-7165-44B5-90B4-58C2CDEF3D1B}" destId="{A8E874FE-F07A-460B-8428-BE22F510EC73}" srcOrd="2" destOrd="0" parTransId="{BE5A0A07-08FE-45B2-A465-AE9EDF50EE5B}" sibTransId="{3FC69C5E-D3B1-4DEE-B597-47F9905D92E3}"/>
    <dgm:cxn modelId="{B78855D7-90C8-47DE-996F-3C8DAD350239}" type="presOf" srcId="{562D63E0-77A6-4149-AB77-28A9D2EF8B07}" destId="{881A3359-58EE-41DD-B975-AA61E7662A5D}" srcOrd="0" destOrd="0" presId="urn:microsoft.com/office/officeart/2005/8/layout/chevron2"/>
    <dgm:cxn modelId="{A02053E8-86FF-44D7-AE68-67DE80F824DD}" type="presOf" srcId="{ACDCC635-7705-4F58-86DF-9D5A9F87E2C4}" destId="{F31DA420-2529-4C3A-AB06-465E243ED453}" srcOrd="0" destOrd="1" presId="urn:microsoft.com/office/officeart/2005/8/layout/chevron2"/>
    <dgm:cxn modelId="{5FF31147-0E68-446D-9338-1381C43A791E}" srcId="{6BD0B205-9EB9-4B52-BE73-0680E99E5667}" destId="{B6F0A859-7165-44B5-90B4-58C2CDEF3D1B}" srcOrd="0" destOrd="0" parTransId="{8C4E0421-26F1-4A77-850A-6CE51CDEF4B8}" sibTransId="{DE645376-4800-45D7-BB0B-583F11A15D71}"/>
    <dgm:cxn modelId="{522A79A3-43E4-4B33-ABC4-0677A750025E}" srcId="{562D63E0-77A6-4149-AB77-28A9D2EF8B07}" destId="{8A0AB26D-8A8A-4970-A963-C8A39215DF5A}" srcOrd="1" destOrd="0" parTransId="{DCA71D18-2BD8-4ABD-B5A5-AD7A916F9CAA}" sibTransId="{F7CA00A1-70FC-4B63-AFCD-16ADD09D35F6}"/>
    <dgm:cxn modelId="{25481C92-3393-446B-AA3A-47C7E726FF4B}" type="presOf" srcId="{A8E874FE-F07A-460B-8428-BE22F510EC73}" destId="{F95A06D5-B4F4-4E46-B97C-73B463BE0EC6}" srcOrd="0" destOrd="2" presId="urn:microsoft.com/office/officeart/2005/8/layout/chevron2"/>
    <dgm:cxn modelId="{10029169-0902-4FA3-98BF-A383E82DED76}" type="presOf" srcId="{B6F0A859-7165-44B5-90B4-58C2CDEF3D1B}" destId="{6E0FCA48-70E2-4D5E-AC4E-2A733BE1C19B}" srcOrd="0" destOrd="0" presId="urn:microsoft.com/office/officeart/2005/8/layout/chevron2"/>
    <dgm:cxn modelId="{6A06063D-6AD4-4527-8B99-6103AE1B9C34}" type="presParOf" srcId="{28860FD3-DE8F-449E-87CE-00350ABEB46E}" destId="{4B8676AD-B88A-4DA1-8220-DAC859AED1B3}" srcOrd="0" destOrd="0" presId="urn:microsoft.com/office/officeart/2005/8/layout/chevron2"/>
    <dgm:cxn modelId="{69AE0C45-0DE1-4BCB-B0AC-9B03F231DE74}" type="presParOf" srcId="{4B8676AD-B88A-4DA1-8220-DAC859AED1B3}" destId="{6E0FCA48-70E2-4D5E-AC4E-2A733BE1C19B}" srcOrd="0" destOrd="0" presId="urn:microsoft.com/office/officeart/2005/8/layout/chevron2"/>
    <dgm:cxn modelId="{D563E247-4D58-47EB-BD52-35257DC58C30}" type="presParOf" srcId="{4B8676AD-B88A-4DA1-8220-DAC859AED1B3}" destId="{F95A06D5-B4F4-4E46-B97C-73B463BE0EC6}" srcOrd="1" destOrd="0" presId="urn:microsoft.com/office/officeart/2005/8/layout/chevron2"/>
    <dgm:cxn modelId="{799B7E16-3D3C-4DB9-BCEE-B67902E4AF8B}" type="presParOf" srcId="{28860FD3-DE8F-449E-87CE-00350ABEB46E}" destId="{3B67255D-9BCF-4B29-A416-CFB41CF33F28}" srcOrd="1" destOrd="0" presId="urn:microsoft.com/office/officeart/2005/8/layout/chevron2"/>
    <dgm:cxn modelId="{AF70324A-7DC3-4121-86AC-C7D88A235D4C}" type="presParOf" srcId="{28860FD3-DE8F-449E-87CE-00350ABEB46E}" destId="{C456961F-8FD1-48E3-BB9E-672F477F74F3}" srcOrd="2" destOrd="0" presId="urn:microsoft.com/office/officeart/2005/8/layout/chevron2"/>
    <dgm:cxn modelId="{D57F5536-8AC5-4D78-9E1E-5111755AE705}" type="presParOf" srcId="{C456961F-8FD1-48E3-BB9E-672F477F74F3}" destId="{86430ABB-0496-44D6-B4FA-519819746A53}" srcOrd="0" destOrd="0" presId="urn:microsoft.com/office/officeart/2005/8/layout/chevron2"/>
    <dgm:cxn modelId="{43EFCEB5-5B99-433A-AA50-56F60501EA2C}" type="presParOf" srcId="{C456961F-8FD1-48E3-BB9E-672F477F74F3}" destId="{F31DA420-2529-4C3A-AB06-465E243ED453}" srcOrd="1" destOrd="0" presId="urn:microsoft.com/office/officeart/2005/8/layout/chevron2"/>
    <dgm:cxn modelId="{82985B63-32C4-40C8-AF2A-98459BB86BF8}" type="presParOf" srcId="{28860FD3-DE8F-449E-87CE-00350ABEB46E}" destId="{4875B534-8605-4F77-8035-E0BD8F28CA84}" srcOrd="3" destOrd="0" presId="urn:microsoft.com/office/officeart/2005/8/layout/chevron2"/>
    <dgm:cxn modelId="{B2076FAF-AA86-4829-A264-4B1204362358}" type="presParOf" srcId="{28860FD3-DE8F-449E-87CE-00350ABEB46E}" destId="{4B2B0123-5EC8-42FC-99C1-2A3845232590}" srcOrd="4" destOrd="0" presId="urn:microsoft.com/office/officeart/2005/8/layout/chevron2"/>
    <dgm:cxn modelId="{19834A08-4E75-402A-99E6-4F7772F1ED9E}" type="presParOf" srcId="{4B2B0123-5EC8-42FC-99C1-2A3845232590}" destId="{881A3359-58EE-41DD-B975-AA61E7662A5D}" srcOrd="0" destOrd="0" presId="urn:microsoft.com/office/officeart/2005/8/layout/chevron2"/>
    <dgm:cxn modelId="{8CF0B363-D3BF-4EE3-82BE-630582B19D73}" type="presParOf" srcId="{4B2B0123-5EC8-42FC-99C1-2A3845232590}" destId="{DBD1669B-AA1B-41FF-BD00-9917ACA94FC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5BC74B-FA7A-4DA5-8DC4-C5329BE61AC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296B31-8224-4EB5-99D3-967C857092E1}">
      <dgm:prSet phldrT="[Текст]" custT="1"/>
      <dgm:spPr/>
      <dgm:t>
        <a:bodyPr/>
        <a:lstStyle/>
        <a:p>
          <a:pPr algn="ctr"/>
          <a:r>
            <a:rPr lang="ru-RU" sz="1000" dirty="0" smtClean="0"/>
            <a:t>Обучение клиентов – почти всегда является разовым действием, поэтому цена фиксированная 3000 рублей.</a:t>
          </a:r>
        </a:p>
      </dgm:t>
    </dgm:pt>
    <dgm:pt modelId="{26B9F4CD-CC2D-4DFF-9AA1-C76AC02A69FB}" type="parTrans" cxnId="{FA76851B-1905-431A-8ACC-D9415EB0D1DF}">
      <dgm:prSet/>
      <dgm:spPr/>
      <dgm:t>
        <a:bodyPr/>
        <a:lstStyle/>
        <a:p>
          <a:endParaRPr lang="ru-RU"/>
        </a:p>
      </dgm:t>
    </dgm:pt>
    <dgm:pt modelId="{6AABE7DF-1CEA-48D7-AA2E-7B731943D521}" type="sibTrans" cxnId="{FA76851B-1905-431A-8ACC-D9415EB0D1DF}">
      <dgm:prSet/>
      <dgm:spPr/>
      <dgm:t>
        <a:bodyPr/>
        <a:lstStyle/>
        <a:p>
          <a:endParaRPr lang="ru-RU"/>
        </a:p>
      </dgm:t>
    </dgm:pt>
    <dgm:pt modelId="{E3BAEC51-86DF-40EF-B3D4-15C85725C79C}">
      <dgm:prSet phldrT="[Текст]" custT="1"/>
      <dgm:spPr/>
      <dgm:t>
        <a:bodyPr/>
        <a:lstStyle/>
        <a:p>
          <a:r>
            <a:rPr lang="ru-RU" sz="1000" dirty="0" smtClean="0"/>
            <a:t>Доработки системы по желанию клиента – Многие клиенты хотят сделать систему под свои интересы, но часто идеи пользователей являются очень полезными.</a:t>
          </a:r>
        </a:p>
        <a:p>
          <a:r>
            <a:rPr lang="ru-RU" sz="1000" dirty="0" smtClean="0"/>
            <a:t>Ценообразование будет складываться исходя из сложности задачи и трудозатрат разработчиков (человек часов).</a:t>
          </a:r>
        </a:p>
        <a:p>
          <a:r>
            <a:rPr lang="ru-RU" sz="1000" dirty="0" smtClean="0"/>
            <a:t>Средняя зарплата программиста – разработчика 550 рублей в час </a:t>
          </a:r>
          <a:endParaRPr lang="ru-RU" sz="1000" dirty="0"/>
        </a:p>
      </dgm:t>
    </dgm:pt>
    <dgm:pt modelId="{976D39F8-E9C8-43AC-AA98-5F01B44F656D}" type="parTrans" cxnId="{749CF5EB-68D2-4E7E-827C-903A54709629}">
      <dgm:prSet/>
      <dgm:spPr/>
      <dgm:t>
        <a:bodyPr/>
        <a:lstStyle/>
        <a:p>
          <a:endParaRPr lang="ru-RU"/>
        </a:p>
      </dgm:t>
    </dgm:pt>
    <dgm:pt modelId="{F408B96A-3EE5-47A1-B07E-DE2F3A84A9F3}" type="sibTrans" cxnId="{749CF5EB-68D2-4E7E-827C-903A54709629}">
      <dgm:prSet/>
      <dgm:spPr/>
      <dgm:t>
        <a:bodyPr/>
        <a:lstStyle/>
        <a:p>
          <a:endParaRPr lang="ru-RU"/>
        </a:p>
      </dgm:t>
    </dgm:pt>
    <dgm:pt modelId="{A918AB14-BD8A-4DBE-BE41-BB6DC227E3FF}">
      <dgm:prSet phldrT="[Текст]" custT="1"/>
      <dgm:spPr/>
      <dgm:t>
        <a:bodyPr/>
        <a:lstStyle/>
        <a:p>
          <a:r>
            <a:rPr lang="ru-RU" sz="1000" dirty="0" smtClean="0"/>
            <a:t>Продажи подписок на ПО и техническую поддержку – Являются основным направлением монетизации. Стоимость будет складываться на основе земельного фонда клиента. Предварительная стоимость 60 </a:t>
          </a:r>
          <a:r>
            <a:rPr lang="ru-RU" sz="1000" dirty="0" err="1" smtClean="0"/>
            <a:t>руб</a:t>
          </a:r>
          <a:r>
            <a:rPr lang="ru-RU" sz="1000" dirty="0" smtClean="0"/>
            <a:t>/га в год т.к. похожие системы, закрепленные на рынке используют </a:t>
          </a:r>
          <a:r>
            <a:rPr lang="ru-RU" sz="1000" dirty="0" err="1" smtClean="0"/>
            <a:t>ценнобразование</a:t>
          </a:r>
          <a:r>
            <a:rPr lang="ru-RU" sz="1000" dirty="0" smtClean="0"/>
            <a:t> от 40 до 200 рублей.</a:t>
          </a:r>
          <a:endParaRPr lang="ru-RU" sz="1000" dirty="0"/>
        </a:p>
      </dgm:t>
    </dgm:pt>
    <dgm:pt modelId="{2DC123CA-38DF-4694-BD1F-26EA06C30177}" type="parTrans" cxnId="{B5BFCE6F-1BB7-473E-9632-EC73933605B8}">
      <dgm:prSet/>
      <dgm:spPr/>
      <dgm:t>
        <a:bodyPr/>
        <a:lstStyle/>
        <a:p>
          <a:endParaRPr lang="ru-RU"/>
        </a:p>
      </dgm:t>
    </dgm:pt>
    <dgm:pt modelId="{46D3B541-A429-4C14-8754-D67ECA588C48}" type="sibTrans" cxnId="{B5BFCE6F-1BB7-473E-9632-EC73933605B8}">
      <dgm:prSet/>
      <dgm:spPr/>
      <dgm:t>
        <a:bodyPr/>
        <a:lstStyle/>
        <a:p>
          <a:endParaRPr lang="ru-RU"/>
        </a:p>
      </dgm:t>
    </dgm:pt>
    <dgm:pt modelId="{0CA932A3-3F9C-46C3-9027-218D4D1661F8}" type="pres">
      <dgm:prSet presAssocID="{AB5BC74B-FA7A-4DA5-8DC4-C5329BE61AC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DA9C8276-E85C-46E4-BF95-BF6FACF8F67B}" type="pres">
      <dgm:prSet presAssocID="{AB5BC74B-FA7A-4DA5-8DC4-C5329BE61AC1}" presName="pyramid" presStyleLbl="node1" presStyleIdx="0" presStyleCnt="1"/>
      <dgm:spPr/>
    </dgm:pt>
    <dgm:pt modelId="{F86D9F84-7926-4D7A-A982-8ADA4E32B165}" type="pres">
      <dgm:prSet presAssocID="{AB5BC74B-FA7A-4DA5-8DC4-C5329BE61AC1}" presName="theList" presStyleCnt="0"/>
      <dgm:spPr/>
    </dgm:pt>
    <dgm:pt modelId="{5A04E27B-848A-405C-B81D-E742DAF7BDB1}" type="pres">
      <dgm:prSet presAssocID="{1E296B31-8224-4EB5-99D3-967C857092E1}" presName="aNode" presStyleLbl="fgAcc1" presStyleIdx="0" presStyleCnt="3" custScaleY="453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97DC8D-9F5F-44AC-8CD3-A9C1BB91A5A7}" type="pres">
      <dgm:prSet presAssocID="{1E296B31-8224-4EB5-99D3-967C857092E1}" presName="aSpace" presStyleCnt="0"/>
      <dgm:spPr/>
    </dgm:pt>
    <dgm:pt modelId="{275FABA6-B112-4F35-A72C-377485142D73}" type="pres">
      <dgm:prSet presAssocID="{E3BAEC51-86DF-40EF-B3D4-15C85725C79C}" presName="aNode" presStyleLbl="fgAcc1" presStyleIdx="1" presStyleCnt="3" custScaleY="1274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D9F8B-C9FC-46FC-89EA-3460836D4B13}" type="pres">
      <dgm:prSet presAssocID="{E3BAEC51-86DF-40EF-B3D4-15C85725C79C}" presName="aSpace" presStyleCnt="0"/>
      <dgm:spPr/>
    </dgm:pt>
    <dgm:pt modelId="{0E1DE4AD-0CD5-4E03-9699-5331122784EA}" type="pres">
      <dgm:prSet presAssocID="{A918AB14-BD8A-4DBE-BE41-BB6DC227E3FF}" presName="aNode" presStyleLbl="fgAcc1" presStyleIdx="2" presStyleCnt="3" custScaleY="115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DD38AC-8AA1-4D89-9331-4A7B9743F02E}" type="pres">
      <dgm:prSet presAssocID="{A918AB14-BD8A-4DBE-BE41-BB6DC227E3FF}" presName="aSpace" presStyleCnt="0"/>
      <dgm:spPr/>
    </dgm:pt>
  </dgm:ptLst>
  <dgm:cxnLst>
    <dgm:cxn modelId="{FA76851B-1905-431A-8ACC-D9415EB0D1DF}" srcId="{AB5BC74B-FA7A-4DA5-8DC4-C5329BE61AC1}" destId="{1E296B31-8224-4EB5-99D3-967C857092E1}" srcOrd="0" destOrd="0" parTransId="{26B9F4CD-CC2D-4DFF-9AA1-C76AC02A69FB}" sibTransId="{6AABE7DF-1CEA-48D7-AA2E-7B731943D521}"/>
    <dgm:cxn modelId="{749CF5EB-68D2-4E7E-827C-903A54709629}" srcId="{AB5BC74B-FA7A-4DA5-8DC4-C5329BE61AC1}" destId="{E3BAEC51-86DF-40EF-B3D4-15C85725C79C}" srcOrd="1" destOrd="0" parTransId="{976D39F8-E9C8-43AC-AA98-5F01B44F656D}" sibTransId="{F408B96A-3EE5-47A1-B07E-DE2F3A84A9F3}"/>
    <dgm:cxn modelId="{ADC5704B-25CF-4AC1-B80B-3B9E3385010F}" type="presOf" srcId="{1E296B31-8224-4EB5-99D3-967C857092E1}" destId="{5A04E27B-848A-405C-B81D-E742DAF7BDB1}" srcOrd="0" destOrd="0" presId="urn:microsoft.com/office/officeart/2005/8/layout/pyramid2"/>
    <dgm:cxn modelId="{0592B634-B31B-494A-BC45-C98B9BC978CF}" type="presOf" srcId="{E3BAEC51-86DF-40EF-B3D4-15C85725C79C}" destId="{275FABA6-B112-4F35-A72C-377485142D73}" srcOrd="0" destOrd="0" presId="urn:microsoft.com/office/officeart/2005/8/layout/pyramid2"/>
    <dgm:cxn modelId="{B5BFCE6F-1BB7-473E-9632-EC73933605B8}" srcId="{AB5BC74B-FA7A-4DA5-8DC4-C5329BE61AC1}" destId="{A918AB14-BD8A-4DBE-BE41-BB6DC227E3FF}" srcOrd="2" destOrd="0" parTransId="{2DC123CA-38DF-4694-BD1F-26EA06C30177}" sibTransId="{46D3B541-A429-4C14-8754-D67ECA588C48}"/>
    <dgm:cxn modelId="{4023FA4D-8041-4F7E-878F-7D5F56ACAC63}" type="presOf" srcId="{AB5BC74B-FA7A-4DA5-8DC4-C5329BE61AC1}" destId="{0CA932A3-3F9C-46C3-9027-218D4D1661F8}" srcOrd="0" destOrd="0" presId="urn:microsoft.com/office/officeart/2005/8/layout/pyramid2"/>
    <dgm:cxn modelId="{369BD673-F992-48F6-A2DA-BCF1FC384A4F}" type="presOf" srcId="{A918AB14-BD8A-4DBE-BE41-BB6DC227E3FF}" destId="{0E1DE4AD-0CD5-4E03-9699-5331122784EA}" srcOrd="0" destOrd="0" presId="urn:microsoft.com/office/officeart/2005/8/layout/pyramid2"/>
    <dgm:cxn modelId="{160BF735-C651-4D7F-A226-9C30131B1B84}" type="presParOf" srcId="{0CA932A3-3F9C-46C3-9027-218D4D1661F8}" destId="{DA9C8276-E85C-46E4-BF95-BF6FACF8F67B}" srcOrd="0" destOrd="0" presId="urn:microsoft.com/office/officeart/2005/8/layout/pyramid2"/>
    <dgm:cxn modelId="{155D0867-62D3-4A75-9EE8-9FB5CDF03FF6}" type="presParOf" srcId="{0CA932A3-3F9C-46C3-9027-218D4D1661F8}" destId="{F86D9F84-7926-4D7A-A982-8ADA4E32B165}" srcOrd="1" destOrd="0" presId="urn:microsoft.com/office/officeart/2005/8/layout/pyramid2"/>
    <dgm:cxn modelId="{47EA23FF-3DA4-4178-8186-E545BA1AF125}" type="presParOf" srcId="{F86D9F84-7926-4D7A-A982-8ADA4E32B165}" destId="{5A04E27B-848A-405C-B81D-E742DAF7BDB1}" srcOrd="0" destOrd="0" presId="urn:microsoft.com/office/officeart/2005/8/layout/pyramid2"/>
    <dgm:cxn modelId="{D9AD9EAD-8066-4EF2-AF71-C0FFCF782878}" type="presParOf" srcId="{F86D9F84-7926-4D7A-A982-8ADA4E32B165}" destId="{B197DC8D-9F5F-44AC-8CD3-A9C1BB91A5A7}" srcOrd="1" destOrd="0" presId="urn:microsoft.com/office/officeart/2005/8/layout/pyramid2"/>
    <dgm:cxn modelId="{303186E5-6F7F-4F46-9788-2031E7C2138D}" type="presParOf" srcId="{F86D9F84-7926-4D7A-A982-8ADA4E32B165}" destId="{275FABA6-B112-4F35-A72C-377485142D73}" srcOrd="2" destOrd="0" presId="urn:microsoft.com/office/officeart/2005/8/layout/pyramid2"/>
    <dgm:cxn modelId="{5074B642-E2AE-4374-8F71-3461AEDF4936}" type="presParOf" srcId="{F86D9F84-7926-4D7A-A982-8ADA4E32B165}" destId="{BBDD9F8B-C9FC-46FC-89EA-3460836D4B13}" srcOrd="3" destOrd="0" presId="urn:microsoft.com/office/officeart/2005/8/layout/pyramid2"/>
    <dgm:cxn modelId="{083DF3B0-DDA6-4389-892D-3561C5D3CA7D}" type="presParOf" srcId="{F86D9F84-7926-4D7A-A982-8ADA4E32B165}" destId="{0E1DE4AD-0CD5-4E03-9699-5331122784EA}" srcOrd="4" destOrd="0" presId="urn:microsoft.com/office/officeart/2005/8/layout/pyramid2"/>
    <dgm:cxn modelId="{7093A93C-4AD7-40B4-8BAB-451D3ABF90CC}" type="presParOf" srcId="{F86D9F84-7926-4D7A-A982-8ADA4E32B165}" destId="{B7DD38AC-8AA1-4D89-9331-4A7B9743F02E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DC3E4B-CCC1-4790-B0BE-AF9DB53CE01B}" type="doc">
      <dgm:prSet loTypeId="urn:microsoft.com/office/officeart/2005/8/layout/hList3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8123B7E8-6E7C-43B0-889D-2E586FF5A16A}">
      <dgm:prSet phldrT="[Текст]"/>
      <dgm:spPr/>
      <dgm:t>
        <a:bodyPr/>
        <a:lstStyle/>
        <a:p>
          <a:r>
            <a:rPr lang="ru-RU" dirty="0" smtClean="0"/>
            <a:t>Финансы</a:t>
          </a:r>
          <a:endParaRPr lang="ru-RU" dirty="0"/>
        </a:p>
      </dgm:t>
    </dgm:pt>
    <dgm:pt modelId="{523A5A41-2839-42D4-AA10-896D4C5035B9}" type="parTrans" cxnId="{2E8B7DF7-3E00-4E5A-8EFC-83D4F5774105}">
      <dgm:prSet/>
      <dgm:spPr/>
      <dgm:t>
        <a:bodyPr/>
        <a:lstStyle/>
        <a:p>
          <a:endParaRPr lang="ru-RU"/>
        </a:p>
      </dgm:t>
    </dgm:pt>
    <dgm:pt modelId="{D03A1583-C452-43FA-BBB5-C2ECA15B8146}" type="sibTrans" cxnId="{2E8B7DF7-3E00-4E5A-8EFC-83D4F5774105}">
      <dgm:prSet/>
      <dgm:spPr/>
      <dgm:t>
        <a:bodyPr/>
        <a:lstStyle/>
        <a:p>
          <a:endParaRPr lang="ru-RU"/>
        </a:p>
      </dgm:t>
    </dgm:pt>
    <dgm:pt modelId="{579B0788-4248-45D3-B162-A06DD139ECC4}">
      <dgm:prSet phldrT="[Текст]" custT="1"/>
      <dgm:spPr/>
      <dgm:t>
        <a:bodyPr/>
        <a:lstStyle/>
        <a:p>
          <a:r>
            <a:rPr lang="ru-RU" sz="1000" dirty="0" smtClean="0"/>
            <a:t>Заработная плата команде:</a:t>
          </a:r>
        </a:p>
        <a:p>
          <a:r>
            <a:rPr lang="ru-RU" sz="1000" dirty="0" smtClean="0"/>
            <a:t>Проект реализуется командой из 5 программистов – разработчиков с заработком 550 </a:t>
          </a:r>
          <a:r>
            <a:rPr lang="ru-RU" sz="1000" dirty="0" err="1" smtClean="0"/>
            <a:t>руб</a:t>
          </a:r>
          <a:r>
            <a:rPr lang="ru-RU" sz="1000" dirty="0" smtClean="0"/>
            <a:t>/ч</a:t>
          </a:r>
        </a:p>
        <a:p>
          <a:r>
            <a:rPr lang="ru-RU" sz="1000" dirty="0" smtClean="0"/>
            <a:t>Итого: 186450 рублей</a:t>
          </a:r>
          <a:endParaRPr lang="ru-RU" sz="1000" dirty="0"/>
        </a:p>
      </dgm:t>
    </dgm:pt>
    <dgm:pt modelId="{6095E0CC-8E17-4EB0-9135-E3CA5167CBA8}" type="parTrans" cxnId="{60528272-2E02-496E-AA04-952896CD75BF}">
      <dgm:prSet/>
      <dgm:spPr/>
      <dgm:t>
        <a:bodyPr/>
        <a:lstStyle/>
        <a:p>
          <a:endParaRPr lang="ru-RU"/>
        </a:p>
      </dgm:t>
    </dgm:pt>
    <dgm:pt modelId="{F5393D20-CBEF-4B94-9AC6-2E3635A87A99}" type="sibTrans" cxnId="{60528272-2E02-496E-AA04-952896CD75BF}">
      <dgm:prSet/>
      <dgm:spPr/>
      <dgm:t>
        <a:bodyPr/>
        <a:lstStyle/>
        <a:p>
          <a:endParaRPr lang="ru-RU"/>
        </a:p>
      </dgm:t>
    </dgm:pt>
    <dgm:pt modelId="{5AD500EC-1402-41E7-9B9D-05121BCB8425}">
      <dgm:prSet phldrT="[Текст]" custT="1"/>
      <dgm:spPr/>
      <dgm:t>
        <a:bodyPr/>
        <a:lstStyle/>
        <a:p>
          <a:r>
            <a:rPr lang="ru-RU" sz="1000" dirty="0" smtClean="0"/>
            <a:t>Маркетинг:</a:t>
          </a:r>
          <a:br>
            <a:rPr lang="ru-RU" sz="1000" dirty="0" smtClean="0"/>
          </a:br>
          <a:r>
            <a:rPr lang="ru-RU" sz="1000" dirty="0" smtClean="0"/>
            <a:t>Размещение рекламы на сайтах (70000) Итого: 70000 рублей</a:t>
          </a:r>
        </a:p>
      </dgm:t>
    </dgm:pt>
    <dgm:pt modelId="{5B739698-20F2-4E51-997D-6CF1AC9458A0}" type="parTrans" cxnId="{3E0EBDF2-CBE6-4C51-9CE1-330ACC22571D}">
      <dgm:prSet/>
      <dgm:spPr/>
      <dgm:t>
        <a:bodyPr/>
        <a:lstStyle/>
        <a:p>
          <a:endParaRPr lang="ru-RU"/>
        </a:p>
      </dgm:t>
    </dgm:pt>
    <dgm:pt modelId="{A4688418-FF29-4A11-8154-40F28C007003}" type="sibTrans" cxnId="{3E0EBDF2-CBE6-4C51-9CE1-330ACC22571D}">
      <dgm:prSet/>
      <dgm:spPr/>
      <dgm:t>
        <a:bodyPr/>
        <a:lstStyle/>
        <a:p>
          <a:endParaRPr lang="ru-RU"/>
        </a:p>
      </dgm:t>
    </dgm:pt>
    <dgm:pt modelId="{C72DDF23-7266-407D-9178-34A47DF96148}">
      <dgm:prSet phldrT="[Текст]" custT="1"/>
      <dgm:spPr/>
      <dgm:t>
        <a:bodyPr/>
        <a:lstStyle/>
        <a:p>
          <a:r>
            <a:rPr lang="ru-RU" sz="1000" dirty="0" smtClean="0"/>
            <a:t>Аренда сервера и покупка </a:t>
          </a:r>
          <a:r>
            <a:rPr lang="en-US" sz="1000" dirty="0" smtClean="0"/>
            <a:t>NDVI </a:t>
          </a:r>
          <a:r>
            <a:rPr lang="ru-RU" sz="1000" dirty="0" smtClean="0"/>
            <a:t>снимков:</a:t>
          </a:r>
        </a:p>
        <a:p>
          <a:r>
            <a:rPr lang="ru-RU" sz="1000" dirty="0" smtClean="0"/>
            <a:t>Средняя стоимость продуктов составляет 25000 и 20000 соответственно.</a:t>
          </a:r>
        </a:p>
        <a:p>
          <a:r>
            <a:rPr lang="ru-RU" sz="1000" dirty="0" smtClean="0"/>
            <a:t>Итого: 45000 рублей</a:t>
          </a:r>
          <a:endParaRPr lang="ru-RU" sz="1000" dirty="0"/>
        </a:p>
      </dgm:t>
    </dgm:pt>
    <dgm:pt modelId="{31B444FB-9797-416B-B75C-C79711BE3711}" type="parTrans" cxnId="{225478CD-AABA-4964-B41F-70D777566B49}">
      <dgm:prSet/>
      <dgm:spPr/>
      <dgm:t>
        <a:bodyPr/>
        <a:lstStyle/>
        <a:p>
          <a:endParaRPr lang="ru-RU"/>
        </a:p>
      </dgm:t>
    </dgm:pt>
    <dgm:pt modelId="{33DAC74B-795C-4645-9170-C24C80A2D2B4}" type="sibTrans" cxnId="{225478CD-AABA-4964-B41F-70D777566B49}">
      <dgm:prSet/>
      <dgm:spPr/>
      <dgm:t>
        <a:bodyPr/>
        <a:lstStyle/>
        <a:p>
          <a:endParaRPr lang="ru-RU"/>
        </a:p>
      </dgm:t>
    </dgm:pt>
    <dgm:pt modelId="{D0294B06-CACC-4743-931E-FB615321F762}" type="pres">
      <dgm:prSet presAssocID="{56DC3E4B-CCC1-4790-B0BE-AF9DB53CE01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AC8289-1C5D-47AA-BBE4-28825FEB2146}" type="pres">
      <dgm:prSet presAssocID="{8123B7E8-6E7C-43B0-889D-2E586FF5A16A}" presName="roof" presStyleLbl="dkBgShp" presStyleIdx="0" presStyleCnt="2" custLinFactNeighborX="-25000" custLinFactNeighborY="-2717"/>
      <dgm:spPr/>
      <dgm:t>
        <a:bodyPr/>
        <a:lstStyle/>
        <a:p>
          <a:endParaRPr lang="ru-RU"/>
        </a:p>
      </dgm:t>
    </dgm:pt>
    <dgm:pt modelId="{5C7F74F2-15D5-4EB5-997D-087BB27010B0}" type="pres">
      <dgm:prSet presAssocID="{8123B7E8-6E7C-43B0-889D-2E586FF5A16A}" presName="pillars" presStyleCnt="0"/>
      <dgm:spPr/>
    </dgm:pt>
    <dgm:pt modelId="{0043527A-CEC5-4371-809D-E225F6C9884D}" type="pres">
      <dgm:prSet presAssocID="{8123B7E8-6E7C-43B0-889D-2E586FF5A16A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E6547-B983-48E1-A245-0482DB274FE5}" type="pres">
      <dgm:prSet presAssocID="{5AD500EC-1402-41E7-9B9D-05121BCB8425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65B95D-4D87-42B5-9BFB-B352A7644116}" type="pres">
      <dgm:prSet presAssocID="{C72DDF23-7266-407D-9178-34A47DF96148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39167E-08BB-45E4-9B96-340F10CEDD97}" type="pres">
      <dgm:prSet presAssocID="{8123B7E8-6E7C-43B0-889D-2E586FF5A16A}" presName="base" presStyleLbl="dkBgShp" presStyleIdx="1" presStyleCnt="2"/>
      <dgm:spPr/>
    </dgm:pt>
  </dgm:ptLst>
  <dgm:cxnLst>
    <dgm:cxn modelId="{5E8441A2-F503-490B-9224-1EB4C21AC78A}" type="presOf" srcId="{C72DDF23-7266-407D-9178-34A47DF96148}" destId="{9365B95D-4D87-42B5-9BFB-B352A7644116}" srcOrd="0" destOrd="0" presId="urn:microsoft.com/office/officeart/2005/8/layout/hList3"/>
    <dgm:cxn modelId="{1A609335-6F9F-4C46-893B-5E0E094B3432}" type="presOf" srcId="{56DC3E4B-CCC1-4790-B0BE-AF9DB53CE01B}" destId="{D0294B06-CACC-4743-931E-FB615321F762}" srcOrd="0" destOrd="0" presId="urn:microsoft.com/office/officeart/2005/8/layout/hList3"/>
    <dgm:cxn modelId="{225478CD-AABA-4964-B41F-70D777566B49}" srcId="{8123B7E8-6E7C-43B0-889D-2E586FF5A16A}" destId="{C72DDF23-7266-407D-9178-34A47DF96148}" srcOrd="2" destOrd="0" parTransId="{31B444FB-9797-416B-B75C-C79711BE3711}" sibTransId="{33DAC74B-795C-4645-9170-C24C80A2D2B4}"/>
    <dgm:cxn modelId="{60528272-2E02-496E-AA04-952896CD75BF}" srcId="{8123B7E8-6E7C-43B0-889D-2E586FF5A16A}" destId="{579B0788-4248-45D3-B162-A06DD139ECC4}" srcOrd="0" destOrd="0" parTransId="{6095E0CC-8E17-4EB0-9135-E3CA5167CBA8}" sibTransId="{F5393D20-CBEF-4B94-9AC6-2E3635A87A99}"/>
    <dgm:cxn modelId="{7C951D2B-AC8A-44F3-BD01-C11C4B647A14}" type="presOf" srcId="{5AD500EC-1402-41E7-9B9D-05121BCB8425}" destId="{CDAE6547-B983-48E1-A245-0482DB274FE5}" srcOrd="0" destOrd="0" presId="urn:microsoft.com/office/officeart/2005/8/layout/hList3"/>
    <dgm:cxn modelId="{1CDEEF1D-52CA-4E9A-8B02-3BDDB5B8C438}" type="presOf" srcId="{8123B7E8-6E7C-43B0-889D-2E586FF5A16A}" destId="{61AC8289-1C5D-47AA-BBE4-28825FEB2146}" srcOrd="0" destOrd="0" presId="urn:microsoft.com/office/officeart/2005/8/layout/hList3"/>
    <dgm:cxn modelId="{2E8B7DF7-3E00-4E5A-8EFC-83D4F5774105}" srcId="{56DC3E4B-CCC1-4790-B0BE-AF9DB53CE01B}" destId="{8123B7E8-6E7C-43B0-889D-2E586FF5A16A}" srcOrd="0" destOrd="0" parTransId="{523A5A41-2839-42D4-AA10-896D4C5035B9}" sibTransId="{D03A1583-C452-43FA-BBB5-C2ECA15B8146}"/>
    <dgm:cxn modelId="{3E0EBDF2-CBE6-4C51-9CE1-330ACC22571D}" srcId="{8123B7E8-6E7C-43B0-889D-2E586FF5A16A}" destId="{5AD500EC-1402-41E7-9B9D-05121BCB8425}" srcOrd="1" destOrd="0" parTransId="{5B739698-20F2-4E51-997D-6CF1AC9458A0}" sibTransId="{A4688418-FF29-4A11-8154-40F28C007003}"/>
    <dgm:cxn modelId="{FB2CBE12-9695-40B9-B846-E86BD94188D9}" type="presOf" srcId="{579B0788-4248-45D3-B162-A06DD139ECC4}" destId="{0043527A-CEC5-4371-809D-E225F6C9884D}" srcOrd="0" destOrd="0" presId="urn:microsoft.com/office/officeart/2005/8/layout/hList3"/>
    <dgm:cxn modelId="{879E2CC6-A8AA-4E2C-B2B3-61EAADD0954E}" type="presParOf" srcId="{D0294B06-CACC-4743-931E-FB615321F762}" destId="{61AC8289-1C5D-47AA-BBE4-28825FEB2146}" srcOrd="0" destOrd="0" presId="urn:microsoft.com/office/officeart/2005/8/layout/hList3"/>
    <dgm:cxn modelId="{E66CC4A1-B93B-4357-B85C-D3F6B3927490}" type="presParOf" srcId="{D0294B06-CACC-4743-931E-FB615321F762}" destId="{5C7F74F2-15D5-4EB5-997D-087BB27010B0}" srcOrd="1" destOrd="0" presId="urn:microsoft.com/office/officeart/2005/8/layout/hList3"/>
    <dgm:cxn modelId="{AFDD0FBF-2107-4F0C-B961-0CD670B32C55}" type="presParOf" srcId="{5C7F74F2-15D5-4EB5-997D-087BB27010B0}" destId="{0043527A-CEC5-4371-809D-E225F6C9884D}" srcOrd="0" destOrd="0" presId="urn:microsoft.com/office/officeart/2005/8/layout/hList3"/>
    <dgm:cxn modelId="{66F9B8D8-ECEA-4719-9C43-C1FFFF728119}" type="presParOf" srcId="{5C7F74F2-15D5-4EB5-997D-087BB27010B0}" destId="{CDAE6547-B983-48E1-A245-0482DB274FE5}" srcOrd="1" destOrd="0" presId="urn:microsoft.com/office/officeart/2005/8/layout/hList3"/>
    <dgm:cxn modelId="{96F51477-7EC3-47D5-9890-447AE8AE36CB}" type="presParOf" srcId="{5C7F74F2-15D5-4EB5-997D-087BB27010B0}" destId="{9365B95D-4D87-42B5-9BFB-B352A7644116}" srcOrd="2" destOrd="0" presId="urn:microsoft.com/office/officeart/2005/8/layout/hList3"/>
    <dgm:cxn modelId="{4F086BE7-B6A8-426F-92AF-8642F732F160}" type="presParOf" srcId="{D0294B06-CACC-4743-931E-FB615321F762}" destId="{CE39167E-08BB-45E4-9B96-340F10CEDD9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521263-27A4-4AB8-9060-70C46E0CBA49}" type="doc">
      <dgm:prSet loTypeId="urn:microsoft.com/office/officeart/2005/8/layout/hList3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30F6B8AB-5963-4741-BA35-EFCBB2EE0B13}">
      <dgm:prSet phldrT="[Текст]"/>
      <dgm:spPr/>
      <dgm:t>
        <a:bodyPr/>
        <a:lstStyle/>
        <a:p>
          <a:r>
            <a:rPr lang="ru-RU" dirty="0" smtClean="0"/>
            <a:t>Источники</a:t>
          </a:r>
          <a:endParaRPr lang="ru-RU" dirty="0"/>
        </a:p>
      </dgm:t>
    </dgm:pt>
    <dgm:pt modelId="{B35CCC60-39BD-48FE-9F3F-8FCC300469FA}" type="parTrans" cxnId="{0758534D-4CBD-41D3-B173-90A9A5B9053D}">
      <dgm:prSet/>
      <dgm:spPr/>
      <dgm:t>
        <a:bodyPr/>
        <a:lstStyle/>
        <a:p>
          <a:endParaRPr lang="ru-RU"/>
        </a:p>
      </dgm:t>
    </dgm:pt>
    <dgm:pt modelId="{C4950B32-538E-4210-A88A-D4DB272DC89F}" type="sibTrans" cxnId="{0758534D-4CBD-41D3-B173-90A9A5B9053D}">
      <dgm:prSet/>
      <dgm:spPr/>
      <dgm:t>
        <a:bodyPr/>
        <a:lstStyle/>
        <a:p>
          <a:endParaRPr lang="ru-RU"/>
        </a:p>
      </dgm:t>
    </dgm:pt>
    <dgm:pt modelId="{FB21C4BE-4964-4979-B0B1-D7E42318E6E3}">
      <dgm:prSet phldrT="[Текст]" custT="1"/>
      <dgm:spPr/>
      <dgm:t>
        <a:bodyPr/>
        <a:lstStyle/>
        <a:p>
          <a:r>
            <a:rPr lang="ru-RU" sz="1000" dirty="0" smtClean="0"/>
            <a:t>Инвесторы</a:t>
          </a:r>
          <a:endParaRPr lang="ru-RU" sz="1000" dirty="0"/>
        </a:p>
      </dgm:t>
    </dgm:pt>
    <dgm:pt modelId="{53720DF1-550F-41F3-B0EB-A8060EB8D49A}" type="parTrans" cxnId="{F1D612FD-6817-49A5-890F-4C72D5E7CE85}">
      <dgm:prSet/>
      <dgm:spPr/>
      <dgm:t>
        <a:bodyPr/>
        <a:lstStyle/>
        <a:p>
          <a:endParaRPr lang="ru-RU"/>
        </a:p>
      </dgm:t>
    </dgm:pt>
    <dgm:pt modelId="{E908B714-4F81-4053-A4B0-34EBB15C463A}" type="sibTrans" cxnId="{F1D612FD-6817-49A5-890F-4C72D5E7CE85}">
      <dgm:prSet/>
      <dgm:spPr/>
      <dgm:t>
        <a:bodyPr/>
        <a:lstStyle/>
        <a:p>
          <a:endParaRPr lang="ru-RU"/>
        </a:p>
      </dgm:t>
    </dgm:pt>
    <dgm:pt modelId="{E07F0C06-0349-4BE0-9816-6D11A7561B3C}">
      <dgm:prSet phldrT="[Текст]" custT="1"/>
      <dgm:spPr/>
      <dgm:t>
        <a:bodyPr/>
        <a:lstStyle/>
        <a:p>
          <a:r>
            <a:rPr lang="ru-RU" sz="1000" dirty="0" smtClean="0"/>
            <a:t>Гранты</a:t>
          </a:r>
          <a:endParaRPr lang="ru-RU" sz="1000" dirty="0"/>
        </a:p>
      </dgm:t>
    </dgm:pt>
    <dgm:pt modelId="{AF3A33F5-41BC-4C99-A869-16FA20138BAA}" type="parTrans" cxnId="{66872882-12BB-4EDF-B4D7-7886EEA3A52E}">
      <dgm:prSet/>
      <dgm:spPr/>
      <dgm:t>
        <a:bodyPr/>
        <a:lstStyle/>
        <a:p>
          <a:endParaRPr lang="ru-RU"/>
        </a:p>
      </dgm:t>
    </dgm:pt>
    <dgm:pt modelId="{BB4F0EEB-7044-4D64-B8CD-ED1B6642C642}" type="sibTrans" cxnId="{66872882-12BB-4EDF-B4D7-7886EEA3A52E}">
      <dgm:prSet/>
      <dgm:spPr/>
      <dgm:t>
        <a:bodyPr/>
        <a:lstStyle/>
        <a:p>
          <a:endParaRPr lang="ru-RU"/>
        </a:p>
      </dgm:t>
    </dgm:pt>
    <dgm:pt modelId="{9BAA5A48-E243-4CB8-9E13-66A687D3D106}">
      <dgm:prSet phldrT="[Текст]" custT="1"/>
      <dgm:spPr/>
      <dgm:t>
        <a:bodyPr/>
        <a:lstStyle/>
        <a:p>
          <a:r>
            <a:rPr lang="ru-RU" sz="1000" dirty="0" smtClean="0"/>
            <a:t>Кредиты</a:t>
          </a:r>
          <a:endParaRPr lang="ru-RU" sz="1000" dirty="0"/>
        </a:p>
      </dgm:t>
    </dgm:pt>
    <dgm:pt modelId="{91BA1F44-C0D1-44B9-AE2A-F92B84112C9C}" type="parTrans" cxnId="{63FBAF61-D050-4E8F-9AAD-CBCAE1429F15}">
      <dgm:prSet/>
      <dgm:spPr/>
      <dgm:t>
        <a:bodyPr/>
        <a:lstStyle/>
        <a:p>
          <a:endParaRPr lang="ru-RU"/>
        </a:p>
      </dgm:t>
    </dgm:pt>
    <dgm:pt modelId="{62456E8F-1D57-40A8-ACFF-B8B5C1A8174F}" type="sibTrans" cxnId="{63FBAF61-D050-4E8F-9AAD-CBCAE1429F15}">
      <dgm:prSet/>
      <dgm:spPr/>
      <dgm:t>
        <a:bodyPr/>
        <a:lstStyle/>
        <a:p>
          <a:endParaRPr lang="ru-RU"/>
        </a:p>
      </dgm:t>
    </dgm:pt>
    <dgm:pt modelId="{F27AE0A9-7244-4A39-8315-91E44449D389}" type="pres">
      <dgm:prSet presAssocID="{DF521263-27A4-4AB8-9060-70C46E0CBA4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EA4A6B-5239-4708-A1F7-AB8998F11224}" type="pres">
      <dgm:prSet presAssocID="{30F6B8AB-5963-4741-BA35-EFCBB2EE0B13}" presName="roof" presStyleLbl="dkBgShp" presStyleIdx="0" presStyleCnt="2" custLinFactNeighborX="-881"/>
      <dgm:spPr/>
      <dgm:t>
        <a:bodyPr/>
        <a:lstStyle/>
        <a:p>
          <a:endParaRPr lang="ru-RU"/>
        </a:p>
      </dgm:t>
    </dgm:pt>
    <dgm:pt modelId="{F9DD3CE6-295C-4106-B890-38EA1B655863}" type="pres">
      <dgm:prSet presAssocID="{30F6B8AB-5963-4741-BA35-EFCBB2EE0B13}" presName="pillars" presStyleCnt="0"/>
      <dgm:spPr/>
    </dgm:pt>
    <dgm:pt modelId="{3A4089F2-4575-43D6-AC94-FC448DBA2FA9}" type="pres">
      <dgm:prSet presAssocID="{30F6B8AB-5963-4741-BA35-EFCBB2EE0B13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4CDC6A-F576-4DDF-AA2B-A247F6D84849}" type="pres">
      <dgm:prSet presAssocID="{E07F0C06-0349-4BE0-9816-6D11A7561B3C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3D9CFC-F963-4833-8BC6-541873606871}" type="pres">
      <dgm:prSet presAssocID="{9BAA5A48-E243-4CB8-9E13-66A687D3D106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6955C7-BF62-4773-88ED-129C95C694BD}" type="pres">
      <dgm:prSet presAssocID="{30F6B8AB-5963-4741-BA35-EFCBB2EE0B13}" presName="base" presStyleLbl="dkBgShp" presStyleIdx="1" presStyleCnt="2"/>
      <dgm:spPr/>
    </dgm:pt>
  </dgm:ptLst>
  <dgm:cxnLst>
    <dgm:cxn modelId="{0758534D-4CBD-41D3-B173-90A9A5B9053D}" srcId="{DF521263-27A4-4AB8-9060-70C46E0CBA49}" destId="{30F6B8AB-5963-4741-BA35-EFCBB2EE0B13}" srcOrd="0" destOrd="0" parTransId="{B35CCC60-39BD-48FE-9F3F-8FCC300469FA}" sibTransId="{C4950B32-538E-4210-A88A-D4DB272DC89F}"/>
    <dgm:cxn modelId="{F9E15644-DF1F-49C5-A83C-C0F8913C4B30}" type="presOf" srcId="{DF521263-27A4-4AB8-9060-70C46E0CBA49}" destId="{F27AE0A9-7244-4A39-8315-91E44449D389}" srcOrd="0" destOrd="0" presId="urn:microsoft.com/office/officeart/2005/8/layout/hList3"/>
    <dgm:cxn modelId="{F1D612FD-6817-49A5-890F-4C72D5E7CE85}" srcId="{30F6B8AB-5963-4741-BA35-EFCBB2EE0B13}" destId="{FB21C4BE-4964-4979-B0B1-D7E42318E6E3}" srcOrd="0" destOrd="0" parTransId="{53720DF1-550F-41F3-B0EB-A8060EB8D49A}" sibTransId="{E908B714-4F81-4053-A4B0-34EBB15C463A}"/>
    <dgm:cxn modelId="{66872882-12BB-4EDF-B4D7-7886EEA3A52E}" srcId="{30F6B8AB-5963-4741-BA35-EFCBB2EE0B13}" destId="{E07F0C06-0349-4BE0-9816-6D11A7561B3C}" srcOrd="1" destOrd="0" parTransId="{AF3A33F5-41BC-4C99-A869-16FA20138BAA}" sibTransId="{BB4F0EEB-7044-4D64-B8CD-ED1B6642C642}"/>
    <dgm:cxn modelId="{2D972B6C-657C-453B-A0DD-5AEBE6F6C722}" type="presOf" srcId="{9BAA5A48-E243-4CB8-9E13-66A687D3D106}" destId="{C33D9CFC-F963-4833-8BC6-541873606871}" srcOrd="0" destOrd="0" presId="urn:microsoft.com/office/officeart/2005/8/layout/hList3"/>
    <dgm:cxn modelId="{5FA66259-EB03-4226-B7DD-5D7FCC5B92A2}" type="presOf" srcId="{FB21C4BE-4964-4979-B0B1-D7E42318E6E3}" destId="{3A4089F2-4575-43D6-AC94-FC448DBA2FA9}" srcOrd="0" destOrd="0" presId="urn:microsoft.com/office/officeart/2005/8/layout/hList3"/>
    <dgm:cxn modelId="{6180D112-1DFA-4931-A988-685CCE18FB11}" type="presOf" srcId="{E07F0C06-0349-4BE0-9816-6D11A7561B3C}" destId="{384CDC6A-F576-4DDF-AA2B-A247F6D84849}" srcOrd="0" destOrd="0" presId="urn:microsoft.com/office/officeart/2005/8/layout/hList3"/>
    <dgm:cxn modelId="{63FBAF61-D050-4E8F-9AAD-CBCAE1429F15}" srcId="{30F6B8AB-5963-4741-BA35-EFCBB2EE0B13}" destId="{9BAA5A48-E243-4CB8-9E13-66A687D3D106}" srcOrd="2" destOrd="0" parTransId="{91BA1F44-C0D1-44B9-AE2A-F92B84112C9C}" sibTransId="{62456E8F-1D57-40A8-ACFF-B8B5C1A8174F}"/>
    <dgm:cxn modelId="{334073F4-029C-4BB5-A0AB-99E795D7E5DC}" type="presOf" srcId="{30F6B8AB-5963-4741-BA35-EFCBB2EE0B13}" destId="{1FEA4A6B-5239-4708-A1F7-AB8998F11224}" srcOrd="0" destOrd="0" presId="urn:microsoft.com/office/officeart/2005/8/layout/hList3"/>
    <dgm:cxn modelId="{C2C2B84D-DED3-4B83-9D38-9DEA93BD3D68}" type="presParOf" srcId="{F27AE0A9-7244-4A39-8315-91E44449D389}" destId="{1FEA4A6B-5239-4708-A1F7-AB8998F11224}" srcOrd="0" destOrd="0" presId="urn:microsoft.com/office/officeart/2005/8/layout/hList3"/>
    <dgm:cxn modelId="{AAEFC60E-49EA-4157-A16A-852F5E2BBC91}" type="presParOf" srcId="{F27AE0A9-7244-4A39-8315-91E44449D389}" destId="{F9DD3CE6-295C-4106-B890-38EA1B655863}" srcOrd="1" destOrd="0" presId="urn:microsoft.com/office/officeart/2005/8/layout/hList3"/>
    <dgm:cxn modelId="{62636CA2-2DFB-4E26-BA59-FE8553E7A628}" type="presParOf" srcId="{F9DD3CE6-295C-4106-B890-38EA1B655863}" destId="{3A4089F2-4575-43D6-AC94-FC448DBA2FA9}" srcOrd="0" destOrd="0" presId="urn:microsoft.com/office/officeart/2005/8/layout/hList3"/>
    <dgm:cxn modelId="{112D9C22-0FAE-4999-8908-0D1606F9253D}" type="presParOf" srcId="{F9DD3CE6-295C-4106-B890-38EA1B655863}" destId="{384CDC6A-F576-4DDF-AA2B-A247F6D84849}" srcOrd="1" destOrd="0" presId="urn:microsoft.com/office/officeart/2005/8/layout/hList3"/>
    <dgm:cxn modelId="{452DE055-BAE3-4B70-ABAC-AB2B857B5FEC}" type="presParOf" srcId="{F9DD3CE6-295C-4106-B890-38EA1B655863}" destId="{C33D9CFC-F963-4833-8BC6-541873606871}" srcOrd="2" destOrd="0" presId="urn:microsoft.com/office/officeart/2005/8/layout/hList3"/>
    <dgm:cxn modelId="{FDBACC4C-2FBC-480D-AEA8-016FD8DDB947}" type="presParOf" srcId="{F27AE0A9-7244-4A39-8315-91E44449D389}" destId="{9D6955C7-BF62-4773-88ED-129C95C694B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FCA48-70E2-4D5E-AC4E-2A733BE1C19B}">
      <dsp:nvSpPr>
        <dsp:cNvPr id="0" name=""/>
        <dsp:cNvSpPr/>
      </dsp:nvSpPr>
      <dsp:spPr>
        <a:xfrm rot="5400000">
          <a:off x="-246348" y="249040"/>
          <a:ext cx="1642323" cy="114962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Экономия расходов</a:t>
          </a:r>
          <a:endParaRPr lang="ru-RU" sz="1200" kern="1200" dirty="0"/>
        </a:p>
      </dsp:txBody>
      <dsp:txXfrm rot="-5400000">
        <a:off x="1" y="577504"/>
        <a:ext cx="1149626" cy="492697"/>
      </dsp:txXfrm>
    </dsp:sp>
    <dsp:sp modelId="{F95A06D5-B4F4-4E46-B97C-73B463BE0EC6}">
      <dsp:nvSpPr>
        <dsp:cNvPr id="0" name=""/>
        <dsp:cNvSpPr/>
      </dsp:nvSpPr>
      <dsp:spPr>
        <a:xfrm rot="5400000">
          <a:off x="4583077" y="-3430759"/>
          <a:ext cx="1067510" cy="79344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ПО и оборудование стоит в 4-6 раз меньше тракторов и опрыскивателей (1,5 млн за </a:t>
          </a:r>
          <a:r>
            <a:rPr lang="ru-RU" sz="1100" kern="1200" dirty="0" err="1" smtClean="0"/>
            <a:t>дрон</a:t>
          </a:r>
          <a:r>
            <a:rPr lang="ru-RU" sz="1100" kern="1200" dirty="0" smtClean="0"/>
            <a:t> против 6 млн за трактор.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smtClean="0"/>
            <a:t>Уменьшение расхода ГСМ, генератор, который необходим для зарядки аккумуляторов в ча расход 3 л/ч, самый распространненый трактор МТЗ-80: 6 - 7литров.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При средней цене топлива в 65 рублей за литр экономия за смену составит 2750 рублей, за год экономия составляет 577 500.</a:t>
          </a:r>
          <a:endParaRPr lang="ru-RU" sz="1100" kern="1200" dirty="0"/>
        </a:p>
      </dsp:txBody>
      <dsp:txXfrm rot="-5400000">
        <a:off x="1149626" y="54804"/>
        <a:ext cx="7882300" cy="963286"/>
      </dsp:txXfrm>
    </dsp:sp>
    <dsp:sp modelId="{86430ABB-0496-44D6-B4FA-519819746A53}">
      <dsp:nvSpPr>
        <dsp:cNvPr id="0" name=""/>
        <dsp:cNvSpPr/>
      </dsp:nvSpPr>
      <dsp:spPr>
        <a:xfrm rot="5400000">
          <a:off x="-246348" y="1697807"/>
          <a:ext cx="1642323" cy="1149626"/>
        </a:xfrm>
        <a:prstGeom prst="chevron">
          <a:avLst/>
        </a:prstGeom>
        <a:solidFill>
          <a:schemeClr val="accent5">
            <a:hueOff val="-3611398"/>
            <a:satOff val="0"/>
            <a:lumOff val="15000"/>
            <a:alphaOff val="0"/>
          </a:schemeClr>
        </a:solidFill>
        <a:ln w="25400" cap="flat" cmpd="sng" algn="ctr">
          <a:solidFill>
            <a:schemeClr val="accent5">
              <a:hueOff val="-3611398"/>
              <a:satOff val="0"/>
              <a:lumOff val="150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Рост доходов</a:t>
          </a:r>
          <a:endParaRPr lang="ru-RU" sz="1200" kern="1200" dirty="0"/>
        </a:p>
      </dsp:txBody>
      <dsp:txXfrm rot="-5400000">
        <a:off x="1" y="2026271"/>
        <a:ext cx="1149626" cy="492697"/>
      </dsp:txXfrm>
    </dsp:sp>
    <dsp:sp modelId="{F31DA420-2529-4C3A-AB06-465E243ED453}">
      <dsp:nvSpPr>
        <dsp:cNvPr id="0" name=""/>
        <dsp:cNvSpPr/>
      </dsp:nvSpPr>
      <dsp:spPr>
        <a:xfrm rot="5400000">
          <a:off x="4583077" y="-1981992"/>
          <a:ext cx="1067510" cy="79344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611398"/>
              <a:satOff val="0"/>
              <a:lumOff val="150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Из-за движения </a:t>
          </a:r>
          <a:r>
            <a:rPr lang="ru-RU" sz="1100" kern="1200" dirty="0" err="1" smtClean="0"/>
            <a:t>дронов</a:t>
          </a:r>
          <a:r>
            <a:rPr lang="ru-RU" sz="1100" kern="1200" dirty="0" smtClean="0"/>
            <a:t> по воздуху, перестанет происходить наезд на посаженные культуры, это повысит урожайность каждого поля на 20%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В данный момент с учетом всех расходов и вычетов, чистая прибыль фермера с поля в 500 Га составляет 200 тысяч рублей в месяц, соответственно при использовании </a:t>
          </a:r>
          <a:r>
            <a:rPr lang="ru-RU" sz="1100" kern="1200" dirty="0" err="1" smtClean="0"/>
            <a:t>дронов</a:t>
          </a:r>
          <a:r>
            <a:rPr lang="ru-RU" sz="1100" kern="1200" dirty="0" smtClean="0"/>
            <a:t> прибыль 240 тысяч в месяц.</a:t>
          </a:r>
        </a:p>
      </dsp:txBody>
      <dsp:txXfrm rot="-5400000">
        <a:off x="1149626" y="1503571"/>
        <a:ext cx="7882300" cy="963286"/>
      </dsp:txXfrm>
    </dsp:sp>
    <dsp:sp modelId="{881A3359-58EE-41DD-B975-AA61E7662A5D}">
      <dsp:nvSpPr>
        <dsp:cNvPr id="0" name=""/>
        <dsp:cNvSpPr/>
      </dsp:nvSpPr>
      <dsp:spPr>
        <a:xfrm rot="5400000">
          <a:off x="-246348" y="3146574"/>
          <a:ext cx="1642323" cy="1149626"/>
        </a:xfrm>
        <a:prstGeom prst="chevron">
          <a:avLst/>
        </a:prstGeom>
        <a:solidFill>
          <a:schemeClr val="accent5">
            <a:hueOff val="-7222796"/>
            <a:satOff val="0"/>
            <a:lumOff val="30000"/>
            <a:alphaOff val="0"/>
          </a:schemeClr>
        </a:solidFill>
        <a:ln w="25400" cap="flat" cmpd="sng" algn="ctr">
          <a:solidFill>
            <a:schemeClr val="accent5">
              <a:hueOff val="-7222796"/>
              <a:satOff val="0"/>
              <a:lumOff val="300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Повышение эффективности</a:t>
          </a:r>
          <a:endParaRPr lang="ru-RU" sz="1200" kern="1200" dirty="0"/>
        </a:p>
      </dsp:txBody>
      <dsp:txXfrm rot="-5400000">
        <a:off x="1" y="3475038"/>
        <a:ext cx="1149626" cy="492697"/>
      </dsp:txXfrm>
    </dsp:sp>
    <dsp:sp modelId="{DBD1669B-AA1B-41FF-BD00-9917ACA94FC3}">
      <dsp:nvSpPr>
        <dsp:cNvPr id="0" name=""/>
        <dsp:cNvSpPr/>
      </dsp:nvSpPr>
      <dsp:spPr>
        <a:xfrm rot="5400000">
          <a:off x="4583077" y="-533225"/>
          <a:ext cx="1067510" cy="79344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222796"/>
              <a:satOff val="0"/>
              <a:lumOff val="300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Повысится качество урожая за счёт правильного ухода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Увеличатся часы работы, т.к. </a:t>
          </a:r>
          <a:r>
            <a:rPr lang="ru-RU" sz="1100" kern="1200" dirty="0" err="1" smtClean="0"/>
            <a:t>дроны</a:t>
          </a:r>
          <a:r>
            <a:rPr lang="ru-RU" sz="1100" kern="1200" dirty="0" smtClean="0"/>
            <a:t> могут обрабатывать поля круглосуточно</a:t>
          </a:r>
          <a:endParaRPr lang="ru-RU" sz="1100" kern="1200" dirty="0"/>
        </a:p>
      </dsp:txBody>
      <dsp:txXfrm rot="-5400000">
        <a:off x="1149626" y="2952338"/>
        <a:ext cx="7882300" cy="963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C8276-E85C-46E4-BF95-BF6FACF8F67B}">
      <dsp:nvSpPr>
        <dsp:cNvPr id="0" name=""/>
        <dsp:cNvSpPr/>
      </dsp:nvSpPr>
      <dsp:spPr>
        <a:xfrm>
          <a:off x="73686" y="0"/>
          <a:ext cx="4436622" cy="443662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04E27B-848A-405C-B81D-E742DAF7BDB1}">
      <dsp:nvSpPr>
        <dsp:cNvPr id="0" name=""/>
        <dsp:cNvSpPr/>
      </dsp:nvSpPr>
      <dsp:spPr>
        <a:xfrm>
          <a:off x="2291997" y="446353"/>
          <a:ext cx="2883804" cy="49351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Обучение клиентов – почти всегда является разовым действием, поэтому цена фиксированная 3000 рублей.</a:t>
          </a:r>
        </a:p>
      </dsp:txBody>
      <dsp:txXfrm>
        <a:off x="2316088" y="470444"/>
        <a:ext cx="2835622" cy="445334"/>
      </dsp:txXfrm>
    </dsp:sp>
    <dsp:sp modelId="{275FABA6-B112-4F35-A72C-377485142D73}">
      <dsp:nvSpPr>
        <dsp:cNvPr id="0" name=""/>
        <dsp:cNvSpPr/>
      </dsp:nvSpPr>
      <dsp:spPr>
        <a:xfrm>
          <a:off x="2291997" y="1075915"/>
          <a:ext cx="2883804" cy="13868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Доработки системы по желанию клиента – Многие клиенты хотят сделать систему под свои интересы, но часто идеи пользователей являются очень полезными.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Ценообразование будет складываться исходя из сложности задачи и трудозатрат разработчиков (человек часов).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Средняя зарплата программиста – разработчика 550 рублей в час </a:t>
          </a:r>
          <a:endParaRPr lang="ru-RU" sz="1000" kern="1200" dirty="0"/>
        </a:p>
      </dsp:txBody>
      <dsp:txXfrm>
        <a:off x="2359696" y="1143614"/>
        <a:ext cx="2748406" cy="1251421"/>
      </dsp:txXfrm>
    </dsp:sp>
    <dsp:sp modelId="{0E1DE4AD-0CD5-4E03-9699-5331122784EA}">
      <dsp:nvSpPr>
        <dsp:cNvPr id="0" name=""/>
        <dsp:cNvSpPr/>
      </dsp:nvSpPr>
      <dsp:spPr>
        <a:xfrm>
          <a:off x="2291997" y="2598779"/>
          <a:ext cx="2883804" cy="12554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Продажи подписок на ПО и техническую поддержку – Являются основным направлением монетизации. Стоимость будет складываться на основе земельного фонда клиента. Предварительная стоимость 60 </a:t>
          </a:r>
          <a:r>
            <a:rPr lang="ru-RU" sz="1000" kern="1200" dirty="0" err="1" smtClean="0"/>
            <a:t>руб</a:t>
          </a:r>
          <a:r>
            <a:rPr lang="ru-RU" sz="1000" kern="1200" dirty="0" smtClean="0"/>
            <a:t>/га в год т.к. похожие системы, закрепленные на рынке используют </a:t>
          </a:r>
          <a:r>
            <a:rPr lang="ru-RU" sz="1000" kern="1200" dirty="0" err="1" smtClean="0"/>
            <a:t>ценнобразование</a:t>
          </a:r>
          <a:r>
            <a:rPr lang="ru-RU" sz="1000" kern="1200" dirty="0" smtClean="0"/>
            <a:t> от 40 до 200 рублей.</a:t>
          </a:r>
          <a:endParaRPr lang="ru-RU" sz="1000" kern="1200" dirty="0"/>
        </a:p>
      </dsp:txBody>
      <dsp:txXfrm>
        <a:off x="2353283" y="2660065"/>
        <a:ext cx="2761232" cy="11328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AC8289-1C5D-47AA-BBE4-28825FEB2146}">
      <dsp:nvSpPr>
        <dsp:cNvPr id="0" name=""/>
        <dsp:cNvSpPr/>
      </dsp:nvSpPr>
      <dsp:spPr>
        <a:xfrm>
          <a:off x="0" y="0"/>
          <a:ext cx="4492487" cy="972047"/>
        </a:xfrm>
        <a:prstGeom prst="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Финансы</a:t>
          </a:r>
          <a:endParaRPr lang="ru-RU" sz="4600" kern="1200" dirty="0"/>
        </a:p>
      </dsp:txBody>
      <dsp:txXfrm>
        <a:off x="0" y="0"/>
        <a:ext cx="4492487" cy="972047"/>
      </dsp:txXfrm>
    </dsp:sp>
    <dsp:sp modelId="{0043527A-CEC5-4371-809D-E225F6C9884D}">
      <dsp:nvSpPr>
        <dsp:cNvPr id="0" name=""/>
        <dsp:cNvSpPr/>
      </dsp:nvSpPr>
      <dsp:spPr>
        <a:xfrm>
          <a:off x="2193" y="972047"/>
          <a:ext cx="1496033" cy="20412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Заработная плата команде: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Проект реализуется командой из 5 программистов – разработчиков с заработком 550 </a:t>
          </a:r>
          <a:r>
            <a:rPr lang="ru-RU" sz="1000" kern="1200" dirty="0" err="1" smtClean="0"/>
            <a:t>руб</a:t>
          </a:r>
          <a:r>
            <a:rPr lang="ru-RU" sz="1000" kern="1200" dirty="0" smtClean="0"/>
            <a:t>/ч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Итого: 186450 рублей</a:t>
          </a:r>
          <a:endParaRPr lang="ru-RU" sz="1000" kern="1200" dirty="0"/>
        </a:p>
      </dsp:txBody>
      <dsp:txXfrm>
        <a:off x="2193" y="972047"/>
        <a:ext cx="1496033" cy="2041298"/>
      </dsp:txXfrm>
    </dsp:sp>
    <dsp:sp modelId="{CDAE6547-B983-48E1-A245-0482DB274FE5}">
      <dsp:nvSpPr>
        <dsp:cNvPr id="0" name=""/>
        <dsp:cNvSpPr/>
      </dsp:nvSpPr>
      <dsp:spPr>
        <a:xfrm>
          <a:off x="1498226" y="972047"/>
          <a:ext cx="1496033" cy="20412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Маркетинг:</a:t>
          </a:r>
          <a:br>
            <a:rPr lang="ru-RU" sz="1000" kern="1200" dirty="0" smtClean="0"/>
          </a:br>
          <a:r>
            <a:rPr lang="ru-RU" sz="1000" kern="1200" dirty="0" smtClean="0"/>
            <a:t>Размещение рекламы на сайтах (70000) Итого: 70000 рублей</a:t>
          </a:r>
        </a:p>
      </dsp:txBody>
      <dsp:txXfrm>
        <a:off x="1498226" y="972047"/>
        <a:ext cx="1496033" cy="2041298"/>
      </dsp:txXfrm>
    </dsp:sp>
    <dsp:sp modelId="{9365B95D-4D87-42B5-9BFB-B352A7644116}">
      <dsp:nvSpPr>
        <dsp:cNvPr id="0" name=""/>
        <dsp:cNvSpPr/>
      </dsp:nvSpPr>
      <dsp:spPr>
        <a:xfrm>
          <a:off x="2994260" y="972047"/>
          <a:ext cx="1496033" cy="20412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Аренда сервера и покупка </a:t>
          </a:r>
          <a:r>
            <a:rPr lang="en-US" sz="1000" kern="1200" dirty="0" smtClean="0"/>
            <a:t>NDVI </a:t>
          </a:r>
          <a:r>
            <a:rPr lang="ru-RU" sz="1000" kern="1200" dirty="0" smtClean="0"/>
            <a:t>снимков: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Средняя стоимость продуктов составляет 25000 и 20000 соответственно.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Итого: 45000 рублей</a:t>
          </a:r>
          <a:endParaRPr lang="ru-RU" sz="1000" kern="1200" dirty="0"/>
        </a:p>
      </dsp:txBody>
      <dsp:txXfrm>
        <a:off x="2994260" y="972047"/>
        <a:ext cx="1496033" cy="2041298"/>
      </dsp:txXfrm>
    </dsp:sp>
    <dsp:sp modelId="{CE39167E-08BB-45E4-9B96-340F10CEDD97}">
      <dsp:nvSpPr>
        <dsp:cNvPr id="0" name=""/>
        <dsp:cNvSpPr/>
      </dsp:nvSpPr>
      <dsp:spPr>
        <a:xfrm>
          <a:off x="0" y="3013346"/>
          <a:ext cx="4492487" cy="226810"/>
        </a:xfrm>
        <a:prstGeom prst="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A4A6B-5239-4708-A1F7-AB8998F11224}">
      <dsp:nvSpPr>
        <dsp:cNvPr id="0" name=""/>
        <dsp:cNvSpPr/>
      </dsp:nvSpPr>
      <dsp:spPr>
        <a:xfrm>
          <a:off x="0" y="0"/>
          <a:ext cx="4509053" cy="972047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Источники</a:t>
          </a:r>
          <a:endParaRPr lang="ru-RU" sz="4600" kern="1200" dirty="0"/>
        </a:p>
      </dsp:txBody>
      <dsp:txXfrm>
        <a:off x="0" y="0"/>
        <a:ext cx="4509053" cy="972047"/>
      </dsp:txXfrm>
    </dsp:sp>
    <dsp:sp modelId="{3A4089F2-4575-43D6-AC94-FC448DBA2FA9}">
      <dsp:nvSpPr>
        <dsp:cNvPr id="0" name=""/>
        <dsp:cNvSpPr/>
      </dsp:nvSpPr>
      <dsp:spPr>
        <a:xfrm>
          <a:off x="2201" y="972047"/>
          <a:ext cx="1501549" cy="20412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Инвесторы</a:t>
          </a:r>
          <a:endParaRPr lang="ru-RU" sz="1000" kern="1200" dirty="0"/>
        </a:p>
      </dsp:txBody>
      <dsp:txXfrm>
        <a:off x="2201" y="972047"/>
        <a:ext cx="1501549" cy="2041298"/>
      </dsp:txXfrm>
    </dsp:sp>
    <dsp:sp modelId="{384CDC6A-F576-4DDF-AA2B-A247F6D84849}">
      <dsp:nvSpPr>
        <dsp:cNvPr id="0" name=""/>
        <dsp:cNvSpPr/>
      </dsp:nvSpPr>
      <dsp:spPr>
        <a:xfrm>
          <a:off x="1503751" y="972047"/>
          <a:ext cx="1501549" cy="20412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Гранты</a:t>
          </a:r>
          <a:endParaRPr lang="ru-RU" sz="1000" kern="1200" dirty="0"/>
        </a:p>
      </dsp:txBody>
      <dsp:txXfrm>
        <a:off x="1503751" y="972047"/>
        <a:ext cx="1501549" cy="2041298"/>
      </dsp:txXfrm>
    </dsp:sp>
    <dsp:sp modelId="{C33D9CFC-F963-4833-8BC6-541873606871}">
      <dsp:nvSpPr>
        <dsp:cNvPr id="0" name=""/>
        <dsp:cNvSpPr/>
      </dsp:nvSpPr>
      <dsp:spPr>
        <a:xfrm>
          <a:off x="3005301" y="972047"/>
          <a:ext cx="1501549" cy="20412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Кредиты</a:t>
          </a:r>
          <a:endParaRPr lang="ru-RU" sz="1000" kern="1200" dirty="0"/>
        </a:p>
      </dsp:txBody>
      <dsp:txXfrm>
        <a:off x="3005301" y="972047"/>
        <a:ext cx="1501549" cy="2041298"/>
      </dsp:txXfrm>
    </dsp:sp>
    <dsp:sp modelId="{9D6955C7-BF62-4773-88ED-129C95C694BD}">
      <dsp:nvSpPr>
        <dsp:cNvPr id="0" name=""/>
        <dsp:cNvSpPr/>
      </dsp:nvSpPr>
      <dsp:spPr>
        <a:xfrm>
          <a:off x="0" y="3013346"/>
          <a:ext cx="4509053" cy="22681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595959"/>
                </a:solidFill>
              </a:rPr>
              <a:t>Во время демонстрации шаблона необходимо ответить на следующие вопросы: 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чью проблему вы решаете (ваш пользователь)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почему проблема возникает, в чем состоит проблема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какое решение вы собираетесь делать для вашего пользователя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кто является вовлеченной стороной в ваш проект, то есть влияет на него 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AutoNum type="arabicPeriod"/>
            </a:pPr>
            <a:r>
              <a:rPr lang="ru" sz="1800">
                <a:solidFill>
                  <a:srgbClr val="595959"/>
                </a:solidFill>
              </a:rPr>
              <a:t>Если вы выполняете заказную задачу, расскажите о компании-заказчике и причинах, по которой у нее возникла задача (какую проблему надо решить?), в какой форме заказчик ждет результата? Какие технические, экономические и этические ограничения необходимо учитывать при решении задачи? С какими системами заказчика придется работать?</a:t>
            </a: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Кто ваш клиент ? Как он принимает решение? Какой у него есть бюджет на решение проблемы , которую вы собираетесь закрывать ?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какой ситуации  клиент сталкивается с проблемой ?  Как он решает ее сейчас?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9900FF"/>
                </a:solidFill>
              </a:rPr>
              <a:t>для заказных проектов:</a:t>
            </a:r>
            <a:r>
              <a:rPr lang="ru" sz="1200" b="1">
                <a:solidFill>
                  <a:schemeClr val="dk1"/>
                </a:solidFill>
              </a:rPr>
              <a:t> </a:t>
            </a:r>
            <a:r>
              <a:rPr lang="ru" sz="1200">
                <a:solidFill>
                  <a:schemeClr val="dk1"/>
                </a:solidFill>
              </a:rPr>
              <a:t>Кто ваш заказчик? Кто пользователи решения, которое вы делаете для заказчика?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 шаблона формулировки проблемы</a:t>
            </a:r>
            <a:r>
              <a:rPr lang="ru" sz="1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0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 [пользователь - кто он?] 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хочет   [цель/желание/потребность - написать, что именно он хочет?],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но не может, потому что ему мешают </a:t>
            </a:r>
            <a:r>
              <a:rPr lang="ru"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[барьеры - какие именно?, что ему мешает? почему не может решить или результат не устраивает?]</a:t>
            </a: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 существующие [решения такие-то - какие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обладают [недостатками такими-то - какими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потому не позволяют эти барьеры преодолеть.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Начните с </a:t>
            </a:r>
            <a:r>
              <a:rPr lang="ru" b="1">
                <a:solidFill>
                  <a:schemeClr val="dk1"/>
                </a:solidFill>
              </a:rPr>
              <a:t>проблемы пользователя/заказчика</a:t>
            </a:r>
            <a:r>
              <a:rPr lang="ru">
                <a:solidFill>
                  <a:schemeClr val="dk1"/>
                </a:solidFill>
              </a:rPr>
              <a:t>, которую призван решить ваш проект.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Она не существует в вакууме — всегда есть кто-то, кто заинтересован в её решении, иначе это не проблема. Этот кто-то — ваш </a:t>
            </a:r>
            <a:r>
              <a:rPr lang="ru" b="1">
                <a:solidFill>
                  <a:schemeClr val="dk1"/>
                </a:solidFill>
              </a:rPr>
              <a:t>пользователь </a:t>
            </a:r>
            <a:r>
              <a:rPr lang="ru">
                <a:solidFill>
                  <a:schemeClr val="dk1"/>
                </a:solidFill>
              </a:rPr>
              <a:t>или заказчик.  Он может и не являться вашим непосредственным заказчиком, но вы так или иначе действуете в его интересах. Обычно это не один человек, а группа людей, объединенных каким-то признаком.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Возможно вместо слова “проблема” вам больше подойдёт “нерешённая задача”, “неудовлетворённая потребность”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Здесь также уместно указать, почему эта проблема возникает / почему потребность не удовлетворяется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Скорее всего, нужно будет указать контекст (при каких условиях наблюдается проблема)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>
                <a:solidFill>
                  <a:schemeClr val="dk1"/>
                </a:solidFill>
              </a:rPr>
              <a:t>Если актуальность / серьезность проблемы не всем очевидна, скажите несколько слов о последствиях. Описывая проблему, постарайтесь воздержаться от мнений и оценочных прилагательных, особенно эмоциональных (“катастрофические последствия”, “колоссальный ущерб”) — гораздо лучше то же самое изложить в цифрах и фактах</a:t>
            </a:r>
            <a:endParaRPr/>
          </a:p>
        </p:txBody>
      </p:sp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77452" marR="203295" lvl="0" indent="632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b="1">
                <a:solidFill>
                  <a:schemeClr val="dk1"/>
                </a:solidFill>
              </a:rPr>
              <a:t>Демонстрация вашего решения / результатов исследования (MVP/прототип/ранняя версия/другое)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77452" marR="203295" lvl="0" indent="632" algn="l" rtl="0">
              <a:lnSpc>
                <a:spcPct val="10370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96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технические параметры продукта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FF0000"/>
                </a:solidFill>
              </a:rPr>
              <a:t>можно заполнить только одну из таблиц: слайд 9 или 10</a:t>
            </a:r>
            <a:endParaRPr sz="15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880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Результаты проекта (ценностное предложение или предлагаемое решение):</a:t>
            </a:r>
            <a:endParaRPr sz="12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Пример шаблона формулировки</a:t>
            </a:r>
            <a:endParaRPr sz="9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	[пользователей - кто они?]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наше	[решение - что именно?]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будет	[выполнять главную функцию - какую?],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в отличие от	[альтернатив - каких?]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будет иметь	[такие-то преимущества - какие?]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кого (целевой сегмент)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(текущая  альтернатива)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(ваша продуктовая  категория)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(ключевое решение)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(альтернативные решения)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мы делаем (ключевой функционал  вашего продукта для конкретного  решения проблемы)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пример: 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Для молодых людей, живущих в городах до 1 млн.  жителей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Которые недовольны качеством и полнотой информации  о городских мероприятиях и событий в пабликах  вКонтакте и Одноклассниках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Наш продукт – это интернет-сайт и мобильное  приложение –афиша городских мероприятий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Который позволяет найти самое интересное  мероприятие или событие в своем городе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В отличие от afisha.ru и timeout.ru, которым не интересно  публиковать мероприятия в малых городах и с  потенциальным количеством посетителей до 500  человек, мы умеем и любим собирать контент для  регионов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У нас есть платформа для организаторов мероприятий,  сайт и мобильное приложение для пользователей, а также партнерства с крупными агрегаторами событий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пример 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[Название проекта/стартапа] помогает [название  клиентского сегмента] решить [название проблемы] с помощью  [технология/ценностное предложение]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000">
                <a:solidFill>
                  <a:schemeClr val="dk1"/>
                </a:solidFill>
              </a:rPr>
              <a:t>Пример: Все Эвакуаторы помогают автолюбителям в любой части  России получить эвакуацию и автотехпомощь на дороге 24 часа в  сутки 7 дней в неделю по минимальной цене.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Почему вы и ваша команда – подходящие люди, чтобы построить и вырастить эту компанию? Какой опыт есть у вас, которого нет у других? Выделите ключевых членов команды, их успехи в других компаниях и ключевые знания, которые они привносят.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1pPr>
            <a:lvl2pPr marL="914400" lvl="1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2pPr>
            <a:lvl3pPr marL="1371600" lvl="2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4pPr>
            <a:lvl5pPr marL="2286000" lvl="4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321386" y="4811072"/>
            <a:ext cx="194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320272" y="1078567"/>
            <a:ext cx="7024200" cy="10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“ПШИК” - </a:t>
            </a:r>
            <a:r>
              <a:rPr lang="ru" sz="3000" b="0" i="0" u="none" strike="noStrike" cap="non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Умные оросительные системы для аграриев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2475" y="16665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69650" y="3888350"/>
            <a:ext cx="2104950" cy="109335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463924" y="3953856"/>
            <a:ext cx="6186856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«агроПШИК»</a:t>
            </a:r>
            <a:endParaRPr sz="2100" b="1" i="0" u="none" strike="noStrike" cap="non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221650" y="0"/>
            <a:ext cx="8801698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Актуальность проекта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наши дни у аграриев расходуется большие финансовые и человеческие ресурсы для полива своих угодий. Затраты заключаются в расходе </a:t>
            </a:r>
            <a:r>
              <a:rPr lang="ru" sz="16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ГСМ, воды </a:t>
            </a:r>
            <a:r>
              <a:rPr lang="ru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 удобрений, заработные платы механизаторов</a:t>
            </a:r>
            <a:r>
              <a:rPr lang="ru" sz="16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2432" y="1292631"/>
            <a:ext cx="6400133" cy="304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7600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94290" y="837665"/>
            <a:ext cx="6293722" cy="4188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Портрет целевого клиента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Потенциальные клиенты данного проекта: руководители (владельльцы) Агрохолдингов, КФХ и более мелких угодий.</a:t>
            </a:r>
            <a:endParaRPr/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большинстве случаев это мужчины среднего возраста с средним-техническим или высшим образованием. Многие владельцы увлечены продуктами автоматизации (дроны, автопилоты)</a:t>
            </a:r>
            <a:endParaRPr/>
          </a:p>
          <a:p>
            <a:pPr marL="127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Область применения продукта – сельскохозяйственная отрасль. Исходя из данных о сельском хозяйстве РФ на октябрь 2024 года, стоимость всей продукции в данной сфере составляет 1 3335, 4 млрд рублей.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4776620" y="-1"/>
            <a:ext cx="4055679" cy="83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Потребитель/заказчик</a:t>
            </a:r>
            <a:endParaRPr sz="2400" b="1" i="0" u="none" strike="noStrike" cap="non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Целевая аудитория</a:t>
            </a:r>
            <a:endParaRPr sz="2400" b="1" i="0" u="none" strike="noStrike" cap="none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4" name="Google Shape;5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7600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175200" y="160568"/>
            <a:ext cx="8706299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КЛЮЧЕВАЯ ПРОБЛЕМА</a:t>
            </a:r>
            <a:endParaRPr sz="20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Расход больших финансовых и человеческих ресурсов для полива своих угодий. Затраты заключаются в расходе </a:t>
            </a:r>
            <a:r>
              <a:rPr lang="ru" sz="2000" b="0" i="0" u="none" strike="noStrike" cap="none" dirty="0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ГСМ, воды </a:t>
            </a:r>
            <a:r>
              <a:rPr lang="ru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и удобрений, заработные платы механизаторов.</a:t>
            </a:r>
            <a:endParaRPr sz="20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175200" y="1760975"/>
            <a:ext cx="8706300" cy="2455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Был произведён опрос руководителей и управленцев сельхоз предприятий.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Были заданы следующие вопросы: Наличие проблем с техникой для полива, потеря прибыли из-за нарушения норм, желание клиентов автоматизировать данный процесс.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Исходя их ответов, можно сделать выводы, что многие потенциальные клиенты могут нуждаться в данном продукте.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/>
          </a:p>
        </p:txBody>
      </p:sp>
      <p:pic>
        <p:nvPicPr>
          <p:cNvPr id="5" name="Google Shape;5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6117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198951456"/>
              </p:ext>
            </p:extLst>
          </p:nvPr>
        </p:nvGraphicFramePr>
        <p:xfrm>
          <a:off x="0" y="1"/>
          <a:ext cx="4454236" cy="3616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808190942"/>
              </p:ext>
            </p:extLst>
          </p:nvPr>
        </p:nvGraphicFramePr>
        <p:xfrm>
          <a:off x="4454236" y="1835728"/>
          <a:ext cx="4689764" cy="3307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oogle Shape;5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7600" y="1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6293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639889596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Google Shape;5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7600" y="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0207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Анализ расходов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6096000" y="568279"/>
            <a:ext cx="3048000" cy="4064000"/>
          </a:xfrm>
        </p:spPr>
        <p:txBody>
          <a:bodyPr/>
          <a:lstStyle/>
          <a:p>
            <a:r>
              <a:rPr lang="ru-RU" dirty="0" smtClean="0"/>
              <a:t>Как видно на диаграмме </a:t>
            </a:r>
            <a:r>
              <a:rPr lang="ru-RU" dirty="0" err="1" smtClean="0"/>
              <a:t>дрон</a:t>
            </a:r>
            <a:r>
              <a:rPr lang="ru-RU" dirty="0" smtClean="0"/>
              <a:t> не сильно отличается от привычных средств полива. Норма внесения при дождевании в среднем составляет 10 – 20 л/га, а с учетом цены тумана в 8 млн рублей, трактора с прицепным 4 млн и </a:t>
            </a:r>
            <a:r>
              <a:rPr lang="ru-RU" dirty="0" err="1" smtClean="0"/>
              <a:t>дрона</a:t>
            </a:r>
            <a:r>
              <a:rPr lang="ru-RU" dirty="0"/>
              <a:t> </a:t>
            </a:r>
            <a:r>
              <a:rPr lang="ru-RU" dirty="0" smtClean="0"/>
              <a:t>с ПО «ПШИК» 1,5 млн, то новое средство полива выглядит более выгодно.</a:t>
            </a:r>
            <a:endParaRPr lang="ru-RU" dirty="0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622814726"/>
              </p:ext>
            </p:extLst>
          </p:nvPr>
        </p:nvGraphicFramePr>
        <p:xfrm>
          <a:off x="0" y="568279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Google Shape;5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7600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9620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chemeClr val="dk1"/>
                </a:solidFill>
              </a:rPr>
              <a:t>AS-IS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lang="ru">
                <a:solidFill>
                  <a:schemeClr val="dk1"/>
                </a:solidFill>
              </a:rPr>
              <a:t>Сейчас потребитель решает проблему расширением парка техники (покупка опрыскивателей) и наёмом дополнительных сотрудников.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chemeClr val="dk1"/>
                </a:solidFill>
              </a:rPr>
              <a:t>TO BE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lang="ru">
                <a:solidFill>
                  <a:schemeClr val="dk1"/>
                </a:solidFill>
              </a:rPr>
              <a:t>После реализации проекта у клиентов будет возможность сэкономить финансы и улучшить качество ухода путём автоматизации процесса поливов.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1480550" y="140397"/>
            <a:ext cx="7101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Пользовательский сценарий</a:t>
            </a: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5" name="Google Shape;5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7600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252430" y="697695"/>
            <a:ext cx="8745796" cy="1316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49688"/>
              <a:buNone/>
            </a:pPr>
            <a:r>
              <a:rPr lang="ru" sz="1300" i="1" dirty="0">
                <a:solidFill>
                  <a:schemeClr val="dk1"/>
                </a:solidFill>
                <a:highlight>
                  <a:srgbClr val="FFFFFF"/>
                </a:highlight>
              </a:rPr>
              <a:t>Продукт представляет </a:t>
            </a:r>
            <a:r>
              <a:rPr lang="ru" sz="1300" i="1" dirty="0" smtClean="0">
                <a:solidFill>
                  <a:schemeClr val="dk1"/>
                </a:solidFill>
                <a:highlight>
                  <a:srgbClr val="FFFFFF"/>
                </a:highlight>
              </a:rPr>
              <a:t>собой ПО для дрона, </a:t>
            </a:r>
            <a:r>
              <a:rPr lang="ru" sz="1300" i="1" dirty="0">
                <a:solidFill>
                  <a:schemeClr val="dk1"/>
                </a:solidFill>
                <a:highlight>
                  <a:srgbClr val="FFFFFF"/>
                </a:highlight>
              </a:rPr>
              <a:t>который самостоятельно летает по заранее прописанному маршруту и выполняет полив посевов, ориентируясь на график, прогноз погоды и снимки NDVI. Продукт состоит из дронов, базы данных, приложения для взаимодействия и ИИ для распознавания проблем по фото. Пользователи смогут улучшить качество опрыскивания и сократить временные и финансовые затраты. Обратная связь с клиентом будет реализована через FeedBack приложения, а также прямым общением (тех.поддержка)</a:t>
            </a:r>
            <a:endParaRPr sz="13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61110"/>
              <a:buFont typeface="Arial"/>
              <a:buNone/>
            </a:pPr>
            <a:endParaRPr dirty="0">
              <a:solidFill>
                <a:srgbClr val="666666"/>
              </a:solidFill>
            </a:endParaRPr>
          </a:p>
        </p:txBody>
      </p:sp>
      <p:sp>
        <p:nvSpPr>
          <p:cNvPr id="100" name="Google Shape;100;p19"/>
          <p:cNvSpPr txBox="1"/>
          <p:nvPr/>
        </p:nvSpPr>
        <p:spPr>
          <a:xfrm>
            <a:off x="5184730" y="259094"/>
            <a:ext cx="358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Описание продукта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5790" y="2124871"/>
            <a:ext cx="5764598" cy="288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7600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/>
        </p:nvSpPr>
        <p:spPr>
          <a:xfrm>
            <a:off x="1" y="13855"/>
            <a:ext cx="368530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Прототип приложения для пользователей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3036" y="2482186"/>
            <a:ext cx="2860964" cy="2661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6608049" y="1877291"/>
            <a:ext cx="221093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ERD – схема базы данных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102" y="13855"/>
            <a:ext cx="2904898" cy="18634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1592"/>
            <a:ext cx="2763981" cy="28912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889" y="1500006"/>
            <a:ext cx="3279239" cy="3425668"/>
          </a:xfrm>
          <a:prstGeom prst="rect">
            <a:avLst/>
          </a:prstGeom>
        </p:spPr>
      </p:pic>
      <p:pic>
        <p:nvPicPr>
          <p:cNvPr id="8" name="Google Shape;58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" y="4240649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xplorer_cYs5wFrjt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16050" y="0"/>
            <a:ext cx="6310313" cy="5143500"/>
          </a:xfrm>
          <a:prstGeom prst="rect">
            <a:avLst/>
          </a:prstGeom>
        </p:spPr>
      </p:pic>
      <p:pic>
        <p:nvPicPr>
          <p:cNvPr id="6" name="Google Shape;58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47600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64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2903100" y="0"/>
            <a:ext cx="6240900" cy="441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>
                <a:solidFill>
                  <a:srgbClr val="1E4E7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Конкуренты/аналоги</a:t>
            </a:r>
            <a:r>
              <a:rPr lang="ru" sz="2400"/>
              <a:t/>
            </a:r>
            <a:br>
              <a:rPr lang="ru" sz="2400"/>
            </a:br>
            <a:endParaRPr/>
          </a:p>
        </p:txBody>
      </p:sp>
      <p:graphicFrame>
        <p:nvGraphicFramePr>
          <p:cNvPr id="117" name="Google Shape;117;p21"/>
          <p:cNvGraphicFramePr/>
          <p:nvPr>
            <p:extLst>
              <p:ext uri="{D42A27DB-BD31-4B8C-83A1-F6EECF244321}">
                <p14:modId xmlns:p14="http://schemas.microsoft.com/office/powerpoint/2010/main" val="2827401300"/>
              </p:ext>
            </p:extLst>
          </p:nvPr>
        </p:nvGraphicFramePr>
        <p:xfrm>
          <a:off x="112643" y="441214"/>
          <a:ext cx="8940203" cy="4579355"/>
        </p:xfrm>
        <a:graphic>
          <a:graphicData uri="http://schemas.openxmlformats.org/drawingml/2006/table">
            <a:tbl>
              <a:tblPr>
                <a:noFill/>
                <a:tableStyleId>{1AC3B6C3-B3A2-4646-9581-C06AD7F4D68A}</a:tableStyleId>
              </a:tblPr>
              <a:tblGrid>
                <a:gridCol w="1761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69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5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7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8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553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endParaRPr sz="1000" b="1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1000" b="1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AIST</a:t>
                      </a:r>
                      <a:endParaRPr sz="1000" b="1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1000" b="1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OSCAR</a:t>
                      </a:r>
                      <a:endParaRPr sz="1000" b="1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-RU" sz="1000" b="1" u="none" strike="noStrike" cap="none" dirty="0" smtClean="0">
                          <a:solidFill>
                            <a:schemeClr val="dk1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Управление поливом на базе машины «Каскад»</a:t>
                      </a:r>
                      <a:endParaRPr lang="ru-RU" sz="1000" b="1" u="none" strike="noStrike" cap="none" dirty="0">
                        <a:solidFill>
                          <a:schemeClr val="dk1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5400" marR="12700" lvl="0" indent="0" algn="ctr" rtl="0">
                        <a:lnSpc>
                          <a:spcPct val="11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u="none" strike="noStrike" cap="none" dirty="0" smtClean="0">
                          <a:solidFill>
                            <a:schemeClr val="dk1"/>
                          </a:solidFill>
                          <a:latin typeface="+mj-lt"/>
                          <a:ea typeface="Lato Black"/>
                          <a:cs typeface="Lato Black"/>
                          <a:sym typeface="Lato Black"/>
                        </a:rPr>
                        <a:t>Умные оросительные системы для аграриев «ПШИК»</a:t>
                      </a:r>
                      <a:endParaRPr lang="ru-RU" sz="1000" b="1" i="0" u="none" strike="noStrike" cap="none" dirty="0">
                        <a:solidFill>
                          <a:schemeClr val="dk1"/>
                        </a:solidFill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38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Возможность установки на уже существующие и довольно старые оросительные системы.</a:t>
                      </a:r>
                      <a:endParaRPr lang="ru-RU" sz="1100" dirty="0" smtClean="0">
                        <a:latin typeface="+mj-l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380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Способность передвижения по полю</a:t>
                      </a:r>
                      <a:endParaRPr lang="ru-RU" sz="14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65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Наличие собственных датчиков сбора информации</a:t>
                      </a:r>
                      <a:endParaRPr lang="ru-RU" sz="14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29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14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Возможность точечного полива</a:t>
                      </a:r>
                      <a:endParaRPr lang="ru-RU" sz="1400" dirty="0" smtClean="0">
                        <a:latin typeface="+mj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1000" b="1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2000" dirty="0" smtClean="0">
                          <a:latin typeface="+mj-lt"/>
                        </a:rPr>
                        <a:t>-</a:t>
                      </a:r>
                      <a:endParaRPr sz="2000" dirty="0">
                        <a:latin typeface="+mj-lt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2000" b="0" u="none" strike="noStrike" cap="none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  <a:endParaRPr sz="2000" b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553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3578" y="4604526"/>
            <a:ext cx="1608939" cy="735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5049" y="0"/>
            <a:ext cx="8233902" cy="1525666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311700" y="1356896"/>
            <a:ext cx="8520600" cy="1194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>
                <a:solidFill>
                  <a:schemeClr val="dk1"/>
                </a:solidFill>
              </a:rPr>
              <a:t>Проект «Умные оросительные системы для аграриев»</a:t>
            </a:r>
            <a:endParaRPr sz="14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400">
                <a:solidFill>
                  <a:schemeClr val="dk1"/>
                </a:solidFill>
              </a:rPr>
              <a:t> помогает сотрудником сельскохозяйственной отрасли решить проблему с неправильным и очень затратным поливом угодий с помощью новой технология для повышения урожайности на основе применения дронов, спутниковых снимков и погодно - климатических условий.</a:t>
            </a:r>
            <a:endParaRPr/>
          </a:p>
        </p:txBody>
      </p:sp>
      <p:pic>
        <p:nvPicPr>
          <p:cNvPr id="125" name="Google Shape;125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5025" y="2551099"/>
            <a:ext cx="2968109" cy="2293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46459" y="2551099"/>
            <a:ext cx="3574328" cy="2293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8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47600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</p:spPr>
        <p:txBody>
          <a:bodyPr>
            <a:normAutofit fontScale="90000"/>
          </a:bodyPr>
          <a:lstStyle/>
          <a:p>
            <a:r>
              <a:rPr lang="ru-RU" dirty="0"/>
              <a:t>Ценность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586616662"/>
              </p:ext>
            </p:extLst>
          </p:nvPr>
        </p:nvGraphicFramePr>
        <p:xfrm>
          <a:off x="-1" y="598258"/>
          <a:ext cx="9084039" cy="4545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7856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7891" y="6626"/>
            <a:ext cx="2466109" cy="5727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Бизнес модель</a:t>
            </a:r>
            <a:endParaRPr lang="ru-RU" dirty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97427" y="632200"/>
            <a:ext cx="2080591" cy="1543878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6000" y="711641"/>
            <a:ext cx="1861931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200" dirty="0" smtClean="0"/>
              <a:t>Проблема:</a:t>
            </a:r>
          </a:p>
          <a:p>
            <a:pPr algn="ctr"/>
            <a:endParaRPr lang="ru-RU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ru-RU" sz="1000" dirty="0" smtClean="0"/>
              <a:t>Потеря урожая по различным причинам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000" dirty="0" smtClean="0"/>
              <a:t>Большие финансовые затраты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000" dirty="0" smtClean="0"/>
              <a:t>Сложность мониторинга работ</a:t>
            </a: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53680" y="2362799"/>
            <a:ext cx="2080591" cy="2023212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35897" y="2389221"/>
            <a:ext cx="171615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Решение:</a:t>
            </a:r>
          </a:p>
          <a:p>
            <a:pPr algn="ctr"/>
            <a:endParaRPr lang="ru-RU" dirty="0" smtClean="0"/>
          </a:p>
          <a:p>
            <a:pPr algn="just"/>
            <a:r>
              <a:rPr lang="ru-RU" sz="1000" dirty="0" smtClean="0"/>
              <a:t>ПШИК – ПО для </a:t>
            </a:r>
            <a:r>
              <a:rPr lang="ru-RU" sz="1000" dirty="0" err="1" smtClean="0"/>
              <a:t>дронов</a:t>
            </a:r>
            <a:r>
              <a:rPr lang="ru-RU" sz="1000" dirty="0" smtClean="0"/>
              <a:t>, которое реализует автоматический пролет и полив, экономит время и средства аграриев и ведёт постоянный мониторинг по средствам </a:t>
            </a:r>
            <a:r>
              <a:rPr lang="en-US" sz="1000" dirty="0" smtClean="0"/>
              <a:t>NDVI </a:t>
            </a:r>
            <a:r>
              <a:rPr lang="ru-RU" sz="1000" dirty="0" smtClean="0"/>
              <a:t>снимков и отчётов приложения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451652" y="3920399"/>
            <a:ext cx="2080591" cy="1046440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650431" y="3920398"/>
            <a:ext cx="168302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Потоки выручки:</a:t>
            </a:r>
          </a:p>
          <a:p>
            <a:pPr algn="just"/>
            <a:r>
              <a:rPr lang="ru-RU" sz="1000" dirty="0" smtClean="0"/>
              <a:t>Распространение ПО, дальнейшая техническая поддержка и реализация пожеланий клиента по доработке приложения</a:t>
            </a:r>
            <a:endParaRPr lang="ru-RU" sz="1000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2451652" y="2922622"/>
            <a:ext cx="2080589" cy="913881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642907" y="3005073"/>
            <a:ext cx="1656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Сегменты клиентов:</a:t>
            </a:r>
          </a:p>
          <a:p>
            <a:pPr algn="just"/>
            <a:r>
              <a:rPr lang="ru-RU" sz="1000" dirty="0" smtClean="0"/>
              <a:t>Владельцы КФХ, совхозов и прочих сельхоз предприятий</a:t>
            </a:r>
            <a:endParaRPr lang="ru-RU" sz="1000" dirty="0"/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2451652" y="1498349"/>
            <a:ext cx="2080591" cy="1330063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500446" y="1624771"/>
            <a:ext cx="19414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Уникальная ценность предложения:</a:t>
            </a:r>
          </a:p>
          <a:p>
            <a:pPr algn="just"/>
            <a:r>
              <a:rPr lang="ru-RU" sz="1000" dirty="0" smtClean="0"/>
              <a:t>Повышение урожайности и прибыльности сельхоз угодий путем автоматизации и увеличения темпов работы</a:t>
            </a:r>
            <a:endParaRPr lang="ru-RU" sz="1000" dirty="0"/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2451651" y="231913"/>
            <a:ext cx="2080589" cy="1172226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517312" y="356361"/>
            <a:ext cx="190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Каналы</a:t>
            </a:r>
            <a:r>
              <a:rPr lang="ru-RU" dirty="0" smtClean="0"/>
              <a:t>:</a:t>
            </a:r>
            <a:endParaRPr lang="ru-RU" dirty="0"/>
          </a:p>
          <a:p>
            <a:pPr algn="just"/>
            <a:r>
              <a:rPr lang="ru-RU" sz="1000" dirty="0" smtClean="0"/>
              <a:t>Выездная установка ПО, загрузочные ссылки на форумах и в социальных сетях</a:t>
            </a:r>
            <a:endParaRPr lang="ru-RU" sz="1000" dirty="0"/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4597901" y="759020"/>
            <a:ext cx="2080591" cy="1290238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704517" y="784403"/>
            <a:ext cx="1908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Ключевые метрики:</a:t>
            </a:r>
          </a:p>
          <a:p>
            <a:pPr algn="just"/>
            <a:r>
              <a:rPr lang="ru-RU" sz="1000" dirty="0" smtClean="0"/>
              <a:t>Общее количество клиентов, мониторинг показателей </a:t>
            </a:r>
            <a:r>
              <a:rPr lang="ru-RU" sz="1000" dirty="0" err="1" smtClean="0"/>
              <a:t>дронов</a:t>
            </a:r>
            <a:r>
              <a:rPr lang="ru-RU" sz="1000" dirty="0" smtClean="0"/>
              <a:t>, средний объём угодий клиента, повышение доходов.</a:t>
            </a:r>
            <a:endParaRPr lang="ru-RU" sz="1000" dirty="0"/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4612508" y="2828412"/>
            <a:ext cx="2080591" cy="1091986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689908" y="2933387"/>
            <a:ext cx="18965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Нерыночное конкурентное преимущество:</a:t>
            </a:r>
          </a:p>
          <a:p>
            <a:pPr algn="just"/>
            <a:r>
              <a:rPr lang="ru-RU" sz="1000" dirty="0" smtClean="0"/>
              <a:t>Возможность </a:t>
            </a:r>
            <a:r>
              <a:rPr lang="ru-RU" sz="1000" dirty="0" smtClean="0"/>
              <a:t>интеграции с компанией изготовителем </a:t>
            </a:r>
            <a:r>
              <a:rPr lang="ru-RU" sz="1000" dirty="0" err="1" smtClean="0"/>
              <a:t>дронов</a:t>
            </a:r>
            <a:r>
              <a:rPr lang="ru-RU" sz="1000" dirty="0" smtClean="0"/>
              <a:t>.</a:t>
            </a:r>
            <a:endParaRPr lang="ru-RU" sz="1000" dirty="0"/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6785108" y="967409"/>
            <a:ext cx="2213267" cy="3022251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6900771" y="1027298"/>
            <a:ext cx="202034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Структура расходов:</a:t>
            </a:r>
          </a:p>
          <a:p>
            <a:pPr algn="just"/>
            <a:r>
              <a:rPr lang="ru-RU" sz="1000" dirty="0"/>
              <a:t>Затраты на разработку</a:t>
            </a:r>
            <a:r>
              <a:rPr lang="ru-RU" sz="1000" dirty="0" smtClean="0"/>
              <a:t>:</a:t>
            </a:r>
            <a:endParaRPr lang="ru-RU" sz="1000" dirty="0"/>
          </a:p>
          <a:p>
            <a:pPr algn="just"/>
            <a:r>
              <a:rPr lang="ru-RU" sz="1000" dirty="0"/>
              <a:t>• Создание </a:t>
            </a:r>
            <a:r>
              <a:rPr lang="ru-RU" sz="1000" dirty="0" smtClean="0"/>
              <a:t>продукта</a:t>
            </a:r>
            <a:endParaRPr lang="ru-RU" sz="1000" dirty="0"/>
          </a:p>
          <a:p>
            <a:pPr algn="just"/>
            <a:r>
              <a:rPr lang="ru-RU" sz="1000" dirty="0"/>
              <a:t>• Приобретение оборудования и офисных </a:t>
            </a:r>
            <a:r>
              <a:rPr lang="ru-RU" sz="1000" dirty="0" smtClean="0"/>
              <a:t>материалов</a:t>
            </a:r>
            <a:endParaRPr lang="ru-RU" sz="1000" dirty="0"/>
          </a:p>
          <a:p>
            <a:pPr algn="just"/>
            <a:r>
              <a:rPr lang="ru-RU" sz="1000" dirty="0"/>
              <a:t>• Начальные маркетинговые </a:t>
            </a:r>
            <a:r>
              <a:rPr lang="ru-RU" sz="1000" dirty="0" smtClean="0"/>
              <a:t>расходы</a:t>
            </a:r>
          </a:p>
          <a:p>
            <a:pPr algn="just"/>
            <a:endParaRPr lang="ru-RU" sz="1000" dirty="0"/>
          </a:p>
          <a:p>
            <a:pPr algn="just"/>
            <a:r>
              <a:rPr lang="ru-RU" sz="1000" dirty="0"/>
              <a:t>Постоянные расходы</a:t>
            </a:r>
            <a:r>
              <a:rPr lang="ru-RU" sz="1000" dirty="0" smtClean="0"/>
              <a:t>:</a:t>
            </a:r>
            <a:endParaRPr lang="ru-RU" sz="1000" dirty="0"/>
          </a:p>
          <a:p>
            <a:pPr algn="just"/>
            <a:r>
              <a:rPr lang="ru-RU" sz="1000" dirty="0"/>
              <a:t>• Заработная плата сотрудников и </a:t>
            </a:r>
            <a:r>
              <a:rPr lang="ru-RU" sz="1000" dirty="0" smtClean="0"/>
              <a:t>налоги</a:t>
            </a:r>
            <a:endParaRPr lang="ru-RU" sz="1000" dirty="0"/>
          </a:p>
          <a:p>
            <a:pPr algn="just"/>
            <a:r>
              <a:rPr lang="ru-RU" sz="1000" dirty="0"/>
              <a:t>• Аренда и содержание </a:t>
            </a:r>
            <a:r>
              <a:rPr lang="ru-RU" sz="1000" dirty="0" smtClean="0"/>
              <a:t>инфраструктуры</a:t>
            </a:r>
            <a:endParaRPr lang="ru-RU" sz="1000" dirty="0"/>
          </a:p>
          <a:p>
            <a:pPr algn="just"/>
            <a:r>
              <a:rPr lang="ru-RU" sz="1000" dirty="0"/>
              <a:t>• Коммунальные услуги и офисные </a:t>
            </a:r>
            <a:r>
              <a:rPr lang="ru-RU" sz="1000" dirty="0" smtClean="0"/>
              <a:t>затраты</a:t>
            </a:r>
            <a:endParaRPr lang="ru-RU" sz="1000" dirty="0"/>
          </a:p>
          <a:p>
            <a:pPr algn="just"/>
            <a:r>
              <a:rPr lang="ru-RU" sz="1000" dirty="0"/>
              <a:t>• Маркетинговые </a:t>
            </a:r>
            <a:r>
              <a:rPr lang="ru-RU" sz="1000" dirty="0" smtClean="0"/>
              <a:t>расходы</a:t>
            </a:r>
            <a:endParaRPr lang="ru-RU" sz="1000" dirty="0"/>
          </a:p>
          <a:p>
            <a:pPr algn="just"/>
            <a:r>
              <a:rPr lang="ru-RU" sz="1000" dirty="0"/>
              <a:t>• Аутсорсинг и дополнительные услуги</a:t>
            </a:r>
          </a:p>
        </p:txBody>
      </p:sp>
    </p:spTree>
    <p:extLst>
      <p:ext uri="{BB962C8B-B14F-4D97-AF65-F5344CB8AC3E}">
        <p14:creationId xmlns:p14="http://schemas.microsoft.com/office/powerpoint/2010/main" val="2048298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2278505" cy="5727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Монетизация 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65539725"/>
              </p:ext>
            </p:extLst>
          </p:nvPr>
        </p:nvGraphicFramePr>
        <p:xfrm>
          <a:off x="281036" y="641818"/>
          <a:ext cx="5249488" cy="4436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Google Shape;58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47600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4253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443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Необходимые ресурсы для реализации Предполагаемые источники финансирования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83321746"/>
              </p:ext>
            </p:extLst>
          </p:nvPr>
        </p:nvGraphicFramePr>
        <p:xfrm>
          <a:off x="0" y="954156"/>
          <a:ext cx="4492487" cy="3240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31304663"/>
              </p:ext>
            </p:extLst>
          </p:nvPr>
        </p:nvGraphicFramePr>
        <p:xfrm>
          <a:off x="4634947" y="954156"/>
          <a:ext cx="4509053" cy="3240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Google Shape;58;p1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847600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9377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Финансовые показатели проекта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605366"/>
            <a:ext cx="7679635" cy="4538134"/>
          </a:xfrm>
        </p:spPr>
        <p:txBody>
          <a:bodyPr/>
          <a:lstStyle/>
          <a:p>
            <a:r>
              <a:rPr lang="ru-RU" dirty="0" smtClean="0"/>
              <a:t>Исходя из предыдущего слайда первичная стоимость продукта будет составлять 391450 рублей. </a:t>
            </a:r>
          </a:p>
          <a:p>
            <a:r>
              <a:rPr lang="ru-RU" dirty="0" smtClean="0"/>
              <a:t>Дальнейшие затраты на заработные платы, маркетинг и необходимого оборудования равняется 321 000 в месяц</a:t>
            </a:r>
          </a:p>
          <a:p>
            <a:r>
              <a:rPr lang="ru-RU" dirty="0" smtClean="0"/>
              <a:t>При среднем объёме с/х предприятий в 1000 Га, понадобится 7 продаж в месяц, чтобы проект приносил прибыль. В таком случае чистая прибыль с продажи составляет 365400 рублей в месяц + 18270 рублей за обучения = 383670 рублей в месяц</a:t>
            </a:r>
          </a:p>
          <a:p>
            <a:r>
              <a:rPr lang="ru-RU" dirty="0" smtClean="0"/>
              <a:t>При удачных продажах проект окупается за </a:t>
            </a:r>
            <a:r>
              <a:rPr lang="ru-RU" dirty="0" smtClean="0"/>
              <a:t>10 месяцев.</a:t>
            </a:r>
            <a:endParaRPr lang="ru-RU" dirty="0" smtClean="0"/>
          </a:p>
          <a:p>
            <a:r>
              <a:rPr lang="ru-RU" dirty="0" smtClean="0"/>
              <a:t>Если темп продаж в течении года не будет снижаться, то прибыль за 12 месяцев составит 752040 рублей.</a:t>
            </a:r>
          </a:p>
        </p:txBody>
      </p:sp>
      <p:pic>
        <p:nvPicPr>
          <p:cNvPr id="4" name="Google Shape;58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47600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4461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/>
        </p:nvSpPr>
        <p:spPr>
          <a:xfrm>
            <a:off x="130019" y="18042"/>
            <a:ext cx="2348138" cy="512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r>
              <a:rPr lang="ru" sz="2400" b="1" i="0" u="none" strike="noStrike" cap="none" dirty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Дорожная </a:t>
            </a:r>
            <a:r>
              <a:rPr lang="ru" sz="2400" b="1" i="0" u="none" strike="noStrike" cap="none" dirty="0" smtClean="0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карта</a:t>
            </a:r>
            <a:endParaRPr sz="2400" b="1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PT Sans"/>
              <a:buNone/>
            </a:pPr>
            <a:endParaRPr sz="2400" b="0" i="0" u="none" strike="noStrike" cap="none" dirty="0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132" name="Google Shape;132;p23"/>
          <p:cNvGrpSpPr/>
          <p:nvPr/>
        </p:nvGrpSpPr>
        <p:grpSpPr>
          <a:xfrm>
            <a:off x="130019" y="596348"/>
            <a:ext cx="4724400" cy="4439478"/>
            <a:chOff x="0" y="601"/>
            <a:chExt cx="6096000" cy="4062797"/>
          </a:xfrm>
        </p:grpSpPr>
        <p:sp>
          <p:nvSpPr>
            <p:cNvPr id="133" name="Google Shape;133;p23"/>
            <p:cNvSpPr/>
            <p:nvPr/>
          </p:nvSpPr>
          <p:spPr>
            <a:xfrm rot="5400000">
              <a:off x="-169068" y="169670"/>
              <a:ext cx="1127124" cy="788987"/>
            </a:xfrm>
            <a:prstGeom prst="chevron">
              <a:avLst>
                <a:gd name="adj" fmla="val 50000"/>
              </a:avLst>
            </a:prstGeom>
            <a:solidFill>
              <a:srgbClr val="4185F2"/>
            </a:solidFill>
            <a:ln w="25400" cap="flat" cmpd="sng">
              <a:solidFill>
                <a:srgbClr val="4185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3"/>
            <p:cNvSpPr txBox="1"/>
            <p:nvPr/>
          </p:nvSpPr>
          <p:spPr>
            <a:xfrm>
              <a:off x="1" y="395096"/>
              <a:ext cx="788987" cy="338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00" tIns="5700" rIns="5700" bIns="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Февраль – Апрель 2025</a:t>
              </a:r>
              <a:endParaRPr sz="1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23"/>
            <p:cNvSpPr/>
            <p:nvPr/>
          </p:nvSpPr>
          <p:spPr>
            <a:xfrm rot="5400000">
              <a:off x="3076178" y="-2286589"/>
              <a:ext cx="732631" cy="530701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4185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3"/>
            <p:cNvSpPr txBox="1"/>
            <p:nvPr/>
          </p:nvSpPr>
          <p:spPr>
            <a:xfrm>
              <a:off x="788988" y="36365"/>
              <a:ext cx="5271248" cy="661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00" tIns="6350" rIns="6350" bIns="6350" anchor="ctr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•"/>
              </a:pPr>
              <a:r>
                <a:rPr lang="ru" sz="1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Формирование команды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•"/>
              </a:pPr>
              <a:r>
                <a:rPr lang="ru" sz="1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Сбор информации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•"/>
              </a:pPr>
              <a:r>
                <a:rPr lang="ru" sz="1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Разработка ПО и приложения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3"/>
            <p:cNvSpPr/>
            <p:nvPr/>
          </p:nvSpPr>
          <p:spPr>
            <a:xfrm rot="5400000">
              <a:off x="-169068" y="1148227"/>
              <a:ext cx="1127124" cy="788987"/>
            </a:xfrm>
            <a:prstGeom prst="chevron">
              <a:avLst>
                <a:gd name="adj" fmla="val 50000"/>
              </a:avLst>
            </a:prstGeom>
            <a:solidFill>
              <a:srgbClr val="4185F2"/>
            </a:solidFill>
            <a:ln w="25400" cap="flat" cmpd="sng">
              <a:solidFill>
                <a:srgbClr val="4185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3"/>
            <p:cNvSpPr txBox="1"/>
            <p:nvPr/>
          </p:nvSpPr>
          <p:spPr>
            <a:xfrm>
              <a:off x="1" y="1373653"/>
              <a:ext cx="788987" cy="338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00" tIns="5700" rIns="5700" bIns="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Апрель – Июнь 2025</a:t>
              </a:r>
              <a:endPara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3"/>
            <p:cNvSpPr/>
            <p:nvPr/>
          </p:nvSpPr>
          <p:spPr>
            <a:xfrm rot="5400000">
              <a:off x="3076178" y="-1308031"/>
              <a:ext cx="732631" cy="530701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4185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3"/>
            <p:cNvSpPr txBox="1"/>
            <p:nvPr/>
          </p:nvSpPr>
          <p:spPr>
            <a:xfrm>
              <a:off x="788988" y="1014923"/>
              <a:ext cx="5271248" cy="661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00" tIns="6350" rIns="6350" bIns="6350" anchor="ctr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•"/>
              </a:pPr>
              <a:r>
                <a:rPr lang="ru" sz="1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Расчёт финансовой сферы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•"/>
              </a:pPr>
              <a:r>
                <a:rPr lang="ru" sz="1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Поиск технической составляющей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3"/>
            <p:cNvSpPr/>
            <p:nvPr/>
          </p:nvSpPr>
          <p:spPr>
            <a:xfrm rot="5400000">
              <a:off x="-169068" y="2126784"/>
              <a:ext cx="1127124" cy="788987"/>
            </a:xfrm>
            <a:prstGeom prst="chevron">
              <a:avLst>
                <a:gd name="adj" fmla="val 50000"/>
              </a:avLst>
            </a:prstGeom>
            <a:solidFill>
              <a:srgbClr val="4185F2"/>
            </a:solidFill>
            <a:ln w="25400" cap="flat" cmpd="sng">
              <a:solidFill>
                <a:srgbClr val="4185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3"/>
            <p:cNvSpPr txBox="1"/>
            <p:nvPr/>
          </p:nvSpPr>
          <p:spPr>
            <a:xfrm>
              <a:off x="1" y="2352210"/>
              <a:ext cx="788987" cy="338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00" tIns="5700" rIns="5700" bIns="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Июнь – Декабрь 2025</a:t>
              </a:r>
              <a:endPara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3"/>
            <p:cNvSpPr/>
            <p:nvPr/>
          </p:nvSpPr>
          <p:spPr>
            <a:xfrm rot="5400000">
              <a:off x="2963758" y="-281929"/>
              <a:ext cx="921708" cy="530701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4185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3"/>
            <p:cNvSpPr txBox="1"/>
            <p:nvPr/>
          </p:nvSpPr>
          <p:spPr>
            <a:xfrm>
              <a:off x="788988" y="2106282"/>
              <a:ext cx="5271248" cy="54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00" tIns="6350" rIns="6350" bIns="6350" anchor="ctr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•"/>
              </a:pPr>
              <a:r>
                <a:rPr lang="ru" sz="1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Общий сбор продукта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•"/>
              </a:pPr>
              <a:r>
                <a:rPr lang="ru" sz="1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Тестирование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•"/>
              </a:pPr>
              <a:r>
                <a:rPr lang="ru" sz="1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Регистрация РИД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•"/>
              </a:pPr>
              <a:r>
                <a:rPr lang="ru" sz="1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Публикация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3"/>
            <p:cNvSpPr/>
            <p:nvPr/>
          </p:nvSpPr>
          <p:spPr>
            <a:xfrm rot="5400000">
              <a:off x="-169068" y="3105342"/>
              <a:ext cx="1127124" cy="788987"/>
            </a:xfrm>
            <a:prstGeom prst="chevron">
              <a:avLst>
                <a:gd name="adj" fmla="val 50000"/>
              </a:avLst>
            </a:prstGeom>
            <a:solidFill>
              <a:srgbClr val="4185F2"/>
            </a:solidFill>
            <a:ln w="25400" cap="flat" cmpd="sng">
              <a:solidFill>
                <a:srgbClr val="4185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3"/>
            <p:cNvSpPr txBox="1"/>
            <p:nvPr/>
          </p:nvSpPr>
          <p:spPr>
            <a:xfrm>
              <a:off x="1" y="3330768"/>
              <a:ext cx="788987" cy="338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00" tIns="5700" rIns="5700" bIns="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Январь – Май 2026</a:t>
              </a:r>
              <a:endPara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3"/>
            <p:cNvSpPr/>
            <p:nvPr/>
          </p:nvSpPr>
          <p:spPr>
            <a:xfrm rot="5400000">
              <a:off x="3076178" y="649083"/>
              <a:ext cx="732631" cy="530701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4185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3"/>
            <p:cNvSpPr txBox="1"/>
            <p:nvPr/>
          </p:nvSpPr>
          <p:spPr>
            <a:xfrm>
              <a:off x="788988" y="2972037"/>
              <a:ext cx="5271248" cy="661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00" tIns="6350" rIns="6350" bIns="6350" anchor="ctr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•"/>
              </a:pPr>
              <a:r>
                <a:rPr lang="ru" sz="1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Первые продажи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•"/>
              </a:pPr>
              <a:r>
                <a:rPr lang="ru" sz="1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Сбор обратной связи</a:t>
              </a: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" name="Google Shape;5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7600" y="4240650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563492" y="4233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100"/>
              <a:buFont typeface="Franklin Gothic"/>
              <a:buNone/>
            </a:pPr>
            <a:r>
              <a:rPr lang="ru" sz="2400" b="1">
                <a:solidFill>
                  <a:srgbClr val="0B5394"/>
                </a:solidFill>
                <a:latin typeface="PT Sans"/>
                <a:ea typeface="PT Sans"/>
                <a:cs typeface="PT Sans"/>
                <a:sym typeface="PT Sans"/>
              </a:rPr>
              <a:t>Команда проекта</a:t>
            </a:r>
            <a:endParaRPr sz="2400" b="1">
              <a:solidFill>
                <a:srgbClr val="0B5394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54" name="Google Shape;154;p24"/>
          <p:cNvSpPr/>
          <p:nvPr/>
        </p:nvSpPr>
        <p:spPr>
          <a:xfrm>
            <a:off x="661851" y="2299565"/>
            <a:ext cx="1399212" cy="399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Дюжев Егор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Капитан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4"/>
          <p:cNvSpPr/>
          <p:nvPr/>
        </p:nvSpPr>
        <p:spPr>
          <a:xfrm>
            <a:off x="3636170" y="2356782"/>
            <a:ext cx="1442894" cy="399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Стяблин Дмитрий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Программист</a:t>
            </a:r>
            <a:endParaRPr sz="11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4"/>
          <p:cNvSpPr/>
          <p:nvPr/>
        </p:nvSpPr>
        <p:spPr>
          <a:xfrm>
            <a:off x="6728814" y="2354028"/>
            <a:ext cx="1436685" cy="517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Савельев Дмитрий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Агроном-программист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4"/>
          <p:cNvSpPr/>
          <p:nvPr/>
        </p:nvSpPr>
        <p:spPr>
          <a:xfrm>
            <a:off x="1986421" y="4620024"/>
            <a:ext cx="1600943" cy="39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Куланин Сергей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Программист</a:t>
            </a:r>
            <a:endParaRPr sz="1100" b="1" i="0" u="none" strike="noStrike" cap="none">
              <a:solidFill>
                <a:srgbClr val="0034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4"/>
          <p:cNvSpPr/>
          <p:nvPr/>
        </p:nvSpPr>
        <p:spPr>
          <a:xfrm>
            <a:off x="5161979" y="4735374"/>
            <a:ext cx="1693772" cy="34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975" tIns="24475" rIns="48975" bIns="244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Бердников Антон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rgbClr val="003462"/>
                </a:solidFill>
                <a:latin typeface="Calibri"/>
                <a:ea typeface="Calibri"/>
                <a:cs typeface="Calibri"/>
                <a:sym typeface="Calibri"/>
              </a:rPr>
              <a:t>Дизайнер-программист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855" y="433946"/>
            <a:ext cx="1399214" cy="1865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36173" y="433946"/>
            <a:ext cx="1442895" cy="1923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28814" y="433942"/>
            <a:ext cx="1436685" cy="1917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86422" y="2756042"/>
            <a:ext cx="1600943" cy="1828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88919" y="2759840"/>
            <a:ext cx="1439892" cy="1917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8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47600" y="4226274"/>
            <a:ext cx="1296400" cy="9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/>
          <p:nvPr/>
        </p:nvSpPr>
        <p:spPr>
          <a:xfrm>
            <a:off x="221650" y="902144"/>
            <a:ext cx="4517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69" name="Google Shape;169;p25"/>
          <p:cNvSpPr txBox="1"/>
          <p:nvPr/>
        </p:nvSpPr>
        <p:spPr>
          <a:xfrm>
            <a:off x="1320272" y="1078567"/>
            <a:ext cx="7024200" cy="110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/>
          <a:p>
            <a:pPr marL="25400" marR="12700" lvl="0" indent="0" algn="ctr" rtl="0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0" i="0" u="none" strike="noStrike" cap="non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Умные оросительные системы для аграриев</a:t>
            </a:r>
            <a:endParaRPr sz="3000" b="0" i="0" u="none" strike="noStrike" cap="non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70" name="Google Shape;17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2475" y="166650"/>
            <a:ext cx="1296400" cy="9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69650" y="3888350"/>
            <a:ext cx="2104950" cy="109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5"/>
          <p:cNvSpPr txBox="1"/>
          <p:nvPr/>
        </p:nvSpPr>
        <p:spPr>
          <a:xfrm>
            <a:off x="463924" y="3953856"/>
            <a:ext cx="696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 i="0" u="none" strike="noStrike" cap="none">
                <a:solidFill>
                  <a:srgbClr val="2F5496"/>
                </a:solidFill>
                <a:latin typeface="Lato Black"/>
                <a:ea typeface="Lato Black"/>
                <a:cs typeface="Lato Black"/>
                <a:sym typeface="Lato Black"/>
              </a:rPr>
              <a:t>Название команды: «агроПШИК»</a:t>
            </a:r>
            <a:endParaRPr sz="2100" b="1" i="0" u="none" strike="noStrike" cap="none">
              <a:solidFill>
                <a:srgbClr val="2F549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2031</Words>
  <Application>Microsoft Office PowerPoint</Application>
  <PresentationFormat>Экран (16:9)</PresentationFormat>
  <Paragraphs>250</Paragraphs>
  <Slides>21</Slides>
  <Notes>12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PT Sans</vt:lpstr>
      <vt:lpstr>Calibri</vt:lpstr>
      <vt:lpstr>Arial</vt:lpstr>
      <vt:lpstr>Courier New</vt:lpstr>
      <vt:lpstr>Times New Roman</vt:lpstr>
      <vt:lpstr>Franklin Gothic</vt:lpstr>
      <vt:lpstr>Lato Black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расходов 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Конкуренты/аналоги </vt:lpstr>
      <vt:lpstr>Презентация PowerPoint</vt:lpstr>
      <vt:lpstr>Ценность</vt:lpstr>
      <vt:lpstr>Бизнес модель</vt:lpstr>
      <vt:lpstr>Монетизация </vt:lpstr>
      <vt:lpstr>Необходимые ресурсы для реализации Предполагаемые источники финансирования  </vt:lpstr>
      <vt:lpstr>Финансовые показатели проекта</vt:lpstr>
      <vt:lpstr>Презентация PowerPoint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Smart</cp:lastModifiedBy>
  <cp:revision>44</cp:revision>
  <dcterms:modified xsi:type="dcterms:W3CDTF">2025-05-13T17:04:01Z</dcterms:modified>
</cp:coreProperties>
</file>