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2" r:id="rId3"/>
    <p:sldId id="257" r:id="rId4"/>
    <p:sldId id="264" r:id="rId5"/>
    <p:sldId id="266" r:id="rId6"/>
    <p:sldId id="267" r:id="rId7"/>
    <p:sldId id="258" r:id="rId8"/>
    <p:sldId id="268" r:id="rId9"/>
    <p:sldId id="263" r:id="rId10"/>
    <p:sldId id="269" r:id="rId11"/>
    <p:sldId id="259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912C8C85-51F0-491E-9774-3900AFEF0FD7}" styleName="Светлый стиль 2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43" y="4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800" b="1" baseline="0" dirty="0" smtClean="0"/>
              <a:t>76% </a:t>
            </a:r>
            <a:r>
              <a:rPr lang="ru-RU" sz="2060" baseline="0" dirty="0" smtClean="0"/>
              <a:t> опрошенных ответили, что ранозаживляющая повязка «</a:t>
            </a:r>
            <a:r>
              <a:rPr lang="ru-RU" sz="2060" baseline="0" dirty="0" err="1" smtClean="0"/>
              <a:t>Полипрен</a:t>
            </a:r>
            <a:r>
              <a:rPr lang="ru-RU" sz="2060" baseline="0" dirty="0" smtClean="0"/>
              <a:t>» нужна на рынке </a:t>
            </a:r>
            <a:endParaRPr lang="ru-RU" sz="2060" baseline="0" dirty="0"/>
          </a:p>
        </c:rich>
      </c:tx>
      <c:layout>
        <c:manualLayout>
          <c:xMode val="edge"/>
          <c:yMode val="edge"/>
          <c:x val="0.14009932527090829"/>
          <c:y val="0.1902949767134450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30245647932068193"/>
          <c:y val="0.38925760122826569"/>
          <c:w val="0.29143861681468919"/>
          <c:h val="0.51308213821683901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059-46A6-BDB9-6F933CF9B8A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059-46A6-BDB9-6F933CF9B8A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059-46A6-BDB9-6F933CF9B8A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059-46A6-BDB9-6F933CF9B8A3}"/>
              </c:ext>
            </c:extLst>
          </c:dPt>
          <c:cat>
            <c:strRef>
              <c:f>Лист1!$A$2:$A$5</c:f>
              <c:strCache>
                <c:ptCount val="2"/>
                <c:pt idx="0">
                  <c:v>Нужен</c:v>
                </c:pt>
                <c:pt idx="1">
                  <c:v>Не нужен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0.76</c:v>
                </c:pt>
                <c:pt idx="1">
                  <c:v>0.24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89-4F41-AEDC-6DEBD0A5B6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legendEntry>
        <c:idx val="3"/>
        <c:delete val="1"/>
      </c:legendEntry>
      <c:layout>
        <c:manualLayout>
          <c:xMode val="edge"/>
          <c:yMode val="edge"/>
          <c:x val="0.27307186002831563"/>
          <c:y val="0.83077532194489634"/>
          <c:w val="0.36879750541228706"/>
          <c:h val="5.334499200518893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800" b="1" dirty="0"/>
              <a:t>81% </a:t>
            </a:r>
            <a:r>
              <a:rPr lang="ru-RU" sz="2060" dirty="0"/>
              <a:t>против использования антибиотиков при лечении ран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81% против использования антибиотиков при лечении ран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Лист1!$A$2:$A$5</c:f>
              <c:strCache>
                <c:ptCount val="2"/>
                <c:pt idx="0">
                  <c:v>За</c:v>
                </c:pt>
                <c:pt idx="1">
                  <c:v>Против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0.19</c:v>
                </c:pt>
                <c:pt idx="1">
                  <c:v>0.81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25-49DA-AD82-71ED75F02A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legendEntry>
        <c:idx val="3"/>
        <c:delete val="1"/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800" b="1" dirty="0"/>
              <a:t>46% </a:t>
            </a:r>
            <a:r>
              <a:rPr lang="ru-RU" sz="2000" dirty="0"/>
              <a:t>респондентов испытывают трудности при фиксации повязок на </a:t>
            </a:r>
            <a:r>
              <a:rPr lang="ru-RU" sz="2000" dirty="0" err="1"/>
              <a:t>живвотных</a:t>
            </a:r>
            <a:endParaRPr lang="ru-RU" sz="2000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46% респондентов испытывают трудности при фиксации повязок на живвотных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Лист1!$A$2:$A$5</c:f>
              <c:strCache>
                <c:ptCount val="2"/>
                <c:pt idx="0">
                  <c:v>Не испытываю</c:v>
                </c:pt>
                <c:pt idx="1">
                  <c:v>Испытывают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0.54</c:v>
                </c:pt>
                <c:pt idx="1">
                  <c:v>0.46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B0-434B-A886-1259E398C6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legendEntry>
        <c:idx val="3"/>
        <c:delete val="1"/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084787228373104"/>
          <c:y val="0.11285097271575653"/>
          <c:w val="0.62768371539993673"/>
          <c:h val="0.9434784768623164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62B-4996-91C3-0F6CD875054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62B-4996-91C3-0F6CD875054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62B-4996-91C3-0F6CD875054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62B-4996-91C3-0F6CD8750543}"/>
              </c:ext>
            </c:extLst>
          </c:dPt>
          <c:cat>
            <c:strRef>
              <c:f>Лист1!$A$2:$A$5</c:f>
              <c:strCache>
                <c:ptCount val="2"/>
                <c:pt idx="0">
                  <c:v>Зарубежныепроизводители</c:v>
                </c:pt>
                <c:pt idx="1">
                  <c:v>Отечественные производители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0.42</c:v>
                </c:pt>
                <c:pt idx="1">
                  <c:v>0.57999999999999996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E1D-49B2-8A51-CEEF738D52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legendEntry>
        <c:idx val="3"/>
        <c:delete val="1"/>
      </c:legendEntry>
      <c:layout>
        <c:manualLayout>
          <c:xMode val="edge"/>
          <c:yMode val="edge"/>
          <c:x val="0.10665318264738184"/>
          <c:y val="0.93043129072588326"/>
          <c:w val="0.81809138884235211"/>
          <c:h val="5.37958386116561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11/30/2023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11/30/2023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11/30/2023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11/30/2023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11/30/2023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5448" y="905255"/>
            <a:ext cx="11631168" cy="2355763"/>
          </a:xfrm>
        </p:spPr>
        <p:txBody>
          <a:bodyPr>
            <a:normAutofit/>
          </a:bodyPr>
          <a:lstStyle/>
          <a:p>
            <a:pPr algn="ctr"/>
            <a:r>
              <a:rPr lang="ru-RU" sz="3100" b="1" i="1" dirty="0"/>
              <a:t>Разработка ранозаживляющей  повязки </a:t>
            </a:r>
            <a:r>
              <a:rPr lang="ru-RU" sz="3100" b="1" i="1" dirty="0" smtClean="0"/>
              <a:t>«</a:t>
            </a:r>
            <a:r>
              <a:rPr lang="ru-RU" sz="3100" b="1" i="1" dirty="0" err="1" smtClean="0"/>
              <a:t>полипрен</a:t>
            </a:r>
            <a:r>
              <a:rPr lang="ru-RU" sz="3100" b="1" i="1" dirty="0"/>
              <a:t>» с содержанием </a:t>
            </a:r>
            <a:r>
              <a:rPr lang="ru-RU" sz="3100" b="1" i="1" dirty="0" err="1"/>
              <a:t>полипренолов</a:t>
            </a:r>
            <a:r>
              <a:rPr lang="ru-RU" sz="3100" b="1" i="1" dirty="0"/>
              <a:t> для лечения ран сельскохозяйственных животных.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92808" y="170349"/>
            <a:ext cx="8211311" cy="497164"/>
          </a:xfrm>
        </p:spPr>
        <p:txBody>
          <a:bodyPr/>
          <a:lstStyle/>
          <a:p>
            <a:r>
              <a:rPr lang="ru-RU" dirty="0"/>
              <a:t>ФГБОУ ВО Кузбасская Государственная сельскохозяйственная академия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2463" y="3474720"/>
            <a:ext cx="8017319" cy="2871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332" y="5769864"/>
            <a:ext cx="1000508" cy="935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231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3505" y="335281"/>
            <a:ext cx="10131425" cy="597408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актуальность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30937"/>
            <a:ext cx="12192000" cy="3191255"/>
          </a:xfrm>
        </p:spPr>
        <p:txBody>
          <a:bodyPr/>
          <a:lstStyle/>
          <a:p>
            <a:r>
              <a:rPr lang="ru-RU" sz="2800" dirty="0" smtClean="0"/>
              <a:t>Ранозаживляющая повязка «</a:t>
            </a:r>
            <a:r>
              <a:rPr lang="ru-RU" sz="2800" dirty="0" err="1" smtClean="0"/>
              <a:t>Полипрен</a:t>
            </a:r>
            <a:r>
              <a:rPr lang="ru-RU" sz="2800" dirty="0" smtClean="0"/>
              <a:t>» </a:t>
            </a:r>
            <a:r>
              <a:rPr lang="ru-RU" sz="2800" dirty="0"/>
              <a:t>с содержанием </a:t>
            </a:r>
            <a:r>
              <a:rPr lang="ru-RU" sz="2800" dirty="0" err="1"/>
              <a:t>полипренолов</a:t>
            </a:r>
            <a:r>
              <a:rPr lang="ru-RU" sz="2800" dirty="0"/>
              <a:t> в отличии от аналогов  не </a:t>
            </a:r>
            <a:r>
              <a:rPr lang="ru-RU" sz="2800" dirty="0" smtClean="0"/>
              <a:t>прилипает </a:t>
            </a:r>
            <a:r>
              <a:rPr lang="ru-RU" sz="2800" dirty="0"/>
              <a:t>к поверхности раны, </a:t>
            </a:r>
            <a:r>
              <a:rPr lang="ru-RU" sz="2800" dirty="0" smtClean="0"/>
              <a:t>стимулирует </a:t>
            </a:r>
            <a:r>
              <a:rPr lang="ru-RU" sz="2800" dirty="0"/>
              <a:t>процессы регенерации в ране, </a:t>
            </a:r>
            <a:r>
              <a:rPr lang="ru-RU" sz="2800" dirty="0" smtClean="0"/>
              <a:t>стерильна. Под повязкой </a:t>
            </a:r>
            <a:r>
              <a:rPr lang="ru-RU" sz="2800" dirty="0"/>
              <a:t>формируется оптимальная </a:t>
            </a:r>
            <a:r>
              <a:rPr lang="ru-RU" sz="2800" dirty="0" smtClean="0"/>
              <a:t>для заживления </a:t>
            </a:r>
            <a:r>
              <a:rPr lang="ru-RU" sz="2800" dirty="0"/>
              <a:t>влажность, </a:t>
            </a:r>
            <a:r>
              <a:rPr lang="ru-RU" sz="2800" dirty="0" smtClean="0"/>
              <a:t>обеспечивающая воздухонепроницаемость </a:t>
            </a:r>
            <a:r>
              <a:rPr lang="ru-RU" sz="2800" dirty="0"/>
              <a:t>и </a:t>
            </a:r>
            <a:r>
              <a:rPr lang="ru-RU" sz="2800" dirty="0" err="1"/>
              <a:t>атравматичность</a:t>
            </a:r>
            <a:r>
              <a:rPr lang="ru-RU" sz="2800" dirty="0" smtClean="0"/>
              <a:t>. </a:t>
            </a:r>
            <a:endParaRPr lang="ru-RU" sz="2800" dirty="0"/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28601" y="3200400"/>
            <a:ext cx="560527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 smtClean="0"/>
              <a:t>При открытых ранах для животных обязательно использование антибиотиков</a:t>
            </a:r>
          </a:p>
          <a:p>
            <a:pPr marL="342900" indent="-342900">
              <a:buAutoNum type="arabicPeriod"/>
            </a:pPr>
            <a:r>
              <a:rPr lang="ru-RU" dirty="0" smtClean="0"/>
              <a:t>Необходимость использования лекарственных препаратов</a:t>
            </a:r>
          </a:p>
          <a:p>
            <a:pPr marL="342900" indent="-342900">
              <a:buAutoNum type="arabicPeriod"/>
            </a:pPr>
            <a:r>
              <a:rPr lang="ru-RU" dirty="0" smtClean="0"/>
              <a:t>Возможно образование биопленок микроорганизмов в следствии чего они становятся не чувствительными к антибиотикам</a:t>
            </a:r>
            <a:endParaRPr lang="ru-RU" dirty="0"/>
          </a:p>
          <a:p>
            <a:pPr marL="342900" indent="-342900">
              <a:buAutoNum type="arabicPeriod"/>
            </a:pPr>
            <a:r>
              <a:rPr lang="ru-RU" dirty="0" smtClean="0"/>
              <a:t>При неправильно наложенных повязках теряется воздухопроницаемость и повышается риск развития бактерий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9706" y="3273552"/>
            <a:ext cx="5638824" cy="31731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82484" y="100543"/>
            <a:ext cx="999831" cy="932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343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28617" y="1380744"/>
            <a:ext cx="6949439" cy="3657600"/>
          </a:xfrm>
          <a:ln>
            <a:noFill/>
          </a:ln>
        </p:spPr>
        <p:txBody>
          <a:bodyPr/>
          <a:lstStyle/>
          <a:p>
            <a:pPr marL="0" lvl="8" indent="0" defTabSz="914400" hangingPunct="0">
              <a:spcAft>
                <a:spcPts val="0"/>
              </a:spcAft>
              <a:buClrTx/>
              <a:buSzTx/>
              <a:buNone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800" kern="0" dirty="0">
                <a:solidFill>
                  <a:schemeClr val="tx1">
                    <a:lumMod val="95000"/>
                  </a:schemeClr>
                </a:solidFill>
                <a:sym typeface="Gilroy-Light"/>
              </a:rPr>
              <a:t>Показания к применению: </a:t>
            </a:r>
          </a:p>
          <a:p>
            <a:pPr marL="0" lvl="8" indent="0" defTabSz="914400" hangingPunct="0">
              <a:spcAft>
                <a:spcPts val="0"/>
              </a:spcAft>
              <a:buClrTx/>
              <a:buSzTx/>
              <a:buNone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800" kern="0" dirty="0">
                <a:solidFill>
                  <a:schemeClr val="tx1">
                    <a:lumMod val="95000"/>
                  </a:schemeClr>
                </a:solidFill>
                <a:sym typeface="Gilroy-Light"/>
              </a:rPr>
              <a:t>Местное лечение поверхностных гранулирующих, вялотекущих, длительно незаживающих ран в стадии регенерации, ожогов I-III (А) степени, трофических язв, пролежней, обморожений. </a:t>
            </a:r>
            <a:endParaRPr lang="ru-RU" sz="1800" kern="0" dirty="0" smtClean="0">
              <a:solidFill>
                <a:schemeClr val="tx1">
                  <a:lumMod val="95000"/>
                </a:schemeClr>
              </a:solidFill>
              <a:sym typeface="Gilroy-Light"/>
            </a:endParaRPr>
          </a:p>
          <a:p>
            <a:pPr marL="0" lvl="8" indent="0" defTabSz="914400" hangingPunct="0">
              <a:spcAft>
                <a:spcPts val="0"/>
              </a:spcAft>
              <a:buClrTx/>
              <a:buSzTx/>
              <a:buNone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800" kern="0" dirty="0" smtClean="0">
                <a:solidFill>
                  <a:schemeClr val="tx1">
                    <a:lumMod val="95000"/>
                  </a:schemeClr>
                </a:solidFill>
                <a:sym typeface="Gilroy-Light"/>
              </a:rPr>
              <a:t>Временное </a:t>
            </a:r>
            <a:r>
              <a:rPr lang="ru-RU" sz="1800" kern="0" dirty="0">
                <a:solidFill>
                  <a:schemeClr val="tx1">
                    <a:lumMod val="95000"/>
                  </a:schemeClr>
                </a:solidFill>
                <a:sym typeface="Gilroy-Light"/>
              </a:rPr>
              <a:t>закрытие ожоговых ран III (В) степени с целью их подготовки к </a:t>
            </a:r>
            <a:r>
              <a:rPr lang="ru-RU" sz="1800" kern="0" dirty="0" err="1">
                <a:solidFill>
                  <a:schemeClr val="tx1">
                    <a:lumMod val="95000"/>
                  </a:schemeClr>
                </a:solidFill>
                <a:sym typeface="Gilroy-Light"/>
              </a:rPr>
              <a:t>аутодермопластике</a:t>
            </a:r>
            <a:r>
              <a:rPr lang="ru-RU" sz="1800" kern="0" dirty="0">
                <a:solidFill>
                  <a:schemeClr val="tx1">
                    <a:lumMod val="95000"/>
                  </a:schemeClr>
                </a:solidFill>
                <a:sym typeface="Gilroy-Light"/>
              </a:rPr>
              <a:t>, закрытие донорских участков. </a:t>
            </a:r>
            <a:endParaRPr lang="ru-RU" sz="1800" kern="0" dirty="0" smtClean="0">
              <a:solidFill>
                <a:schemeClr val="tx1">
                  <a:lumMod val="95000"/>
                </a:schemeClr>
              </a:solidFill>
              <a:sym typeface="Gilroy-Light"/>
            </a:endParaRPr>
          </a:p>
          <a:p>
            <a:pPr marL="0" lvl="8" indent="0" defTabSz="914400" hangingPunct="0">
              <a:spcAft>
                <a:spcPts val="0"/>
              </a:spcAft>
              <a:buClrTx/>
              <a:buSzTx/>
              <a:buNone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800" kern="0" dirty="0" smtClean="0">
                <a:solidFill>
                  <a:schemeClr val="tx1">
                    <a:lumMod val="95000"/>
                  </a:schemeClr>
                </a:solidFill>
                <a:sym typeface="Gilroy-Light"/>
              </a:rPr>
              <a:t>Заживление </a:t>
            </a:r>
            <a:r>
              <a:rPr lang="ru-RU" sz="1800" kern="0" dirty="0">
                <a:solidFill>
                  <a:schemeClr val="tx1">
                    <a:lumMod val="95000"/>
                  </a:schemeClr>
                </a:solidFill>
                <a:sym typeface="Gilroy-Light"/>
              </a:rPr>
              <a:t>раневых поверхностей полости рта.</a:t>
            </a: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892040" y="265176"/>
            <a:ext cx="6976872" cy="13234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000" dirty="0" err="1">
                <a:solidFill>
                  <a:schemeClr val="tx1">
                    <a:lumMod val="95000"/>
                  </a:schemeClr>
                </a:solidFill>
              </a:rPr>
              <a:t>Полипренолы</a:t>
            </a:r>
            <a:r>
              <a:rPr lang="ru-RU" sz="2000" dirty="0">
                <a:solidFill>
                  <a:schemeClr val="tx1">
                    <a:lumMod val="95000"/>
                  </a:schemeClr>
                </a:solidFill>
              </a:rPr>
              <a:t> – это </a:t>
            </a:r>
            <a:r>
              <a:rPr lang="ru-RU" sz="2000" dirty="0" smtClean="0">
                <a:solidFill>
                  <a:schemeClr val="tx1">
                    <a:lumMod val="95000"/>
                  </a:schemeClr>
                </a:solidFill>
              </a:rPr>
              <a:t>группа уникальных природных биорегуляторов </a:t>
            </a:r>
            <a:r>
              <a:rPr lang="ru-RU" sz="2000" dirty="0">
                <a:solidFill>
                  <a:schemeClr val="tx1">
                    <a:lumMod val="95000"/>
                  </a:schemeClr>
                </a:solidFill>
              </a:rPr>
              <a:t>из зелени </a:t>
            </a:r>
            <a:r>
              <a:rPr lang="ru-RU" sz="2000" dirty="0" smtClean="0">
                <a:solidFill>
                  <a:schemeClr val="tx1">
                    <a:lumMod val="95000"/>
                  </a:schemeClr>
                </a:solidFill>
              </a:rPr>
              <a:t>пихты сибирской</a:t>
            </a:r>
            <a:r>
              <a:rPr lang="ru-RU" sz="2000" dirty="0">
                <a:solidFill>
                  <a:schemeClr val="tx1">
                    <a:lumMod val="95000"/>
                  </a:schemeClr>
                </a:solidFill>
              </a:rPr>
              <a:t>. </a:t>
            </a:r>
            <a:r>
              <a:rPr lang="ru-RU" sz="2000" dirty="0" err="1" smtClean="0">
                <a:solidFill>
                  <a:schemeClr val="tx1">
                    <a:lumMod val="95000"/>
                  </a:schemeClr>
                </a:solidFill>
              </a:rPr>
              <a:t>Полипренолы</a:t>
            </a:r>
            <a:r>
              <a:rPr lang="ru-RU" sz="20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ru-RU" sz="2000" dirty="0" smtClean="0">
                <a:solidFill>
                  <a:schemeClr val="tx1">
                    <a:lumMod val="95000"/>
                  </a:schemeClr>
                </a:solidFill>
              </a:rPr>
              <a:t>обладают</a:t>
            </a:r>
            <a:r>
              <a:rPr lang="ru-RU" sz="20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ru-RU" sz="2000" dirty="0" smtClean="0">
                <a:solidFill>
                  <a:schemeClr val="tx1">
                    <a:lumMod val="95000"/>
                  </a:schemeClr>
                </a:solidFill>
              </a:rPr>
              <a:t>ранозаживляющим и иммуностимулирующим </a:t>
            </a:r>
            <a:r>
              <a:rPr lang="ru-RU" sz="2000" dirty="0">
                <a:solidFill>
                  <a:schemeClr val="tx1">
                    <a:lumMod val="95000"/>
                  </a:schemeClr>
                </a:solidFill>
              </a:rPr>
              <a:t>действием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506" y="793496"/>
            <a:ext cx="3743150" cy="249543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855464" y="4809744"/>
            <a:ext cx="70774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Подходит для КРС, МРС, лошадей, пушных и мелких домашних животных.</a:t>
            </a:r>
            <a:endParaRPr lang="ru-RU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76072" y="402336"/>
            <a:ext cx="42354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+mj-lt"/>
              </a:rPr>
              <a:t>ПРОБЛЕМА И ЕЕ РЕШЕНИЕ</a:t>
            </a:r>
            <a:endParaRPr lang="ru-RU" sz="2800" b="1" dirty="0"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7472" y="3273552"/>
            <a:ext cx="462686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 smtClean="0"/>
              <a:t>Не всегда под рукой у владельцев домашних животных есть антибиотик, лекарственный препарат для обработки раны и фиксирующий бинт.</a:t>
            </a:r>
          </a:p>
          <a:p>
            <a:pPr marL="342900" indent="-342900">
              <a:buAutoNum type="arabicPeriod"/>
            </a:pPr>
            <a:endParaRPr lang="ru-RU" dirty="0" smtClean="0"/>
          </a:p>
          <a:p>
            <a:pPr marL="342900" indent="-342900">
              <a:buAutoNum type="arabicPeriod"/>
            </a:pPr>
            <a:r>
              <a:rPr lang="ru-RU" dirty="0" smtClean="0"/>
              <a:t>Современные дезинфицирующие средства не способствуют  быстрой регенерации тканей и заживлению.</a:t>
            </a:r>
          </a:p>
          <a:p>
            <a:pPr marL="342900" indent="-342900">
              <a:buAutoNum type="arabicPeriod"/>
            </a:pPr>
            <a:endParaRPr lang="ru-RU" dirty="0" smtClean="0"/>
          </a:p>
          <a:p>
            <a:pPr marL="342900" indent="-342900">
              <a:buAutoNum type="arabicPeriod"/>
            </a:pPr>
            <a:r>
              <a:rPr lang="ru-RU" dirty="0" smtClean="0"/>
              <a:t>Применение антибиотиков для лечения ран животных негативно сказывается на потребителе.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3340" y="5806399"/>
            <a:ext cx="999831" cy="932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234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160" y="530352"/>
            <a:ext cx="7662672" cy="36484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>
                <a:latin typeface="+mj-lt"/>
              </a:rPr>
              <a:t>Ранозаживляющая повязка «</a:t>
            </a:r>
            <a:r>
              <a:rPr lang="ru-RU" sz="2400" dirty="0" err="1" smtClean="0">
                <a:latin typeface="+mj-lt"/>
              </a:rPr>
              <a:t>Полипрен</a:t>
            </a:r>
            <a:r>
              <a:rPr lang="ru-RU" sz="2400" dirty="0" smtClean="0">
                <a:latin typeface="+mj-lt"/>
              </a:rPr>
              <a:t>» </a:t>
            </a:r>
            <a:r>
              <a:rPr lang="ru-RU" sz="2400" dirty="0">
                <a:latin typeface="+mj-lt"/>
              </a:rPr>
              <a:t>с содержанием </a:t>
            </a:r>
            <a:r>
              <a:rPr lang="ru-RU" sz="2400" dirty="0" err="1" smtClean="0">
                <a:latin typeface="+mj-lt"/>
              </a:rPr>
              <a:t>полипренолов</a:t>
            </a:r>
            <a:r>
              <a:rPr lang="ru-RU" sz="2400" dirty="0" smtClean="0">
                <a:latin typeface="+mj-lt"/>
              </a:rPr>
              <a:t> является инновационным продуктом , который способствует решению проблемы антибиотикорезистентности.  </a:t>
            </a:r>
          </a:p>
          <a:p>
            <a:pPr marL="0" indent="0">
              <a:buNone/>
            </a:pPr>
            <a:endParaRPr lang="ru-RU" sz="2800" dirty="0" smtClean="0"/>
          </a:p>
          <a:p>
            <a:pPr marL="0" indent="0">
              <a:buNone/>
            </a:pPr>
            <a:r>
              <a:rPr lang="ru-RU" sz="2400" dirty="0" smtClean="0"/>
              <a:t> 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016" y="2939598"/>
            <a:ext cx="7735824" cy="290559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85216" y="402336"/>
            <a:ext cx="16001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+mj-lt"/>
              </a:rPr>
              <a:t>ПРОДУКТ</a:t>
            </a:r>
            <a:endParaRPr lang="ru-RU" sz="2800" b="1" dirty="0">
              <a:latin typeface="+mj-lt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3340" y="109728"/>
            <a:ext cx="999831" cy="93276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083296" y="1920240"/>
            <a:ext cx="3840480" cy="4062651"/>
          </a:xfrm>
          <a:prstGeom prst="rect">
            <a:avLst/>
          </a:prstGeom>
          <a:noFill/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prstClr val="white"/>
                </a:solidFill>
                <a:latin typeface="+mj-lt"/>
              </a:rPr>
              <a:t>Ранозаживляющая повязка «</a:t>
            </a:r>
            <a:r>
              <a:rPr lang="ru-RU" sz="2000" dirty="0" err="1">
                <a:solidFill>
                  <a:prstClr val="white"/>
                </a:solidFill>
                <a:latin typeface="+mj-lt"/>
              </a:rPr>
              <a:t>Полипрен</a:t>
            </a:r>
            <a:r>
              <a:rPr lang="ru-RU" sz="2000" dirty="0" smtClean="0">
                <a:solidFill>
                  <a:prstClr val="white"/>
                </a:solidFill>
                <a:latin typeface="+mj-lt"/>
              </a:rPr>
              <a:t>» с нанесением слоя из экстракта пихты сибирской будет способствовать быстрой регенерации тканей так как в ее состав входят: а</a:t>
            </a:r>
            <a:r>
              <a:rPr lang="ru-RU" sz="2000" dirty="0">
                <a:solidFill>
                  <a:prstClr val="white"/>
                </a:solidFill>
                <a:latin typeface="+mj-lt"/>
              </a:rPr>
              <a:t>, р-</a:t>
            </a:r>
            <a:r>
              <a:rPr lang="ru-RU" sz="2000" dirty="0" err="1">
                <a:solidFill>
                  <a:prstClr val="white"/>
                </a:solidFill>
                <a:latin typeface="+mj-lt"/>
              </a:rPr>
              <a:t>пинены</a:t>
            </a:r>
            <a:r>
              <a:rPr lang="ru-RU" sz="2000" dirty="0">
                <a:solidFill>
                  <a:prstClr val="white"/>
                </a:solidFill>
                <a:latin typeface="+mj-lt"/>
              </a:rPr>
              <a:t>, </a:t>
            </a:r>
            <a:r>
              <a:rPr lang="ru-RU" sz="2000" dirty="0" err="1">
                <a:solidFill>
                  <a:prstClr val="white"/>
                </a:solidFill>
                <a:latin typeface="+mj-lt"/>
              </a:rPr>
              <a:t>камфен</a:t>
            </a:r>
            <a:r>
              <a:rPr lang="ru-RU" sz="2000" dirty="0">
                <a:solidFill>
                  <a:prstClr val="white"/>
                </a:solidFill>
                <a:latin typeface="+mj-lt"/>
              </a:rPr>
              <a:t>, </a:t>
            </a:r>
            <a:r>
              <a:rPr lang="ru-RU" sz="2000" dirty="0" err="1">
                <a:solidFill>
                  <a:prstClr val="white"/>
                </a:solidFill>
                <a:latin typeface="+mj-lt"/>
              </a:rPr>
              <a:t>фелландрен</a:t>
            </a:r>
            <a:r>
              <a:rPr lang="ru-RU" sz="2000" dirty="0">
                <a:solidFill>
                  <a:prstClr val="white"/>
                </a:solidFill>
                <a:latin typeface="+mj-lt"/>
              </a:rPr>
              <a:t>, </a:t>
            </a:r>
            <a:r>
              <a:rPr lang="ru-RU" sz="2000" dirty="0" err="1">
                <a:solidFill>
                  <a:prstClr val="white"/>
                </a:solidFill>
                <a:latin typeface="+mj-lt"/>
              </a:rPr>
              <a:t>циненол</a:t>
            </a:r>
            <a:r>
              <a:rPr lang="ru-RU" sz="2000" dirty="0">
                <a:solidFill>
                  <a:prstClr val="white"/>
                </a:solidFill>
                <a:latin typeface="+mj-lt"/>
              </a:rPr>
              <a:t>, </a:t>
            </a:r>
            <a:r>
              <a:rPr lang="ru-RU" sz="2000" dirty="0" err="1">
                <a:solidFill>
                  <a:prstClr val="white"/>
                </a:solidFill>
                <a:latin typeface="+mj-lt"/>
              </a:rPr>
              <a:t>цит-раль</a:t>
            </a:r>
            <a:r>
              <a:rPr lang="ru-RU" sz="2000" dirty="0">
                <a:solidFill>
                  <a:prstClr val="white"/>
                </a:solidFill>
                <a:latin typeface="+mj-lt"/>
              </a:rPr>
              <a:t>, </a:t>
            </a:r>
            <a:r>
              <a:rPr lang="ru-RU" sz="2000" dirty="0" err="1">
                <a:solidFill>
                  <a:prstClr val="white"/>
                </a:solidFill>
                <a:latin typeface="+mj-lt"/>
              </a:rPr>
              <a:t>хамазулен</a:t>
            </a:r>
            <a:r>
              <a:rPr lang="ru-RU" sz="2000" dirty="0">
                <a:solidFill>
                  <a:prstClr val="white"/>
                </a:solidFill>
                <a:latin typeface="+mj-lt"/>
              </a:rPr>
              <a:t>, </a:t>
            </a:r>
            <a:r>
              <a:rPr lang="ru-RU" sz="2000" dirty="0" err="1">
                <a:solidFill>
                  <a:prstClr val="white"/>
                </a:solidFill>
                <a:latin typeface="+mj-lt"/>
              </a:rPr>
              <a:t>борнилацетат</a:t>
            </a:r>
            <a:r>
              <a:rPr lang="ru-RU" sz="2000" dirty="0">
                <a:solidFill>
                  <a:prstClr val="white"/>
                </a:solidFill>
                <a:latin typeface="+mj-lt"/>
              </a:rPr>
              <a:t>, </a:t>
            </a:r>
            <a:r>
              <a:rPr lang="ru-RU" sz="2000" dirty="0" err="1">
                <a:solidFill>
                  <a:prstClr val="white"/>
                </a:solidFill>
                <a:latin typeface="+mj-lt"/>
              </a:rPr>
              <a:t>каротиноиды</a:t>
            </a:r>
            <a:r>
              <a:rPr lang="ru-RU" sz="2000" dirty="0">
                <a:solidFill>
                  <a:prstClr val="white"/>
                </a:solidFill>
                <a:latin typeface="+mj-lt"/>
              </a:rPr>
              <a:t>, витамин С и др., а также неорганические ионы и микроэлементы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19968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4361" y="362713"/>
            <a:ext cx="10131425" cy="588264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Анализ проблемного интервью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61148" y="146263"/>
            <a:ext cx="1005927" cy="932769"/>
          </a:xfrm>
          <a:prstGeom prst="rect">
            <a:avLst/>
          </a:prstGeom>
        </p:spPr>
      </p:pic>
      <p:graphicFrame>
        <p:nvGraphicFramePr>
          <p:cNvPr id="12" name="Объект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81178558"/>
              </p:ext>
            </p:extLst>
          </p:nvPr>
        </p:nvGraphicFramePr>
        <p:xfrm>
          <a:off x="0" y="248730"/>
          <a:ext cx="5916168" cy="54479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214491406"/>
              </p:ext>
            </p:extLst>
          </p:nvPr>
        </p:nvGraphicFramePr>
        <p:xfrm>
          <a:off x="3104941" y="2984360"/>
          <a:ext cx="5044274" cy="3516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3995869231"/>
              </p:ext>
            </p:extLst>
          </p:nvPr>
        </p:nvGraphicFramePr>
        <p:xfrm>
          <a:off x="6252306" y="1238366"/>
          <a:ext cx="5574603" cy="36652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8143983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4361" y="298705"/>
            <a:ext cx="10131425" cy="688848"/>
          </a:xfrm>
        </p:spPr>
        <p:txBody>
          <a:bodyPr>
            <a:normAutofit/>
          </a:bodyPr>
          <a:lstStyle/>
          <a:p>
            <a:r>
              <a:rPr lang="ru-RU" sz="2800" b="1" dirty="0" err="1" smtClean="0"/>
              <a:t>КОСВЕНные</a:t>
            </a:r>
            <a:r>
              <a:rPr lang="ru-RU" sz="2800" b="1" dirty="0" smtClean="0"/>
              <a:t> аналоги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52004" y="5778967"/>
            <a:ext cx="1005927" cy="932769"/>
          </a:xfrm>
          <a:prstGeom prst="rect">
            <a:avLst/>
          </a:prstGeom>
        </p:spPr>
      </p:pic>
      <p:graphicFrame>
        <p:nvGraphicFramePr>
          <p:cNvPr id="5" name="Объект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24620596"/>
              </p:ext>
            </p:extLst>
          </p:nvPr>
        </p:nvGraphicFramePr>
        <p:xfrm>
          <a:off x="374904" y="1124712"/>
          <a:ext cx="10497186" cy="489221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1664208">
                  <a:extLst>
                    <a:ext uri="{9D8B030D-6E8A-4147-A177-3AD203B41FA5}">
                      <a16:colId xmlns:a16="http://schemas.microsoft.com/office/drawing/2014/main" val="2084241316"/>
                    </a:ext>
                  </a:extLst>
                </a:gridCol>
                <a:gridCol w="2487168">
                  <a:extLst>
                    <a:ext uri="{9D8B030D-6E8A-4147-A177-3AD203B41FA5}">
                      <a16:colId xmlns:a16="http://schemas.microsoft.com/office/drawing/2014/main" val="205419"/>
                    </a:ext>
                  </a:extLst>
                </a:gridCol>
                <a:gridCol w="1911096">
                  <a:extLst>
                    <a:ext uri="{9D8B030D-6E8A-4147-A177-3AD203B41FA5}">
                      <a16:colId xmlns:a16="http://schemas.microsoft.com/office/drawing/2014/main" val="2777696868"/>
                    </a:ext>
                  </a:extLst>
                </a:gridCol>
                <a:gridCol w="1490472">
                  <a:extLst>
                    <a:ext uri="{9D8B030D-6E8A-4147-A177-3AD203B41FA5}">
                      <a16:colId xmlns:a16="http://schemas.microsoft.com/office/drawing/2014/main" val="1028902229"/>
                    </a:ext>
                  </a:extLst>
                </a:gridCol>
                <a:gridCol w="1453896">
                  <a:extLst>
                    <a:ext uri="{9D8B030D-6E8A-4147-A177-3AD203B41FA5}">
                      <a16:colId xmlns:a16="http://schemas.microsoft.com/office/drawing/2014/main" val="3077613053"/>
                    </a:ext>
                  </a:extLst>
                </a:gridCol>
                <a:gridCol w="1490346">
                  <a:extLst>
                    <a:ext uri="{9D8B030D-6E8A-4147-A177-3AD203B41FA5}">
                      <a16:colId xmlns:a16="http://schemas.microsoft.com/office/drawing/2014/main" val="1092536695"/>
                    </a:ext>
                  </a:extLst>
                </a:gridCol>
              </a:tblGrid>
              <a:tr h="621622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Показатель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Ранозаживляющая повязка «</a:t>
                      </a:r>
                      <a:r>
                        <a:rPr lang="ru-RU" dirty="0" err="1" smtClean="0">
                          <a:solidFill>
                            <a:schemeClr val="tx1"/>
                          </a:solidFill>
                        </a:rPr>
                        <a:t>Полипрен</a:t>
                      </a: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»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Перекись водорода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Зеленка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Йод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>
                          <a:solidFill>
                            <a:schemeClr val="tx1"/>
                          </a:solidFill>
                        </a:rPr>
                        <a:t>Фортиклин</a:t>
                      </a: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0174265"/>
                  </a:ext>
                </a:extLst>
              </a:tr>
              <a:tr h="1417490">
                <a:tc>
                  <a:txBody>
                    <a:bodyPr/>
                    <a:lstStyle/>
                    <a:p>
                      <a:r>
                        <a:rPr lang="ru-RU" dirty="0" smtClean="0"/>
                        <a:t>Оказываемое действие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Антисептическое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Дезинфицирующее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Антибактериальное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Противовоспалительное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Антиоксидантное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Антисептическое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Дезинфицирующее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Антисептическое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Дезинфицирующее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Антисептическое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Дезинфицирующее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Антисептическое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Дезинфицирующее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3774141"/>
                  </a:ext>
                </a:extLst>
              </a:tr>
              <a:tr h="623804">
                <a:tc>
                  <a:txBody>
                    <a:bodyPr/>
                    <a:lstStyle/>
                    <a:p>
                      <a:r>
                        <a:rPr lang="ru-RU" dirty="0" smtClean="0"/>
                        <a:t>Принцип действия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Ранозаживляющая</a:t>
                      </a:r>
                      <a:r>
                        <a:rPr lang="ru-RU" sz="1600" baseline="0" dirty="0" smtClean="0"/>
                        <a:t> повязка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Антисептик</a:t>
                      </a:r>
                    </a:p>
                    <a:p>
                      <a:r>
                        <a:rPr lang="ru-RU" sz="1600" dirty="0" smtClean="0"/>
                        <a:t>Необходимо</a:t>
                      </a:r>
                      <a:r>
                        <a:rPr lang="ru-RU" sz="1600" baseline="0" dirty="0" smtClean="0"/>
                        <a:t> применение фиксирующего материала и  антибиотика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Антисептик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Необходимо применение фиксирующего материала и  антибиотика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Антисептик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Необходимо применение фиксирующего материала и  антибиотика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Антисептик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Необходимо применение фиксирующего материала и  антибиотика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4108665"/>
                  </a:ext>
                </a:extLst>
              </a:tr>
              <a:tr h="623804">
                <a:tc>
                  <a:txBody>
                    <a:bodyPr/>
                    <a:lstStyle/>
                    <a:p>
                      <a:r>
                        <a:rPr lang="ru-RU" dirty="0" smtClean="0"/>
                        <a:t>Форма  выпуска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Повязка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Раствор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Раствор</a:t>
                      </a:r>
                    </a:p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Раствор</a:t>
                      </a:r>
                    </a:p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Спрей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9074955"/>
                  </a:ext>
                </a:extLst>
              </a:tr>
              <a:tr h="623804">
                <a:tc>
                  <a:txBody>
                    <a:bodyPr/>
                    <a:lstStyle/>
                    <a:p>
                      <a:r>
                        <a:rPr lang="ru-RU" dirty="0" smtClean="0"/>
                        <a:t>Цена (руб.) за  штуку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382 руб. /шт.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 43 руб.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56 руб.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64 руб.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30 руб.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00709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67416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5217" y="256032"/>
            <a:ext cx="10497311" cy="777241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Анализ рынка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61148" y="5797255"/>
            <a:ext cx="1005927" cy="93276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833872" y="244106"/>
            <a:ext cx="6537960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Отечественные производители выпускают</a:t>
            </a:r>
          </a:p>
          <a:p>
            <a:r>
              <a:rPr lang="ru-RU" sz="2400" b="1" dirty="0"/>
              <a:t>2061 (58%)</a:t>
            </a:r>
            <a:r>
              <a:rPr lang="ru-RU" sz="2000" dirty="0"/>
              <a:t> </a:t>
            </a:r>
            <a:r>
              <a:rPr lang="ru-RU" dirty="0"/>
              <a:t>препарат. Из них </a:t>
            </a:r>
            <a:r>
              <a:rPr lang="ru-RU" sz="2400" b="1" dirty="0"/>
              <a:t>1421 (69%) </a:t>
            </a:r>
            <a:r>
              <a:rPr lang="ru-RU" dirty="0"/>
              <a:t>— </a:t>
            </a:r>
            <a:r>
              <a:rPr lang="ru-RU" dirty="0" smtClean="0"/>
              <a:t>это фармакологические </a:t>
            </a:r>
            <a:r>
              <a:rPr lang="ru-RU" dirty="0"/>
              <a:t>препараты и </a:t>
            </a:r>
            <a:r>
              <a:rPr lang="ru-RU" sz="2400" b="1" dirty="0"/>
              <a:t>640 (31%) </a:t>
            </a:r>
            <a:r>
              <a:rPr lang="ru-RU" dirty="0"/>
              <a:t>— </a:t>
            </a:r>
            <a:r>
              <a:rPr lang="ru-RU" dirty="0" smtClean="0"/>
              <a:t>иммунобиологические </a:t>
            </a:r>
            <a:r>
              <a:rPr lang="ru-RU" dirty="0"/>
              <a:t>препараты. </a:t>
            </a:r>
            <a:endParaRPr lang="ru-RU" dirty="0" smtClean="0"/>
          </a:p>
          <a:p>
            <a:r>
              <a:rPr lang="ru-RU" dirty="0" smtClean="0"/>
              <a:t>Иностранными производителями </a:t>
            </a:r>
            <a:r>
              <a:rPr lang="ru-RU" dirty="0"/>
              <a:t>выпускается </a:t>
            </a:r>
            <a:r>
              <a:rPr lang="ru-RU" sz="2400" b="1" dirty="0"/>
              <a:t>1486 (42%) </a:t>
            </a:r>
            <a:r>
              <a:rPr lang="ru-RU" dirty="0" smtClean="0"/>
              <a:t>препаратов </a:t>
            </a:r>
            <a:r>
              <a:rPr lang="ru-RU" dirty="0"/>
              <a:t>для ветеринарного применения. </a:t>
            </a:r>
            <a:endParaRPr lang="en-US" dirty="0" smtClean="0"/>
          </a:p>
          <a:p>
            <a:r>
              <a:rPr lang="ru-RU" dirty="0" smtClean="0"/>
              <a:t>Из </a:t>
            </a:r>
            <a:r>
              <a:rPr lang="ru-RU" dirty="0"/>
              <a:t>них </a:t>
            </a:r>
            <a:r>
              <a:rPr lang="ru-RU" sz="2400" b="1" dirty="0"/>
              <a:t>1088 </a:t>
            </a:r>
            <a:r>
              <a:rPr lang="ru-RU" sz="2400" b="1" dirty="0" smtClean="0"/>
              <a:t>(</a:t>
            </a:r>
            <a:r>
              <a:rPr lang="ru-RU" sz="2400" b="1" dirty="0"/>
              <a:t>73</a:t>
            </a:r>
            <a:r>
              <a:rPr lang="ru-RU" sz="2400" b="1" dirty="0" smtClean="0"/>
              <a:t>%) </a:t>
            </a:r>
            <a:endParaRPr lang="en-US" sz="2400" b="1" dirty="0" smtClean="0"/>
          </a:p>
          <a:p>
            <a:r>
              <a:rPr lang="ru-RU" dirty="0" smtClean="0"/>
              <a:t>фармакологических </a:t>
            </a:r>
            <a:endParaRPr lang="en-US" dirty="0" smtClean="0"/>
          </a:p>
          <a:p>
            <a:r>
              <a:rPr lang="ru-RU" dirty="0" smtClean="0"/>
              <a:t>препаратов </a:t>
            </a:r>
            <a:r>
              <a:rPr lang="ru-RU" dirty="0"/>
              <a:t>и </a:t>
            </a:r>
            <a:r>
              <a:rPr lang="ru-RU" sz="2400" b="1" dirty="0"/>
              <a:t>398 (27%) </a:t>
            </a:r>
          </a:p>
          <a:p>
            <a:r>
              <a:rPr lang="ru-RU" dirty="0"/>
              <a:t>иммунобиологических </a:t>
            </a:r>
            <a:endParaRPr lang="en-US" dirty="0" smtClean="0"/>
          </a:p>
          <a:p>
            <a:r>
              <a:rPr lang="ru-RU" dirty="0" smtClean="0"/>
              <a:t>препаратов.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graphicFrame>
        <p:nvGraphicFramePr>
          <p:cNvPr id="12" name="Объект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88462662"/>
              </p:ext>
            </p:extLst>
          </p:nvPr>
        </p:nvGraphicFramePr>
        <p:xfrm>
          <a:off x="7985760" y="1892808"/>
          <a:ext cx="4379976" cy="3474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677054" y="2186609"/>
            <a:ext cx="4570807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endParaRPr lang="en-US" dirty="0">
              <a:solidFill>
                <a:prstClr val="white"/>
              </a:solidFill>
            </a:endParaRPr>
          </a:p>
          <a:p>
            <a:pPr lvl="0"/>
            <a:r>
              <a:rPr lang="ru-RU" sz="2400" dirty="0">
                <a:solidFill>
                  <a:prstClr val="white"/>
                </a:solidFill>
              </a:rPr>
              <a:t>Как показал анализ рынка препаратов для ветеринарного применения за 2018-2022  года рынок растущий с ежегодным приростом более </a:t>
            </a:r>
            <a:r>
              <a:rPr lang="ru-RU" sz="2800" b="1" dirty="0">
                <a:solidFill>
                  <a:prstClr val="white"/>
                </a:solidFill>
              </a:rPr>
              <a:t>28%</a:t>
            </a:r>
            <a:endParaRPr lang="ru-RU" sz="20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4968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5217" y="0"/>
            <a:ext cx="10131425" cy="557107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Бизнес модель</a:t>
            </a:r>
            <a:endParaRPr lang="ru-RU" sz="2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82296" y="429768"/>
            <a:ext cx="4800600" cy="28571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>
              <a:spcAft>
                <a:spcPts val="1000"/>
              </a:spcAft>
              <a:buClr>
                <a:prstClr val="white"/>
              </a:buClr>
              <a:buSzPct val="100000"/>
            </a:pPr>
            <a:r>
              <a:rPr lang="ru-RU" sz="1900" b="1" dirty="0" smtClean="0">
                <a:solidFill>
                  <a:prstClr val="white"/>
                </a:solidFill>
              </a:rPr>
              <a:t>Ключевые партнеры</a:t>
            </a:r>
          </a:p>
          <a:p>
            <a:pPr marL="342900" lvl="0" indent="-342900">
              <a:spcAft>
                <a:spcPts val="1000"/>
              </a:spcAft>
              <a:buClr>
                <a:prstClr val="white"/>
              </a:buClr>
              <a:buSzPct val="100000"/>
              <a:buFont typeface="+mj-lt"/>
              <a:buAutoNum type="arabicPeriod"/>
            </a:pPr>
            <a:r>
              <a:rPr lang="ru-RU" sz="1700" dirty="0" smtClean="0">
                <a:solidFill>
                  <a:prstClr val="white"/>
                </a:solidFill>
              </a:rPr>
              <a:t>Кемеровская фармацевтическая компания</a:t>
            </a:r>
          </a:p>
          <a:p>
            <a:pPr marL="342900" lvl="0" indent="-342900">
              <a:spcAft>
                <a:spcPts val="1000"/>
              </a:spcAft>
              <a:buClr>
                <a:prstClr val="white"/>
              </a:buClr>
              <a:buSzPct val="100000"/>
              <a:buFont typeface="+mj-lt"/>
              <a:buAutoNum type="arabicPeriod"/>
            </a:pPr>
            <a:r>
              <a:rPr lang="ru-RU" sz="1700" dirty="0" smtClean="0">
                <a:solidFill>
                  <a:prstClr val="white"/>
                </a:solidFill>
              </a:rPr>
              <a:t>Ветеринарные клиники, станции и ветеринарные аптеки по Кемеровской области</a:t>
            </a:r>
          </a:p>
          <a:p>
            <a:pPr marL="342900" lvl="0" indent="-342900">
              <a:spcAft>
                <a:spcPts val="1000"/>
              </a:spcAft>
              <a:buClr>
                <a:prstClr val="white"/>
              </a:buClr>
              <a:buSzPct val="100000"/>
              <a:buFont typeface="+mj-lt"/>
              <a:buAutoNum type="arabicPeriod"/>
            </a:pPr>
            <a:r>
              <a:rPr lang="ru-RU" sz="1700" dirty="0">
                <a:solidFill>
                  <a:prstClr val="white"/>
                </a:solidFill>
              </a:rPr>
              <a:t>Крестьянско-фермерские </a:t>
            </a:r>
            <a:r>
              <a:rPr lang="ru-RU" sz="1700" dirty="0" smtClean="0">
                <a:solidFill>
                  <a:prstClr val="white"/>
                </a:solidFill>
              </a:rPr>
              <a:t>хозяйства</a:t>
            </a:r>
          </a:p>
          <a:p>
            <a:pPr marL="342900" lvl="0" indent="-342900">
              <a:spcAft>
                <a:spcPts val="1000"/>
              </a:spcAft>
              <a:buClr>
                <a:prstClr val="white"/>
              </a:buClr>
              <a:buSzPct val="100000"/>
              <a:buFont typeface="+mj-lt"/>
              <a:buAutoNum type="arabicPeriod"/>
            </a:pPr>
            <a:r>
              <a:rPr lang="ru-RU" sz="1700" dirty="0" smtClean="0">
                <a:solidFill>
                  <a:prstClr val="white"/>
                </a:solidFill>
              </a:rPr>
              <a:t>Кузбасский ГАУ</a:t>
            </a:r>
          </a:p>
          <a:p>
            <a:pPr marL="342900" lvl="0" indent="-342900">
              <a:spcAft>
                <a:spcPts val="1000"/>
              </a:spcAft>
              <a:buClr>
                <a:prstClr val="white"/>
              </a:buClr>
              <a:buSzPct val="100000"/>
              <a:buFont typeface="+mj-lt"/>
              <a:buAutoNum type="arabicPeriod"/>
            </a:pPr>
            <a:r>
              <a:rPr lang="ru-RU" sz="1700" dirty="0" smtClean="0">
                <a:solidFill>
                  <a:prstClr val="white"/>
                </a:solidFill>
              </a:rPr>
              <a:t>Основные поставщики: </a:t>
            </a:r>
            <a:r>
              <a:rPr lang="ru-RU" sz="1700" dirty="0" err="1" smtClean="0">
                <a:solidFill>
                  <a:prstClr val="white"/>
                </a:solidFill>
              </a:rPr>
              <a:t>Эколаб</a:t>
            </a:r>
            <a:r>
              <a:rPr lang="ru-RU" sz="1700" dirty="0" smtClean="0">
                <a:solidFill>
                  <a:prstClr val="white"/>
                </a:solidFill>
              </a:rPr>
              <a:t>, </a:t>
            </a:r>
            <a:r>
              <a:rPr lang="ru-RU" sz="1700" dirty="0" err="1" smtClean="0">
                <a:solidFill>
                  <a:prstClr val="white"/>
                </a:solidFill>
              </a:rPr>
              <a:t>Скандимед</a:t>
            </a:r>
            <a:endParaRPr lang="ru-RU" sz="1700" dirty="0" smtClean="0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928616" y="128016"/>
            <a:ext cx="7104888" cy="18158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>
              <a:spcAft>
                <a:spcPts val="1000"/>
              </a:spcAft>
              <a:buClr>
                <a:prstClr val="white"/>
              </a:buClr>
              <a:buSzPct val="100000"/>
            </a:pPr>
            <a:r>
              <a:rPr lang="ru-RU" sz="1900" b="1" dirty="0">
                <a:solidFill>
                  <a:prstClr val="white"/>
                </a:solidFill>
              </a:rPr>
              <a:t>Ключевые виды деятельности</a:t>
            </a:r>
          </a:p>
          <a:p>
            <a:pPr marL="342900" lvl="0" indent="-342900">
              <a:spcAft>
                <a:spcPts val="1000"/>
              </a:spcAft>
              <a:buClr>
                <a:prstClr val="white"/>
              </a:buClr>
              <a:buSzPct val="100000"/>
              <a:buFont typeface="+mj-lt"/>
              <a:buAutoNum type="arabicPeriod"/>
            </a:pPr>
            <a:r>
              <a:rPr lang="ru-RU" sz="1700" dirty="0">
                <a:solidFill>
                  <a:prstClr val="white"/>
                </a:solidFill>
              </a:rPr>
              <a:t>21.20.4. Производство материалов применяемых в ветеринарных целях</a:t>
            </a:r>
          </a:p>
          <a:p>
            <a:pPr marL="342900" lvl="0" indent="-342900">
              <a:spcAft>
                <a:spcPts val="1000"/>
              </a:spcAft>
              <a:buClr>
                <a:prstClr val="white"/>
              </a:buClr>
              <a:buSzPct val="100000"/>
              <a:buFont typeface="+mj-lt"/>
              <a:buAutoNum type="arabicPeriod"/>
            </a:pPr>
            <a:r>
              <a:rPr lang="ru-RU" sz="1700" dirty="0">
                <a:solidFill>
                  <a:prstClr val="white"/>
                </a:solidFill>
              </a:rPr>
              <a:t>72.11 Научные исследования и разработки в биотехнологии</a:t>
            </a:r>
          </a:p>
          <a:p>
            <a:pPr marL="342900" lvl="0" indent="-342900">
              <a:spcAft>
                <a:spcPts val="1000"/>
              </a:spcAft>
              <a:buClr>
                <a:prstClr val="white"/>
              </a:buClr>
              <a:buSzPct val="100000"/>
              <a:buFont typeface="+mj-lt"/>
              <a:buAutoNum type="arabicPeriod"/>
            </a:pPr>
            <a:r>
              <a:rPr lang="ru-RU" sz="1700" dirty="0">
                <a:solidFill>
                  <a:prstClr val="white"/>
                </a:solidFill>
              </a:rPr>
              <a:t>21.20.3 Производство ветеринарных </a:t>
            </a:r>
            <a:r>
              <a:rPr lang="ru-RU" sz="1700" dirty="0" smtClean="0">
                <a:solidFill>
                  <a:prstClr val="white"/>
                </a:solidFill>
              </a:rPr>
              <a:t>препаратов</a:t>
            </a:r>
            <a:endParaRPr lang="ru-RU" sz="1700" dirty="0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9728" y="3300984"/>
            <a:ext cx="3182531" cy="195951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>
              <a:spcAft>
                <a:spcPts val="1000"/>
              </a:spcAft>
              <a:buClr>
                <a:prstClr val="white"/>
              </a:buClr>
              <a:buSzPct val="100000"/>
            </a:pPr>
            <a:r>
              <a:rPr lang="ru-RU" sz="1900" b="1" dirty="0">
                <a:solidFill>
                  <a:prstClr val="white"/>
                </a:solidFill>
              </a:rPr>
              <a:t>Ключевые ресурсы</a:t>
            </a:r>
          </a:p>
          <a:p>
            <a:pPr marL="342900" lvl="0" indent="-342900">
              <a:spcAft>
                <a:spcPts val="1000"/>
              </a:spcAft>
              <a:buClr>
                <a:prstClr val="white"/>
              </a:buClr>
              <a:buSzPct val="100000"/>
              <a:buFont typeface="+mj-lt"/>
              <a:buAutoNum type="arabicPeriod"/>
            </a:pPr>
            <a:r>
              <a:rPr lang="ru-RU" sz="1700" dirty="0">
                <a:solidFill>
                  <a:prstClr val="white"/>
                </a:solidFill>
              </a:rPr>
              <a:t>Информационные ресурсы</a:t>
            </a:r>
          </a:p>
          <a:p>
            <a:pPr marL="342900" lvl="0" indent="-342900">
              <a:spcAft>
                <a:spcPts val="1000"/>
              </a:spcAft>
              <a:buClr>
                <a:prstClr val="white"/>
              </a:buClr>
              <a:buSzPct val="100000"/>
              <a:buFont typeface="+mj-lt"/>
              <a:buAutoNum type="arabicPeriod"/>
            </a:pPr>
            <a:r>
              <a:rPr lang="ru-RU" sz="1700" dirty="0">
                <a:solidFill>
                  <a:prstClr val="white"/>
                </a:solidFill>
              </a:rPr>
              <a:t>Специалисты</a:t>
            </a:r>
          </a:p>
          <a:p>
            <a:pPr marL="342900" lvl="0" indent="-342900">
              <a:spcAft>
                <a:spcPts val="1000"/>
              </a:spcAft>
              <a:buClr>
                <a:prstClr val="white"/>
              </a:buClr>
              <a:buSzPct val="100000"/>
              <a:buFont typeface="+mj-lt"/>
              <a:buAutoNum type="arabicPeriod"/>
            </a:pPr>
            <a:r>
              <a:rPr lang="ru-RU" sz="1700" dirty="0">
                <a:solidFill>
                  <a:prstClr val="white"/>
                </a:solidFill>
              </a:rPr>
              <a:t>Технологические ресурсы</a:t>
            </a:r>
          </a:p>
          <a:p>
            <a:pPr marL="342900" lvl="0" indent="-342900">
              <a:spcAft>
                <a:spcPts val="1000"/>
              </a:spcAft>
              <a:buClr>
                <a:prstClr val="white"/>
              </a:buClr>
              <a:buSzPct val="100000"/>
              <a:buFont typeface="+mj-lt"/>
              <a:buAutoNum type="arabicPeriod"/>
            </a:pPr>
            <a:r>
              <a:rPr lang="ru-RU" sz="1700" dirty="0">
                <a:solidFill>
                  <a:prstClr val="white"/>
                </a:solidFill>
              </a:rPr>
              <a:t>Сырьевые ресурсы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928616" y="2069530"/>
            <a:ext cx="7104888" cy="16927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900" b="1" dirty="0" smtClean="0"/>
              <a:t>Ценностные предложения</a:t>
            </a:r>
            <a:endParaRPr lang="ru-RU" sz="1700" dirty="0" smtClean="0"/>
          </a:p>
          <a:p>
            <a:pPr marL="342900" indent="-342900">
              <a:buFont typeface="+mj-lt"/>
              <a:buAutoNum type="arabicPeriod"/>
            </a:pPr>
            <a:r>
              <a:rPr lang="ru-RU" sz="1700" dirty="0" smtClean="0"/>
              <a:t>Не </a:t>
            </a:r>
            <a:r>
              <a:rPr lang="ru-RU" sz="1700" dirty="0"/>
              <a:t>прилипает к поверхности </a:t>
            </a:r>
            <a:r>
              <a:rPr lang="ru-RU" sz="1700" dirty="0" smtClean="0"/>
              <a:t>раны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700" dirty="0"/>
              <a:t>С</a:t>
            </a:r>
            <a:r>
              <a:rPr lang="ru-RU" sz="1700" dirty="0" smtClean="0"/>
              <a:t>тимулирует </a:t>
            </a:r>
            <a:r>
              <a:rPr lang="ru-RU" sz="1700" dirty="0"/>
              <a:t>процессы регенерации в </a:t>
            </a:r>
            <a:r>
              <a:rPr lang="ru-RU" sz="1700" dirty="0" smtClean="0"/>
              <a:t>ране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700" dirty="0" smtClean="0"/>
              <a:t>Стерильна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700" dirty="0"/>
              <a:t>П</a:t>
            </a:r>
            <a:r>
              <a:rPr lang="ru-RU" sz="1700" dirty="0" smtClean="0"/>
              <a:t>од </a:t>
            </a:r>
            <a:r>
              <a:rPr lang="ru-RU" sz="1700" dirty="0"/>
              <a:t>повязкой формируется оптимальная для заживления влажность, обеспечивающая воздухонепроницаемость и </a:t>
            </a:r>
            <a:r>
              <a:rPr lang="ru-RU" sz="1700" dirty="0" err="1"/>
              <a:t>атравматичность</a:t>
            </a:r>
            <a:r>
              <a:rPr lang="ru-RU" sz="1700" dirty="0"/>
              <a:t>.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1168" y="5285232"/>
            <a:ext cx="2423160" cy="150810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900" b="1" dirty="0" smtClean="0"/>
              <a:t>Взаимоотношения с клиентами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/>
              <a:t>Социальные сети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/>
              <a:t>Собственный сайт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/>
              <a:t>Реклама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2770632" y="5321808"/>
            <a:ext cx="2606040" cy="143116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900" b="1" dirty="0" smtClean="0"/>
              <a:t>Каналы сбыта</a:t>
            </a:r>
          </a:p>
          <a:p>
            <a:r>
              <a:rPr lang="ru-RU" sz="1700" dirty="0"/>
              <a:t>1. </a:t>
            </a:r>
            <a:r>
              <a:rPr lang="ru-RU" sz="1700" dirty="0" err="1"/>
              <a:t>Маркетплейсы</a:t>
            </a:r>
            <a:endParaRPr lang="ru-RU" sz="1700" dirty="0"/>
          </a:p>
          <a:p>
            <a:r>
              <a:rPr lang="ru-RU" sz="1700" dirty="0"/>
              <a:t>2. Собственный сайт.</a:t>
            </a:r>
          </a:p>
          <a:p>
            <a:r>
              <a:rPr lang="ru-RU" sz="1700" dirty="0"/>
              <a:t>3. Ветеринарные аптеки</a:t>
            </a:r>
          </a:p>
          <a:p>
            <a:r>
              <a:rPr lang="ru-RU" sz="1700" dirty="0"/>
              <a:t>4. Ветеринарные </a:t>
            </a:r>
            <a:r>
              <a:rPr lang="ru-RU" sz="1700" dirty="0" smtClean="0"/>
              <a:t>клиники</a:t>
            </a:r>
            <a:endParaRPr lang="ru-RU" sz="1700" dirty="0"/>
          </a:p>
        </p:txBody>
      </p:sp>
      <p:sp>
        <p:nvSpPr>
          <p:cNvPr id="14" name="TextBox 13"/>
          <p:cNvSpPr txBox="1"/>
          <p:nvPr/>
        </p:nvSpPr>
        <p:spPr>
          <a:xfrm>
            <a:off x="3364992" y="3328416"/>
            <a:ext cx="1536192" cy="17543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900" b="1" dirty="0" smtClean="0"/>
              <a:t>Потоки поступления доходов</a:t>
            </a:r>
          </a:p>
          <a:p>
            <a:r>
              <a:rPr lang="ru-RU" sz="1700" dirty="0" smtClean="0"/>
              <a:t>Продажа повязки -  382 руб./ шт.</a:t>
            </a:r>
            <a:endParaRPr lang="ru-RU" sz="1900" b="1" dirty="0" smtClean="0"/>
          </a:p>
        </p:txBody>
      </p:sp>
      <p:sp>
        <p:nvSpPr>
          <p:cNvPr id="15" name="TextBox 14"/>
          <p:cNvSpPr txBox="1"/>
          <p:nvPr/>
        </p:nvSpPr>
        <p:spPr>
          <a:xfrm>
            <a:off x="5486400" y="4873752"/>
            <a:ext cx="6382512" cy="195438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900" b="1" dirty="0" smtClean="0"/>
              <a:t>Потребительские сегменты</a:t>
            </a:r>
          </a:p>
          <a:p>
            <a:r>
              <a:rPr lang="ru-RU" sz="1700" dirty="0" smtClean="0"/>
              <a:t>B2C : Владельцы </a:t>
            </a:r>
            <a:r>
              <a:rPr lang="ru-RU" sz="1700" dirty="0"/>
              <a:t>домашних животных</a:t>
            </a:r>
          </a:p>
          <a:p>
            <a:r>
              <a:rPr lang="ru-RU" sz="1700" dirty="0"/>
              <a:t>B2B </a:t>
            </a:r>
            <a:r>
              <a:rPr lang="ru-RU" sz="1700" dirty="0" smtClean="0"/>
              <a:t>: 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700" dirty="0" smtClean="0"/>
              <a:t>Ветеринарные станции</a:t>
            </a:r>
            <a:endParaRPr lang="ru-RU" sz="1700" dirty="0"/>
          </a:p>
          <a:p>
            <a:pPr marL="342900" indent="-342900">
              <a:buFont typeface="+mj-lt"/>
              <a:buAutoNum type="arabicPeriod"/>
            </a:pPr>
            <a:r>
              <a:rPr lang="ru-RU" sz="1700" dirty="0" smtClean="0"/>
              <a:t>Ветеринарные клиники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700" dirty="0" smtClean="0"/>
              <a:t>Ветеринарные аптеки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700" dirty="0" smtClean="0">
                <a:solidFill>
                  <a:prstClr val="white"/>
                </a:solidFill>
              </a:rPr>
              <a:t>Крестьянско-фермерские </a:t>
            </a:r>
            <a:r>
              <a:rPr lang="ru-RU" sz="1700" dirty="0">
                <a:solidFill>
                  <a:prstClr val="white"/>
                </a:solidFill>
              </a:rPr>
              <a:t>хозяйства Кемеровской области</a:t>
            </a:r>
            <a:endParaRPr lang="ru-RU" sz="1700" dirty="0"/>
          </a:p>
        </p:txBody>
      </p:sp>
      <p:sp>
        <p:nvSpPr>
          <p:cNvPr id="16" name="TextBox 15"/>
          <p:cNvSpPr txBox="1"/>
          <p:nvPr/>
        </p:nvSpPr>
        <p:spPr>
          <a:xfrm>
            <a:off x="4937760" y="3858768"/>
            <a:ext cx="7022592" cy="9079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900" b="1" dirty="0" smtClean="0"/>
              <a:t>Структура издержек</a:t>
            </a:r>
          </a:p>
          <a:p>
            <a:r>
              <a:rPr lang="ru-RU" sz="1700" dirty="0"/>
              <a:t>Расходы </a:t>
            </a:r>
            <a:r>
              <a:rPr lang="ru-RU" sz="1700" dirty="0" smtClean="0"/>
              <a:t>на изготовление функционального прототипа., лабораторные испытания, сертификацию, маркетинговую стратегию, первые продажи.</a:t>
            </a:r>
            <a:endParaRPr lang="ru-RU" sz="17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94008" y="70287"/>
            <a:ext cx="603504" cy="559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3027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6073" y="289561"/>
            <a:ext cx="10131425" cy="67056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Финансовый план проекта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1016" y="1888086"/>
            <a:ext cx="5365820" cy="3769136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ru-RU" sz="3200" dirty="0" smtClean="0"/>
              <a:t>Планируемый объем выпускаемой продукции: </a:t>
            </a:r>
          </a:p>
          <a:p>
            <a:pPr marL="0" indent="0" algn="ctr">
              <a:buNone/>
            </a:pPr>
            <a:r>
              <a:rPr lang="ru-RU" sz="3800" b="1" dirty="0" smtClean="0"/>
              <a:t>8 400 шт. год</a:t>
            </a:r>
          </a:p>
          <a:p>
            <a:pPr marL="0" indent="0" algn="ctr">
              <a:buNone/>
            </a:pPr>
            <a:r>
              <a:rPr lang="ru-RU" sz="3200" b="1" dirty="0" smtClean="0"/>
              <a:t>(контрактное производство на базе Кемеровской фармацевтической компании) </a:t>
            </a:r>
            <a:endParaRPr lang="ru-RU" sz="3200" dirty="0" smtClean="0"/>
          </a:p>
          <a:p>
            <a:pPr marL="0" indent="0">
              <a:buNone/>
            </a:pPr>
            <a:r>
              <a:rPr lang="ru-RU" sz="3200" dirty="0" smtClean="0"/>
              <a:t>Себестоимость</a:t>
            </a:r>
            <a:r>
              <a:rPr lang="ru-RU" sz="3200" dirty="0"/>
              <a:t>: </a:t>
            </a:r>
            <a:r>
              <a:rPr lang="ru-RU" sz="3200" dirty="0" smtClean="0"/>
              <a:t>248 руб./ шт.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>Доходы в год : </a:t>
            </a:r>
            <a:r>
              <a:rPr lang="ru-RU" sz="3200" dirty="0" smtClean="0"/>
              <a:t>3 205 000 </a:t>
            </a:r>
            <a:r>
              <a:rPr lang="ru-RU" sz="3200" dirty="0" smtClean="0"/>
              <a:t>руб.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>Расходы в год : </a:t>
            </a:r>
            <a:r>
              <a:rPr lang="ru-RU" sz="3200" dirty="0" smtClean="0"/>
              <a:t>2 100 000 </a:t>
            </a:r>
            <a:r>
              <a:rPr lang="ru-RU" sz="3200" dirty="0" smtClean="0"/>
              <a:t>руб.</a:t>
            </a:r>
          </a:p>
          <a:p>
            <a:pPr marL="0" indent="0">
              <a:buNone/>
            </a:pPr>
            <a:r>
              <a:rPr lang="ru-RU" sz="3200" dirty="0" smtClean="0"/>
              <a:t>Стоимость </a:t>
            </a:r>
            <a:r>
              <a:rPr lang="ru-RU" sz="3200" dirty="0"/>
              <a:t>привлечения одного клиента </a:t>
            </a:r>
            <a:r>
              <a:rPr lang="ru-RU" sz="3200" dirty="0" smtClean="0"/>
              <a:t>400 руб.</a:t>
            </a:r>
          </a:p>
          <a:p>
            <a:pPr marL="0" indent="0">
              <a:buNone/>
            </a:pPr>
            <a:r>
              <a:rPr lang="ru-RU" sz="3200" dirty="0" smtClean="0"/>
              <a:t>Средний чек заказа 382 руб.</a:t>
            </a:r>
          </a:p>
          <a:p>
            <a:pPr marL="0" indent="0">
              <a:buNone/>
            </a:pPr>
            <a:r>
              <a:rPr lang="ru-RU" sz="3200" dirty="0" smtClean="0"/>
              <a:t>Средний доход на одного клиента 804 руб.</a:t>
            </a:r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dirty="0"/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1457119"/>
              </p:ext>
            </p:extLst>
          </p:nvPr>
        </p:nvGraphicFramePr>
        <p:xfrm>
          <a:off x="5760720" y="1706406"/>
          <a:ext cx="6053328" cy="4462782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3026664">
                  <a:extLst>
                    <a:ext uri="{9D8B030D-6E8A-4147-A177-3AD203B41FA5}">
                      <a16:colId xmlns:a16="http://schemas.microsoft.com/office/drawing/2014/main" val="3426759803"/>
                    </a:ext>
                  </a:extLst>
                </a:gridCol>
                <a:gridCol w="3026664">
                  <a:extLst>
                    <a:ext uri="{9D8B030D-6E8A-4147-A177-3AD203B41FA5}">
                      <a16:colId xmlns:a16="http://schemas.microsoft.com/office/drawing/2014/main" val="3506913899"/>
                    </a:ext>
                  </a:extLst>
                </a:gridCol>
              </a:tblGrid>
              <a:tr h="454188">
                <a:tc>
                  <a:txBody>
                    <a:bodyPr/>
                    <a:lstStyle/>
                    <a:p>
                      <a:r>
                        <a:rPr lang="ru-RU" b="0" dirty="0" smtClean="0">
                          <a:solidFill>
                            <a:schemeClr val="tx1">
                              <a:lumMod val="95000"/>
                            </a:schemeClr>
                          </a:solidFill>
                        </a:rPr>
                        <a:t>Расходные</a:t>
                      </a:r>
                      <a:r>
                        <a:rPr lang="ru-RU" b="0" baseline="0" dirty="0" smtClean="0">
                          <a:solidFill>
                            <a:schemeClr val="tx1">
                              <a:lumMod val="95000"/>
                            </a:schemeClr>
                          </a:solidFill>
                        </a:rPr>
                        <a:t>  материалы</a:t>
                      </a:r>
                      <a:endParaRPr lang="ru-RU" b="0" dirty="0">
                        <a:solidFill>
                          <a:schemeClr val="tx1">
                            <a:lumMod val="9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solidFill>
                            <a:schemeClr val="tx1">
                              <a:lumMod val="95000"/>
                            </a:schemeClr>
                          </a:solidFill>
                        </a:rPr>
                        <a:t>250 000  рублей</a:t>
                      </a:r>
                      <a:endParaRPr lang="ru-RU" b="0" dirty="0">
                        <a:solidFill>
                          <a:schemeClr val="tx1">
                            <a:lumMod val="9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4088306"/>
                  </a:ext>
                </a:extLst>
              </a:tr>
              <a:tr h="633330">
                <a:tc>
                  <a:txBody>
                    <a:bodyPr/>
                    <a:lstStyle/>
                    <a:p>
                      <a:r>
                        <a:rPr lang="ru-RU" dirty="0" smtClean="0"/>
                        <a:t>Затраты на лабораторные  исследования  для сертификации продукции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150 000  рублей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5461593"/>
                  </a:ext>
                </a:extLst>
              </a:tr>
              <a:tr h="454188">
                <a:tc>
                  <a:txBody>
                    <a:bodyPr/>
                    <a:lstStyle/>
                    <a:p>
                      <a:r>
                        <a:rPr lang="ru-RU" dirty="0" smtClean="0"/>
                        <a:t>Заработная плата специалистам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200 000  рублей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2122823"/>
                  </a:ext>
                </a:extLst>
              </a:tr>
              <a:tr h="445446">
                <a:tc>
                  <a:txBody>
                    <a:bodyPr/>
                    <a:lstStyle/>
                    <a:p>
                      <a:r>
                        <a:rPr lang="ru-RU" dirty="0" smtClean="0"/>
                        <a:t>Создание ООО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50 000  рублей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3822110"/>
                  </a:ext>
                </a:extLst>
              </a:tr>
              <a:tr h="454188">
                <a:tc>
                  <a:txBody>
                    <a:bodyPr/>
                    <a:lstStyle/>
                    <a:p>
                      <a:r>
                        <a:rPr lang="ru-RU" dirty="0" smtClean="0"/>
                        <a:t>Юридическое</a:t>
                      </a:r>
                      <a:r>
                        <a:rPr lang="ru-RU" baseline="0" dirty="0" smtClean="0"/>
                        <a:t> и бухгалтерское сопровождение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100 000  рублей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1675571"/>
                  </a:ext>
                </a:extLst>
              </a:tr>
              <a:tr h="454188">
                <a:tc>
                  <a:txBody>
                    <a:bodyPr/>
                    <a:lstStyle/>
                    <a:p>
                      <a:r>
                        <a:rPr lang="ru-RU" dirty="0" smtClean="0"/>
                        <a:t>Затраты</a:t>
                      </a:r>
                      <a:r>
                        <a:rPr lang="ru-RU" baseline="0" dirty="0" smtClean="0"/>
                        <a:t> на м</a:t>
                      </a:r>
                      <a:r>
                        <a:rPr lang="ru-RU" dirty="0" smtClean="0"/>
                        <a:t>аркетинг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200 000  рублей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3906347"/>
                  </a:ext>
                </a:extLst>
              </a:tr>
              <a:tr h="454188">
                <a:tc>
                  <a:txBody>
                    <a:bodyPr/>
                    <a:lstStyle/>
                    <a:p>
                      <a:r>
                        <a:rPr lang="ru-RU" dirty="0" smtClean="0"/>
                        <a:t>Оформление заявки  на патент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50 000  рублей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2898642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94576" y="777240"/>
            <a:ext cx="54041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Смета расходов на создание функционального прототипа </a:t>
            </a:r>
            <a:endParaRPr lang="ru-RU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7059168" y="6117336"/>
            <a:ext cx="38829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Итого: 1 000 000 рублей</a:t>
            </a:r>
            <a:endParaRPr lang="ru-RU" sz="2800" b="1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61148" y="91399"/>
            <a:ext cx="1005927" cy="93276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182112" y="49011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0" y="357721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92753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7785" y="-82296"/>
            <a:ext cx="10131426" cy="1472184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Дорожная карта проекта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5157" y="5854486"/>
            <a:ext cx="954068" cy="88468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00584" y="1289304"/>
            <a:ext cx="3136392" cy="53675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938016" y="1267968"/>
            <a:ext cx="3157728" cy="537057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7802880" y="1264920"/>
            <a:ext cx="3124200" cy="53461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с вырезом 10"/>
          <p:cNvSpPr/>
          <p:nvPr/>
        </p:nvSpPr>
        <p:spPr>
          <a:xfrm>
            <a:off x="3035808" y="3593592"/>
            <a:ext cx="1069848" cy="402336"/>
          </a:xfrm>
          <a:prstGeom prst="notched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с вырезом 11"/>
          <p:cNvSpPr/>
          <p:nvPr/>
        </p:nvSpPr>
        <p:spPr>
          <a:xfrm>
            <a:off x="6891528" y="3617976"/>
            <a:ext cx="1082040" cy="414528"/>
          </a:xfrm>
          <a:prstGeom prst="notched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106424" y="768096"/>
            <a:ext cx="11612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2023</a:t>
            </a:r>
            <a:endParaRPr lang="ru-RU" sz="32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5017008" y="755904"/>
            <a:ext cx="11612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2024</a:t>
            </a:r>
            <a:endParaRPr lang="ru-RU" sz="32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8830056" y="746760"/>
            <a:ext cx="11612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2025</a:t>
            </a:r>
            <a:endParaRPr lang="ru-RU" sz="32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100584" y="1316736"/>
            <a:ext cx="310896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dirty="0" smtClean="0"/>
              <a:t>Проработка идеи создания ранозаживляющей повязки «</a:t>
            </a:r>
            <a:r>
              <a:rPr lang="ru-RU" dirty="0" err="1" smtClean="0"/>
              <a:t>Полипрен</a:t>
            </a:r>
            <a:r>
              <a:rPr lang="ru-RU" dirty="0" smtClean="0"/>
              <a:t>»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/>
              <a:t>Проведение проблемного интервью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/>
              <a:t>Анализ рынка ветеринарных препаратов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/>
              <a:t>Анализ конкурентов и косвенных аналогов 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/>
              <a:t>Участие в акселерационной программе «</a:t>
            </a:r>
            <a:r>
              <a:rPr lang="ru-RU" dirty="0" err="1" smtClean="0"/>
              <a:t>Агростарт</a:t>
            </a:r>
            <a:r>
              <a:rPr lang="ru-RU" dirty="0" smtClean="0"/>
              <a:t>»</a:t>
            </a:r>
          </a:p>
          <a:p>
            <a:endParaRPr lang="ru-RU" dirty="0" smtClean="0"/>
          </a:p>
          <a:p>
            <a:pPr marL="342900" indent="-342900">
              <a:buFont typeface="+mj-lt"/>
              <a:buAutoNum type="arabicPeriod"/>
            </a:pPr>
            <a:endParaRPr lang="ru-RU" dirty="0" smtClean="0"/>
          </a:p>
          <a:p>
            <a:pPr marL="342900" indent="-342900">
              <a:buFont typeface="+mj-lt"/>
              <a:buAutoNum type="arabicPeriod"/>
            </a:pP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3913633" y="1280160"/>
            <a:ext cx="3172968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dirty="0" smtClean="0"/>
              <a:t>Подача заявки на </a:t>
            </a:r>
            <a:r>
              <a:rPr lang="ru-RU" dirty="0" err="1" smtClean="0"/>
              <a:t>грантовый</a:t>
            </a:r>
            <a:r>
              <a:rPr lang="ru-RU" dirty="0" smtClean="0"/>
              <a:t> конкурс «УМНИК» и «Студенческий </a:t>
            </a:r>
            <a:r>
              <a:rPr lang="ru-RU" dirty="0" err="1" smtClean="0"/>
              <a:t>стартап</a:t>
            </a:r>
            <a:r>
              <a:rPr lang="ru-RU" dirty="0" smtClean="0"/>
              <a:t>»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/>
              <a:t>Разработка функционального прототипа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/>
              <a:t>Лабораторные исследование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/>
              <a:t>Исследование функционального прототипа на </a:t>
            </a:r>
            <a:r>
              <a:rPr lang="ru-RU" dirty="0" err="1" smtClean="0"/>
              <a:t>вет</a:t>
            </a:r>
            <a:r>
              <a:rPr lang="ru-RU" dirty="0" smtClean="0"/>
              <a:t>. станциях и клиниках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/>
              <a:t>Доработка функционального прототипа 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/>
              <a:t>Разработка сайта</a:t>
            </a:r>
          </a:p>
          <a:p>
            <a:endParaRPr lang="ru-RU" dirty="0" smtClean="0"/>
          </a:p>
          <a:p>
            <a:pPr marL="342900" indent="-342900">
              <a:buFont typeface="+mj-lt"/>
              <a:buAutoNum type="arabicPeriod"/>
            </a:pP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7827265" y="1280160"/>
            <a:ext cx="310896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dirty="0" smtClean="0"/>
              <a:t>Подача заявки на патент рецептуры слоя 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/>
              <a:t>Подача заявки на патент ранозаживляющей повязки 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/>
              <a:t>Проведение маркетинговых исследований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/>
              <a:t>Первые продажи</a:t>
            </a:r>
          </a:p>
          <a:p>
            <a:endParaRPr lang="ru-RU" dirty="0" smtClean="0"/>
          </a:p>
          <a:p>
            <a:pPr marL="342900" indent="-342900">
              <a:buFont typeface="+mj-lt"/>
              <a:buAutoNum type="arabicPeriod"/>
            </a:pPr>
            <a:endParaRPr lang="ru-RU" dirty="0" smtClean="0"/>
          </a:p>
          <a:p>
            <a:pPr marL="342900" indent="-342900">
              <a:buFont typeface="+mj-lt"/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883018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3505" y="137160"/>
            <a:ext cx="10131425" cy="950299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Команда проекта</a:t>
            </a:r>
            <a:endParaRPr lang="ru-RU" sz="2800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421703" y="1191614"/>
            <a:ext cx="6774625" cy="51398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0" lvl="8" defTabSz="914400" hangingPunct="0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400" kern="0" dirty="0" smtClean="0">
              <a:solidFill>
                <a:schemeClr val="tx1">
                  <a:lumMod val="95000"/>
                </a:schemeClr>
              </a:solidFill>
              <a:ea typeface="Gilroy-Light"/>
              <a:cs typeface="Gilroy-Light"/>
              <a:sym typeface="Gilroy-Light"/>
            </a:endParaRPr>
          </a:p>
          <a:p>
            <a:pPr marL="0" lvl="8" defTabSz="914400" hangingPunct="0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kern="0" dirty="0" err="1" smtClean="0">
                <a:solidFill>
                  <a:schemeClr val="tx1">
                    <a:lumMod val="95000"/>
                  </a:schemeClr>
                </a:solidFill>
                <a:ea typeface="Gilroy-Light"/>
                <a:cs typeface="Gilroy-Light"/>
                <a:sym typeface="Gilroy-Light"/>
              </a:rPr>
              <a:t>Замазий</a:t>
            </a:r>
            <a:r>
              <a:rPr lang="ru-RU" sz="2400" kern="0" dirty="0" smtClean="0">
                <a:solidFill>
                  <a:schemeClr val="tx1">
                    <a:lumMod val="95000"/>
                  </a:schemeClr>
                </a:solidFill>
                <a:ea typeface="Gilroy-Light"/>
                <a:cs typeface="Gilroy-Light"/>
                <a:sym typeface="Gilroy-Light"/>
              </a:rPr>
              <a:t> </a:t>
            </a:r>
            <a:r>
              <a:rPr lang="ru-RU" sz="2400" kern="0" dirty="0" err="1" smtClean="0">
                <a:solidFill>
                  <a:schemeClr val="tx1">
                    <a:lumMod val="95000"/>
                  </a:schemeClr>
                </a:solidFill>
                <a:ea typeface="Gilroy-Light"/>
                <a:cs typeface="Gilroy-Light"/>
                <a:sym typeface="Gilroy-Light"/>
              </a:rPr>
              <a:t>Арианна</a:t>
            </a:r>
            <a:r>
              <a:rPr lang="ru-RU" sz="2400" kern="0" dirty="0" smtClean="0">
                <a:solidFill>
                  <a:schemeClr val="tx1">
                    <a:lumMod val="95000"/>
                  </a:schemeClr>
                </a:solidFill>
                <a:ea typeface="Gilroy-Light"/>
                <a:cs typeface="Gilroy-Light"/>
                <a:sym typeface="Gilroy-Light"/>
              </a:rPr>
              <a:t> Евгеньевна - руководитель</a:t>
            </a:r>
          </a:p>
          <a:p>
            <a:pPr marL="0" lvl="8" defTabSz="914400" hangingPunct="0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kern="0" dirty="0" smtClean="0">
                <a:solidFill>
                  <a:schemeClr val="tx1">
                    <a:lumMod val="95000"/>
                  </a:schemeClr>
                </a:solidFill>
                <a:ea typeface="Gilroy-Light"/>
                <a:cs typeface="Gilroy-Light"/>
                <a:sym typeface="Gilroy-Light"/>
              </a:rPr>
              <a:t>проекта</a:t>
            </a:r>
          </a:p>
          <a:p>
            <a:pPr marL="0" lvl="8" defTabSz="914400" hangingPunct="0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400" kern="0" dirty="0" smtClean="0">
              <a:solidFill>
                <a:schemeClr val="tx1">
                  <a:lumMod val="95000"/>
                </a:schemeClr>
              </a:solidFill>
              <a:ea typeface="Gilroy-Light"/>
              <a:cs typeface="Gilroy-Light"/>
              <a:sym typeface="Gilroy-Light"/>
            </a:endParaRPr>
          </a:p>
          <a:p>
            <a:pPr marL="0" lvl="8" defTabSz="914400" hangingPunct="0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400" kern="0" dirty="0" smtClean="0">
              <a:solidFill>
                <a:schemeClr val="tx1">
                  <a:lumMod val="95000"/>
                </a:schemeClr>
              </a:solidFill>
              <a:ea typeface="Gilroy-Light"/>
              <a:cs typeface="Gilroy-Light"/>
              <a:sym typeface="Gilroy-Light"/>
            </a:endParaRPr>
          </a:p>
          <a:p>
            <a:pPr marL="0" lvl="8" defTabSz="914400" hangingPunct="0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kern="0" dirty="0" smtClean="0">
                <a:solidFill>
                  <a:schemeClr val="tx1">
                    <a:lumMod val="95000"/>
                  </a:schemeClr>
                </a:solidFill>
                <a:ea typeface="Gilroy-Light"/>
                <a:cs typeface="Gilroy-Light"/>
                <a:sym typeface="Gilroy-Light"/>
              </a:rPr>
              <a:t>Евстратенко Анастасия Леонидовна - помощник </a:t>
            </a:r>
          </a:p>
          <a:p>
            <a:pPr marL="0" lvl="8" defTabSz="914400" hangingPunct="0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kern="0" dirty="0" smtClean="0">
                <a:solidFill>
                  <a:schemeClr val="tx1">
                    <a:lumMod val="95000"/>
                  </a:schemeClr>
                </a:solidFill>
                <a:ea typeface="Gilroy-Light"/>
                <a:cs typeface="Gilroy-Light"/>
                <a:sym typeface="Gilroy-Light"/>
              </a:rPr>
              <a:t>руководителя проекта  </a:t>
            </a:r>
          </a:p>
          <a:p>
            <a:pPr marL="0" lvl="8" defTabSz="914400" hangingPunct="0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400" kern="0" dirty="0">
              <a:solidFill>
                <a:schemeClr val="tx1">
                  <a:lumMod val="95000"/>
                </a:schemeClr>
              </a:solidFill>
              <a:ea typeface="Gilroy-Light"/>
              <a:cs typeface="Gilroy-Light"/>
              <a:sym typeface="Gilroy-Light"/>
            </a:endParaRPr>
          </a:p>
          <a:p>
            <a:pPr marL="0" lvl="8" defTabSz="914400" hangingPunct="0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400" kern="0" dirty="0">
              <a:solidFill>
                <a:schemeClr val="tx1">
                  <a:lumMod val="95000"/>
                </a:schemeClr>
              </a:solidFill>
              <a:ea typeface="Gilroy-Light"/>
              <a:cs typeface="Gilroy-Light"/>
              <a:sym typeface="Gilroy-Light"/>
            </a:endParaRPr>
          </a:p>
          <a:p>
            <a:pPr marL="0" lvl="8" defTabSz="914400" hangingPunct="0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400" kern="0" dirty="0" smtClean="0">
              <a:solidFill>
                <a:schemeClr val="tx1">
                  <a:lumMod val="95000"/>
                </a:schemeClr>
              </a:solidFill>
              <a:ea typeface="Gilroy-Light"/>
              <a:cs typeface="Gilroy-Light"/>
              <a:sym typeface="Gilroy-Light"/>
            </a:endParaRPr>
          </a:p>
          <a:p>
            <a:pPr marL="0" lvl="8" defTabSz="914400" hangingPunct="0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kern="0" dirty="0" err="1" smtClean="0">
                <a:solidFill>
                  <a:schemeClr val="tx1">
                    <a:lumMod val="95000"/>
                  </a:schemeClr>
                </a:solidFill>
                <a:ea typeface="Gilroy-Light"/>
                <a:cs typeface="Gilroy-Light"/>
                <a:sym typeface="Gilroy-Light"/>
              </a:rPr>
              <a:t>Метлева</a:t>
            </a:r>
            <a:r>
              <a:rPr lang="ru-RU" sz="2400" kern="0" dirty="0" smtClean="0">
                <a:solidFill>
                  <a:schemeClr val="tx1">
                    <a:lumMod val="95000"/>
                  </a:schemeClr>
                </a:solidFill>
                <a:ea typeface="Gilroy-Light"/>
                <a:cs typeface="Gilroy-Light"/>
                <a:sym typeface="Gilroy-Light"/>
              </a:rPr>
              <a:t> Анастасия Сергеевна -  наставник проекта</a:t>
            </a:r>
            <a:endParaRPr lang="ru-RU" sz="1600" kern="0" dirty="0">
              <a:solidFill>
                <a:schemeClr val="tx1">
                  <a:lumMod val="95000"/>
                </a:schemeClr>
              </a:solidFill>
              <a:ea typeface="Gilroy-Light"/>
              <a:cs typeface="Gilroy-Light"/>
              <a:sym typeface="Gilroy-Light"/>
            </a:endParaRPr>
          </a:p>
          <a:p>
            <a:pPr marL="0" lvl="8" defTabSz="914400" hangingPunct="0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1600" kern="0" dirty="0">
              <a:solidFill>
                <a:srgbClr val="1B1B1B"/>
              </a:solidFill>
              <a:latin typeface="Gilroy-Light"/>
              <a:ea typeface="Gilroy-Light"/>
              <a:cs typeface="Gilroy-Light"/>
              <a:sym typeface="Gilroy-Light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9494" y="109609"/>
            <a:ext cx="2066723" cy="274343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8710" y="2365144"/>
            <a:ext cx="2999492" cy="238374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7596" y="4190897"/>
            <a:ext cx="3048264" cy="237155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42860" y="127975"/>
            <a:ext cx="1005927" cy="932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276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ебеса">
  <a:themeElements>
    <a:clrScheme name="Celestial">
      <a:dk1>
        <a:sysClr val="windowText" lastClr="000000"/>
      </a:dk1>
      <a:lt1>
        <a:sysClr val="window" lastClr="FFFFFF"/>
      </a:lt1>
      <a:dk2>
        <a:srgbClr val="16476F"/>
      </a:dk2>
      <a:lt2>
        <a:srgbClr val="EBEBEB"/>
      </a:lt2>
      <a:accent1>
        <a:srgbClr val="E5B458"/>
      </a:accent1>
      <a:accent2>
        <a:srgbClr val="F77754"/>
      </a:accent2>
      <a:accent3>
        <a:srgbClr val="D8507E"/>
      </a:accent3>
      <a:accent4>
        <a:srgbClr val="BC70EE"/>
      </a:accent4>
      <a:accent5>
        <a:srgbClr val="3CA2E2"/>
      </a:accent5>
      <a:accent6>
        <a:srgbClr val="91BF77"/>
      </a:accent6>
      <a:hlink>
        <a:srgbClr val="71DDAB"/>
      </a:hlink>
      <a:folHlink>
        <a:srgbClr val="A6E4C7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B36E0D05-787B-4C61-8268-2D6C1FBEDA3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TM03457452[[fn=Небесная]]</Template>
  <TotalTime>11480</TotalTime>
  <Words>859</Words>
  <Application>Microsoft Office PowerPoint</Application>
  <PresentationFormat>Широкоэкранный</PresentationFormat>
  <Paragraphs>189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Gilroy-Light</vt:lpstr>
      <vt:lpstr>Небеса</vt:lpstr>
      <vt:lpstr>Разработка ранозаживляющей  повязки «полипрен» с содержанием полипренолов для лечения ран сельскохозяйственных животных. </vt:lpstr>
      <vt:lpstr>актуальность</vt:lpstr>
      <vt:lpstr>Презентация PowerPoint</vt:lpstr>
      <vt:lpstr>Презентация PowerPoint</vt:lpstr>
      <vt:lpstr>Анализ проблемного интервью</vt:lpstr>
      <vt:lpstr>КОСВЕНные аналоги</vt:lpstr>
      <vt:lpstr>Анализ рынка</vt:lpstr>
      <vt:lpstr>Бизнес модель</vt:lpstr>
      <vt:lpstr>Финансовый план проекта</vt:lpstr>
      <vt:lpstr>Дорожная карта проекта</vt:lpstr>
      <vt:lpstr>Команда проекта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Разработка ранозаживляющей  повязки «полипрен» с содержанием полипренолов для лечения ран сельскохозяйственных животных.</dc:title>
  <dc:creator>ИМЯ</dc:creator>
  <cp:lastModifiedBy>ИМЯ</cp:lastModifiedBy>
  <cp:revision>87</cp:revision>
  <dcterms:created xsi:type="dcterms:W3CDTF">2023-11-22T12:52:57Z</dcterms:created>
  <dcterms:modified xsi:type="dcterms:W3CDTF">2023-12-05T12:46:34Z</dcterms:modified>
</cp:coreProperties>
</file>