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3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15.xml" ContentType="application/vnd.openxmlformats-officedocument.presentationml.slide+xml"/>
  <Override PartName="/ppt/slides/slide3.xml" ContentType="application/vnd.openxmlformats-officedocument.presentationml.slide+xml"/>
  <Override PartName="/ppt/slides/slide12.xml" ContentType="application/vnd.openxmlformats-officedocument.presentationml.slide+xml"/>
  <Override PartName="/ppt/slides/slide8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s/slide16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slideLayouts/slideLayout6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12192000" cy="6858000"/>
  <p:notesSz cx="12192000" cy="6858000"/>
  <p:defaultTextStyle>
    <a:defPPr lvl="0">
      <a:defRPr lang="ru-RU"/>
    </a:defPPr>
    <a:lvl1pPr marL="0" lvl="1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lvl="2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lvl="3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lvl="4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75" d="100"/>
          <a:sy n="75" d="100"/>
        </p:scale>
        <p:origin x="874" y="43"/>
      </p:cViewPr>
      <p:guideLst>
        <p:guide pos="3840"/>
        <p:guide pos="216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presProps" Target="presProps.xml" /><Relationship Id="rId22" Type="http://schemas.openxmlformats.org/officeDocument/2006/relationships/tableStyles" Target="tableStyles.xml" /><Relationship Id="rId23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2.png"/><Relationship Id="rId6" Type="http://schemas.openxmlformats.org/officeDocument/2006/relationships/image" Target="../media/image9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g"/><Relationship Id="rId3" Type="http://schemas.openxmlformats.org/officeDocument/2006/relationships/image" Target="../media/image11.jp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image" Target="../media/image15.jpg"/><Relationship Id="rId8" Type="http://schemas.openxmlformats.org/officeDocument/2006/relationships/image" Target="../media/image16.jpg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0"/>
            <a:ext cx="12192000" cy="586836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49885978" name="Овал 1"/>
          <p:cNvSpPr/>
          <p:nvPr/>
        </p:nvSpPr>
        <p:spPr bwMode="auto">
          <a:xfrm>
            <a:off x="6551271" y="-3433845"/>
            <a:ext cx="8348704" cy="8348704"/>
          </a:xfrm>
          <a:prstGeom prst="ellipse">
            <a:avLst/>
          </a:prstGeom>
          <a:gradFill>
            <a:gsLst>
              <a:gs pos="0">
                <a:srgbClr val="E63035"/>
              </a:gs>
              <a:gs pos="8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019097" y="6091773"/>
            <a:ext cx="995423" cy="599781"/>
          </a:xfrm>
          <a:prstGeom prst="rect">
            <a:avLst/>
          </a:prstGeom>
          <a:noFill/>
        </p:spPr>
      </p:pic>
      <p:sp>
        <p:nvSpPr>
          <p:cNvPr id="1985953194" name="Овал 2"/>
          <p:cNvSpPr/>
          <p:nvPr/>
        </p:nvSpPr>
        <p:spPr bwMode="auto">
          <a:xfrm flipH="0" flipV="0">
            <a:off x="-2141107" y="1952160"/>
            <a:ext cx="4922177" cy="4922177"/>
          </a:xfrm>
          <a:prstGeom prst="ellipse">
            <a:avLst/>
          </a:prstGeom>
          <a:gradFill>
            <a:gsLst>
              <a:gs pos="0">
                <a:srgbClr val="08C8D6"/>
              </a:gs>
              <a:gs pos="6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732730" y="2482812"/>
            <a:ext cx="5418244" cy="7623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Заряженный ТюмГУ</a:t>
            </a: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732730" y="3223593"/>
            <a:ext cx="8400714" cy="3965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Установка быстрых зарядных устройств, где это больше всего нужно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 bwMode="auto">
          <a:xfrm flipH="0" flipV="0">
            <a:off x="232618" y="1224256"/>
            <a:ext cx="6199101" cy="5029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>
                <a:latin typeface="Arial"/>
                <a:ea typeface="Arial"/>
                <a:cs typeface="Arial"/>
              </a:rPr>
              <a:t>Проблема: </a:t>
            </a:r>
            <a:endParaRPr lang="ru-RU">
              <a:latin typeface="Arial"/>
              <a:ea typeface="Arial"/>
              <a:cs typeface="Arial"/>
            </a:endParaRPr>
          </a:p>
          <a:p>
            <a:pPr>
              <a:defRPr/>
            </a:pPr>
            <a:r>
              <a:rPr lang="ru-RU">
                <a:latin typeface="Arial"/>
                <a:ea typeface="Arial"/>
                <a:cs typeface="Arial"/>
              </a:rPr>
              <a:t>В 60% случаев студентам не хватает заряда гаджетов, ставших неотъемлемой частью образовательного процесса, для продолжения работы, при этом в кампусе нет комфортной среды для этого.</a:t>
            </a:r>
            <a:endParaRPr lang="ru-RU">
              <a:latin typeface="Arial"/>
              <a:ea typeface="Arial"/>
              <a:cs typeface="Arial"/>
            </a:endParaRPr>
          </a:p>
          <a:p>
            <a:pPr>
              <a:defRPr/>
            </a:pPr>
            <a:r>
              <a:rPr lang="ru-RU">
                <a:latin typeface="Arial"/>
                <a:ea typeface="Arial"/>
                <a:cs typeface="Arial"/>
              </a:rPr>
              <a:t>Перед Университетом стоит проблема оснащения кампуса подходящими установками.</a:t>
            </a:r>
            <a:endParaRPr>
              <a:latin typeface="Arial"/>
              <a:cs typeface="Arial"/>
            </a:endParaRPr>
          </a:p>
          <a:p>
            <a:pPr>
              <a:defRPr/>
            </a:pPr>
            <a:endParaRPr>
              <a:latin typeface="Arial"/>
              <a:cs typeface="Arial"/>
            </a:endParaRPr>
          </a:p>
          <a:p>
            <a:pPr>
              <a:defRPr/>
            </a:pPr>
            <a:r>
              <a:rPr lang="ru-RU">
                <a:latin typeface="Arial"/>
                <a:ea typeface="Arial"/>
                <a:cs typeface="Arial"/>
              </a:rPr>
              <a:t>В настоящее время эту проблему решают лишь стандартными розетками</a:t>
            </a:r>
            <a:endParaRPr>
              <a:latin typeface="Arial"/>
              <a:cs typeface="Arial"/>
            </a:endParaRPr>
          </a:p>
          <a:p>
            <a:pPr>
              <a:defRPr/>
            </a:pPr>
            <a:endParaRPr>
              <a:latin typeface="Arial"/>
              <a:cs typeface="Arial"/>
            </a:endParaRPr>
          </a:p>
          <a:p>
            <a:pPr>
              <a:defRPr/>
            </a:pPr>
            <a:r>
              <a:rPr lang="ru-RU">
                <a:latin typeface="Arial"/>
                <a:ea typeface="Arial"/>
                <a:cs typeface="Arial"/>
              </a:rPr>
              <a:t>Это неэффективно, потому что:</a:t>
            </a:r>
            <a:endParaRPr>
              <a:latin typeface="Arial"/>
              <a:cs typeface="Arial"/>
            </a:endParaRPr>
          </a:p>
          <a:p>
            <a:pPr marL="283879" indent="-283879">
              <a:buAutoNum type="arabicParenR"/>
              <a:defRPr/>
            </a:pPr>
            <a:r>
              <a:rPr>
                <a:solidFill>
                  <a:schemeClr val="tx1"/>
                </a:solidFill>
                <a:latin typeface="Arial"/>
                <a:cs typeface="Arial"/>
              </a:rPr>
              <a:t>студенты могут забыть зарядное устройство дома и обычная розетка будет бесполезна;</a:t>
            </a:r>
            <a:endParaRPr>
              <a:solidFill>
                <a:schemeClr val="tx1"/>
              </a:solidFill>
              <a:latin typeface="Arial"/>
              <a:cs typeface="Arial"/>
            </a:endParaRPr>
          </a:p>
          <a:p>
            <a:pPr marL="283879" indent="-283879">
              <a:buAutoNum type="arabicParenR"/>
              <a:defRPr/>
            </a:pPr>
            <a:r>
              <a:rPr>
                <a:solidFill>
                  <a:schemeClr val="tx1"/>
                </a:solidFill>
                <a:latin typeface="Arial"/>
                <a:cs typeface="Arial"/>
              </a:rPr>
              <a:t>ёмкости портативных зарядных устройств может не хватить и возникает проблема из пункта 1;</a:t>
            </a:r>
            <a:endParaRPr>
              <a:solidFill>
                <a:schemeClr val="tx1"/>
              </a:solidFill>
              <a:latin typeface="Arial"/>
              <a:cs typeface="Arial"/>
            </a:endParaRPr>
          </a:p>
          <a:p>
            <a:pPr marL="283879" indent="-283879">
              <a:buAutoNum type="arabicParenR"/>
              <a:defRPr/>
            </a:pPr>
            <a:r>
              <a:rPr>
                <a:solidFill>
                  <a:schemeClr val="tx1"/>
                </a:solidFill>
                <a:latin typeface="Arial"/>
                <a:cs typeface="Arial"/>
              </a:rPr>
              <a:t>розеток не хватает на всех нуждающихся</a:t>
            </a:r>
            <a:endParaRPr>
              <a:solidFill>
                <a:schemeClr val="tx1"/>
              </a:solidFill>
              <a:latin typeface="Arial "/>
              <a:cs typeface="Arial "/>
            </a:endParaRPr>
          </a:p>
          <a:p>
            <a:pPr>
              <a:defRPr/>
            </a:pPr>
            <a:endParaRPr lang="ru-RU">
              <a:latin typeface="Arial"/>
              <a:cs typeface="Arial"/>
            </a:endParaRPr>
          </a:p>
        </p:txBody>
      </p:sp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280416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988474" y="405643"/>
              <a:ext cx="16658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ПРОБЛЕМА</a:t>
              </a:r>
              <a:endParaRPr/>
            </a:p>
          </p:txBody>
        </p:sp>
      </p:grpSp>
      <p:sp>
        <p:nvSpPr>
          <p:cNvPr id="13" name="Прямоугольник 12"/>
          <p:cNvSpPr/>
          <p:nvPr/>
        </p:nvSpPr>
        <p:spPr bwMode="auto">
          <a:xfrm flipH="0" flipV="0">
            <a:off x="6552463" y="1458408"/>
            <a:ext cx="5427785" cy="3569308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  <a:prstDash val="lgDash"/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TextBox 16"/>
          <p:cNvSpPr txBox="1"/>
          <p:nvPr/>
        </p:nvSpPr>
        <p:spPr bwMode="auto">
          <a:xfrm>
            <a:off x="7645015" y="5241948"/>
            <a:ext cx="3242682" cy="366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>
                <a:latin typeface="Arial"/>
                <a:cs typeface="Arial"/>
              </a:rPr>
              <a:t>Источник: Опрос аудитории</a:t>
            </a:r>
            <a:endParaRPr lang="ru-RU"/>
          </a:p>
        </p:txBody>
      </p:sp>
      <p:pic>
        <p:nvPicPr>
          <p:cNvPr id="1755020960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6683959" y="1795757"/>
            <a:ext cx="5164794" cy="260162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-47624"/>
            <a:ext cx="12191999" cy="768983"/>
            <a:chOff x="0" y="0"/>
            <a:chExt cx="12191999" cy="768983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383673" y="301623"/>
              <a:ext cx="317067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435951" y="387347"/>
              <a:ext cx="31373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ЦЕЛЕВАЯ АУДИТОРИЯ</a:t>
              </a:r>
              <a:endParaRPr/>
            </a:p>
          </p:txBody>
        </p:sp>
      </p:grpSp>
      <p:sp>
        <p:nvSpPr>
          <p:cNvPr id="13" name="Прямоугольник 12"/>
          <p:cNvSpPr/>
          <p:nvPr/>
        </p:nvSpPr>
        <p:spPr bwMode="auto">
          <a:xfrm>
            <a:off x="419315" y="1458410"/>
            <a:ext cx="3099389" cy="3877519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TextBox 1"/>
          <p:cNvSpPr txBox="1"/>
          <p:nvPr/>
        </p:nvSpPr>
        <p:spPr bwMode="auto">
          <a:xfrm>
            <a:off x="419314" y="2981670"/>
            <a:ext cx="30993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 i="1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Поместите изображение вашего типичного пользователя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 flipH="0" flipV="0">
            <a:off x="4335498" y="647696"/>
            <a:ext cx="7780443" cy="53038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 startAt="1"/>
              <a:defRPr/>
            </a:pPr>
            <a:r>
              <a:rPr lang="ru-RU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Общие характеристики</a:t>
            </a:r>
            <a:r>
              <a:rPr lang="ru-RU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:</a:t>
            </a:r>
            <a:br>
              <a:rPr lang="ru-RU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</a:br>
            <a:r>
              <a:rPr lang="ru-RU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Работники ТюмГУ, отвечающие за качество образовательных услуг и уровень удобства для студентов</a:t>
            </a:r>
            <a:endParaRPr lang="ru-RU" b="0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 startAt="1"/>
              <a:defRPr/>
            </a:pPr>
            <a:endParaRPr b="0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 startAt="1"/>
              <a:defRPr/>
            </a:pPr>
            <a:r>
              <a:rPr lang="ru-RU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Проблемы и потребности</a:t>
            </a:r>
            <a:r>
              <a:rPr lang="ru-RU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:</a:t>
            </a:r>
            <a:br>
              <a:rPr lang="ru-RU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</a:br>
            <a:r>
              <a:rPr lang="ru-RU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Предоставить студентам возможность быстро зарядить девайсы, используемые для обучения</a:t>
            </a:r>
            <a:endParaRPr lang="ru-RU" b="0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 startAt="1"/>
              <a:defRPr/>
            </a:pPr>
            <a:endParaRPr b="0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283879" indent="-283879">
              <a:buAutoNum type="arabicPeriod"/>
              <a:defRPr/>
            </a:pPr>
            <a:r>
              <a:rPr lang="ru-RU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Продукты</a:t>
            </a:r>
            <a:r>
              <a:rPr lang="ru-RU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, которые сейчас использует для решения проблемы: </a:t>
            </a:r>
            <a:r>
              <a:rPr lang="ru-RU" sz="1800" b="0" i="0" u="none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обыкновенные розетки</a:t>
            </a:r>
            <a:endParaRPr lang="ru-RU" sz="1800" b="0" i="0" u="none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 startAt="1"/>
              <a:defRPr/>
            </a:pPr>
            <a:endParaRPr b="0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283879" indent="-283879">
              <a:buAutoNum type="arabicPeriod"/>
              <a:defRPr/>
            </a:pPr>
            <a:r>
              <a:rPr lang="ru-RU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Причины</a:t>
            </a:r>
            <a:r>
              <a:rPr lang="ru-RU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, по которым текущие решения «не работают»: </a:t>
            </a:r>
            <a:r>
              <a:rPr lang="ru-RU" sz="1800" b="0" i="0" u="none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зарядные устройства самих студентов могут не поддерживать быструю зарядку, мало розеток</a:t>
            </a:r>
            <a:endParaRPr lang="ru-RU" sz="1800" b="0" i="0" u="none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 startAt="1"/>
              <a:defRPr/>
            </a:pPr>
            <a:endParaRPr b="0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 startAt="1"/>
              <a:defRPr/>
            </a:pPr>
            <a:r>
              <a:rPr lang="ru-RU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Что ценит</a:t>
            </a:r>
            <a:r>
              <a:rPr lang="ru-RU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, на что обращает внимание</a:t>
            </a:r>
            <a:r>
              <a:rPr lang="ru-RU" b="0" strike="noStrike" cap="none" spc="0">
                <a:latin typeface="Arial"/>
                <a:cs typeface="Arial"/>
              </a:rPr>
              <a:t>:</a:t>
            </a:r>
            <a:br>
              <a:rPr lang="ru-RU" b="0" strike="noStrike" cap="none" spc="0">
                <a:latin typeface="Arial"/>
                <a:cs typeface="Arial"/>
              </a:rPr>
            </a:br>
            <a:r>
              <a:rPr lang="ru-RU" sz="1800" b="0" i="0" u="none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Компактность решения, оптимальные затраты, надёжность</a:t>
            </a:r>
            <a:endParaRPr b="0" strike="noStrike" cap="none" spc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defRPr/>
            </a:pPr>
            <a:endParaRPr lang="ru-RU">
              <a:latin typeface="Arial"/>
              <a:cs typeface="Arial"/>
            </a:endParaRPr>
          </a:p>
          <a:p>
            <a:pPr>
              <a:defRPr/>
            </a:pPr>
            <a:endParaRPr lang="ru-RU">
              <a:latin typeface="Arial"/>
              <a:cs typeface="Arial"/>
            </a:endParaRPr>
          </a:p>
        </p:txBody>
      </p:sp>
      <p:pic>
        <p:nvPicPr>
          <p:cNvPr id="1715698485" name=""/>
          <p:cNvPicPr>
            <a:picLocks noChangeAspect="1"/>
          </p:cNvPicPr>
          <p:nvPr/>
        </p:nvPicPr>
        <p:blipFill>
          <a:blip r:embed="rId2"/>
          <a:srcRect l="37022" t="0" r="10354" b="0"/>
          <a:stretch/>
        </p:blipFill>
        <p:spPr bwMode="auto">
          <a:xfrm flipH="0" flipV="0">
            <a:off x="486749" y="1508054"/>
            <a:ext cx="2952749" cy="37407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08348398" name="Группа 6"/>
          <p:cNvGrpSpPr/>
          <p:nvPr/>
        </p:nvGrpSpPr>
        <p:grpSpPr bwMode="auto">
          <a:xfrm>
            <a:off x="0" y="-47624"/>
            <a:ext cx="12191998" cy="749932"/>
            <a:chOff x="0" y="0"/>
            <a:chExt cx="12191998" cy="749932"/>
          </a:xfrm>
        </p:grpSpPr>
        <p:sp>
          <p:nvSpPr>
            <p:cNvPr id="99799420" name="Прямоугольник 7"/>
            <p:cNvSpPr/>
            <p:nvPr/>
          </p:nvSpPr>
          <p:spPr bwMode="auto">
            <a:xfrm>
              <a:off x="0" y="0"/>
              <a:ext cx="12191999" cy="590308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477315453" name="Прямоугольник 8"/>
            <p:cNvSpPr/>
            <p:nvPr/>
          </p:nvSpPr>
          <p:spPr bwMode="auto">
            <a:xfrm>
              <a:off x="371688" y="282573"/>
              <a:ext cx="3170668" cy="4673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810007862" name="TextBox 9"/>
            <p:cNvSpPr txBox="1"/>
            <p:nvPr/>
          </p:nvSpPr>
          <p:spPr bwMode="auto">
            <a:xfrm>
              <a:off x="452586" y="343163"/>
              <a:ext cx="2486327" cy="366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 sz="1800" b="0" i="0">
                  <a:latin typeface="Arial Black"/>
                  <a:cs typeface="Arial"/>
                </a:rPr>
                <a:t>БЛАГОПОЛУЧАТЕЛИ</a:t>
              </a:r>
              <a:endParaRPr/>
            </a:p>
          </p:txBody>
        </p:sp>
      </p:grpSp>
      <p:sp>
        <p:nvSpPr>
          <p:cNvPr id="1713039780" name="Прямоугольник 12"/>
          <p:cNvSpPr/>
          <p:nvPr/>
        </p:nvSpPr>
        <p:spPr bwMode="auto">
          <a:xfrm>
            <a:off x="419314" y="1458409"/>
            <a:ext cx="3099387" cy="3877518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08499919" name="TextBox 1"/>
          <p:cNvSpPr txBox="1"/>
          <p:nvPr/>
        </p:nvSpPr>
        <p:spPr bwMode="auto">
          <a:xfrm>
            <a:off x="419313" y="2981668"/>
            <a:ext cx="30993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 i="1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Поместите изображение вашего типичного пользователя</a:t>
            </a:r>
            <a:endParaRPr/>
          </a:p>
        </p:txBody>
      </p:sp>
      <p:sp>
        <p:nvSpPr>
          <p:cNvPr id="69483958" name="TextBox 2"/>
          <p:cNvSpPr txBox="1"/>
          <p:nvPr/>
        </p:nvSpPr>
        <p:spPr bwMode="auto">
          <a:xfrm flipH="0" flipV="0">
            <a:off x="4891122" y="914220"/>
            <a:ext cx="6714982" cy="5029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3878" marR="0" indent="-283878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 startAt="1"/>
              <a:defRPr/>
            </a:pPr>
            <a:r>
              <a:rPr lang="ru-RU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Общие характеристики</a:t>
            </a:r>
            <a:r>
              <a:rPr lang="ru-RU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: студенты, работники вуза.</a:t>
            </a:r>
            <a:endParaRPr lang="ru-RU" b="0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283878" marR="0" indent="-283878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 startAt="1"/>
              <a:defRPr/>
            </a:pPr>
            <a:endParaRPr b="0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283878" marR="0" indent="-283878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 startAt="1"/>
              <a:defRPr/>
            </a:pPr>
            <a:r>
              <a:rPr lang="ru-RU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Проблемы и потребности</a:t>
            </a:r>
            <a:r>
              <a:rPr lang="ru-RU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: необходимость быстро зарядить своё устройство </a:t>
            </a:r>
            <a:endParaRPr lang="ru-RU" b="0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283878" marR="0" indent="-283878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 startAt="1"/>
              <a:defRPr/>
            </a:pPr>
            <a:endParaRPr b="0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283878" indent="-283878">
              <a:buAutoNum type="arabicPeriod"/>
              <a:defRPr/>
            </a:pPr>
            <a:r>
              <a:rPr lang="ru-RU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Продукты</a:t>
            </a:r>
            <a:r>
              <a:rPr lang="ru-RU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, которые сейчас использует для решения проблемы: </a:t>
            </a:r>
            <a:r>
              <a:rPr lang="ru-RU" sz="1800" b="0" i="0" u="none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сетевые зарядные устройства, </a:t>
            </a:r>
            <a:r>
              <a:rPr lang="ru-RU" sz="1800" b="0" i="0" u="none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портативные аккумуляторы</a:t>
            </a:r>
            <a:endParaRPr lang="ru-RU" sz="1800" b="0" i="0" u="none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283878" marR="0" indent="-283878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 startAt="1"/>
              <a:defRPr/>
            </a:pPr>
            <a:endParaRPr b="0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283878" indent="-283878">
              <a:buAutoNum type="arabicPeriod"/>
              <a:defRPr/>
            </a:pPr>
            <a:r>
              <a:rPr lang="ru-RU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Причины</a:t>
            </a:r>
            <a:r>
              <a:rPr lang="ru-RU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, по которым текущие решения «не работают»: </a:t>
            </a:r>
            <a:r>
              <a:rPr lang="ru-RU" sz="1800" b="0" i="0" u="none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они занимают много места, </a:t>
            </a:r>
            <a:r>
              <a:rPr lang="ru-RU" sz="1800" b="0" i="0" u="none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их очень просто забыть дома или в самом университете, потерять, </a:t>
            </a:r>
            <a:r>
              <a:rPr lang="ru-RU" sz="1800" b="0" i="0" u="none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не везде найдутся свободные розетки, ёмкость аккумуляторов ограничена</a:t>
            </a:r>
            <a:endParaRPr lang="ru-RU" sz="1800" b="0" i="0" u="none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283878" marR="0" indent="-283878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 startAt="1"/>
              <a:defRPr/>
            </a:pPr>
            <a:endParaRPr b="0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283878" marR="0" indent="-283878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 startAt="1"/>
              <a:defRPr/>
            </a:pPr>
            <a:r>
              <a:rPr lang="ru-RU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Что ценит</a:t>
            </a:r>
            <a:r>
              <a:rPr lang="ru-RU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, на что обращает внимание</a:t>
            </a:r>
            <a:r>
              <a:rPr lang="ru-RU" b="0" strike="noStrike" cap="none" spc="0">
                <a:latin typeface="Arial"/>
                <a:cs typeface="Arial"/>
              </a:rPr>
              <a:t>: </a:t>
            </a:r>
            <a:r>
              <a:rPr lang="ru-RU" sz="1800" b="0" i="0" u="none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удобство образовательной среды</a:t>
            </a:r>
            <a:endParaRPr b="0" strike="noStrike" cap="none" spc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defRPr/>
            </a:pPr>
            <a:endParaRPr lang="ru-RU">
              <a:latin typeface="Arial"/>
              <a:cs typeface="Arial"/>
            </a:endParaRPr>
          </a:p>
          <a:p>
            <a:pPr>
              <a:defRPr/>
            </a:pPr>
            <a:endParaRPr lang="ru-RU">
              <a:latin typeface="Arial"/>
              <a:cs typeface="Arial"/>
            </a:endParaRPr>
          </a:p>
        </p:txBody>
      </p:sp>
      <p:pic>
        <p:nvPicPr>
          <p:cNvPr id="1461614969" name=""/>
          <p:cNvPicPr>
            <a:picLocks noChangeAspect="1"/>
          </p:cNvPicPr>
          <p:nvPr/>
        </p:nvPicPr>
        <p:blipFill>
          <a:blip r:embed="rId2"/>
          <a:srcRect l="29721" t="0" r="15790" b="0"/>
          <a:stretch/>
        </p:blipFill>
        <p:spPr bwMode="auto">
          <a:xfrm flipH="0" flipV="0">
            <a:off x="477224" y="1533524"/>
            <a:ext cx="2990849" cy="365817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3099387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794644" y="390789"/>
              <a:ext cx="22268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ИДЕЯ ПРОЕКТА</a:t>
              </a:r>
              <a:endParaRPr/>
            </a:p>
          </p:txBody>
        </p:sp>
      </p:grpSp>
      <p:sp>
        <p:nvSpPr>
          <p:cNvPr id="5" name="TextBox 4"/>
          <p:cNvSpPr txBox="1"/>
          <p:nvPr/>
        </p:nvSpPr>
        <p:spPr bwMode="auto">
          <a:xfrm flipH="0" flipV="0">
            <a:off x="327870" y="1319507"/>
            <a:ext cx="6360374" cy="25606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>
                <a:latin typeface="Arial"/>
                <a:cs typeface="Arial"/>
              </a:rPr>
              <a:t>Предлагаемая идея</a:t>
            </a:r>
            <a:r>
              <a:rPr lang="ru-RU">
                <a:latin typeface="Arial"/>
                <a:cs typeface="Arial"/>
              </a:rPr>
              <a:t>: </a:t>
            </a:r>
            <a:r>
              <a:rPr lang="ru-RU" sz="18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создание зарядных станций, которые Университет сможет купить по оптимальной цене, и их последующая установка в корпусах.</a:t>
            </a:r>
            <a:endParaRPr/>
          </a:p>
          <a:p>
            <a:pPr>
              <a:defRPr/>
            </a:pPr>
            <a:endParaRPr lang="ru-RU">
              <a:latin typeface="Arial"/>
              <a:cs typeface="Arial"/>
            </a:endParaRPr>
          </a:p>
          <a:p>
            <a:pPr>
              <a:defRPr/>
            </a:pPr>
            <a:endParaRPr lang="ru-RU">
              <a:latin typeface="Arial"/>
              <a:cs typeface="Arial"/>
            </a:endParaRPr>
          </a:p>
          <a:p>
            <a:pPr>
              <a:defRPr/>
            </a:pPr>
            <a:endParaRPr lang="ru-RU">
              <a:latin typeface="Arial"/>
              <a:cs typeface="Arial"/>
            </a:endParaRPr>
          </a:p>
          <a:p>
            <a:pPr>
              <a:defRPr/>
            </a:pPr>
            <a:r>
              <a:rPr lang="ru-RU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Мы сможем </a:t>
            </a: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реализовать проект в период до 7 месяцев, за сумму 334 тыс. р</a:t>
            </a:r>
            <a:r>
              <a:rPr lang="ru-RU">
                <a:latin typeface="Arial"/>
                <a:cs typeface="Arial"/>
              </a:rPr>
              <a:t>ублей, </a:t>
            </a: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силами нашей команды.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defRPr/>
            </a:pPr>
            <a:endParaRPr lang="ru-RU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199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606244" y="370613"/>
              <a:ext cx="27302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ПРОДУКТ ПРОЕКТА</a:t>
              </a:r>
              <a:endParaRPr/>
            </a:p>
          </p:txBody>
        </p:sp>
      </p:grpSp>
      <p:sp>
        <p:nvSpPr>
          <p:cNvPr id="5" name="Прямоугольник 4"/>
          <p:cNvSpPr/>
          <p:nvPr/>
        </p:nvSpPr>
        <p:spPr bwMode="auto">
          <a:xfrm flipH="0" flipV="0">
            <a:off x="419314" y="1178559"/>
            <a:ext cx="4308684" cy="4282439"/>
          </a:xfrm>
          <a:prstGeom prst="rect">
            <a:avLst/>
          </a:prstGeom>
          <a:noFill/>
          <a:ln w="28575" cap="flat" cmpd="sng" algn="ctr">
            <a:solidFill>
              <a:srgbClr val="08C8D6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1051821" y="5657332"/>
            <a:ext cx="3044028" cy="366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Пример внешнего вида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 flipH="0" flipV="0">
            <a:off x="5321817" y="1178558"/>
            <a:ext cx="6258600" cy="47552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Мы предлагаем создать зарядную станцию для девайсов студентов и посетителей университета с возможностью быстрой подзарядки. Одна станция будет способна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самостоятельно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зарядить сразу 6 устройств (4 Type-C и 2 </a:t>
            </a:r>
            <a:r>
              <a:rPr lang="ru-RU" sz="1800" b="0" i="0" u="none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Liberation Sans"/>
                <a:ea typeface="Liberation Sans"/>
                <a:cs typeface="Liberation Sans"/>
              </a:rPr>
              <a:t>Lightning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). Также у станции будут 2 дополнительных разъёма: USB-A и розетка - для ноутбуков и прочих устройств с, возможно, проприетарными разъёмами.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функции / возможности:</a:t>
            </a:r>
            <a:endParaRPr b="1"/>
          </a:p>
          <a:p>
            <a:pPr marL="283879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–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возможность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быстро зарядить устройство (телефон, планшет, павербанк и т.д.)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ценарий использования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посещение вуза - обнаружение разряженного устройства - использование станции для зарядки устройства</a:t>
            </a: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75753876" name=""/>
          <p:cNvPicPr>
            <a:picLocks noChangeAspect="1"/>
          </p:cNvPicPr>
          <p:nvPr/>
        </p:nvPicPr>
        <p:blipFill>
          <a:blip r:embed="rId2"/>
          <a:srcRect l="33551" t="0" r="9685" b="14903"/>
          <a:stretch/>
        </p:blipFill>
        <p:spPr bwMode="auto">
          <a:xfrm flipH="0" flipV="0">
            <a:off x="419494" y="1166631"/>
            <a:ext cx="4308683" cy="430629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19864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ТЕХНОЛОГИЯ</a:t>
              </a:r>
              <a:endParaRPr/>
            </a:p>
          </p:txBody>
        </p:sp>
      </p:grpSp>
      <p:sp>
        <p:nvSpPr>
          <p:cNvPr id="21" name="TextBox 20"/>
          <p:cNvSpPr txBox="1"/>
          <p:nvPr/>
        </p:nvSpPr>
        <p:spPr bwMode="auto">
          <a:xfrm flipH="0" flipV="0">
            <a:off x="492006" y="1198875"/>
            <a:ext cx="10147488" cy="3033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Технологии, используемые в решении: 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Quick Charge 4.0 (QC4.0)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, USB (Type-C, Micro), </a:t>
            </a:r>
            <a:r>
              <a:rPr sz="2100" b="0" i="0" u="none">
                <a:solidFill>
                  <a:schemeClr val="tx1">
                    <a:lumMod val="85000"/>
                    <a:lumOff val="15000"/>
                  </a:schemeClr>
                </a:solidFill>
                <a:latin typeface="Liberation Sans"/>
                <a:ea typeface="Liberation Sans"/>
                <a:cs typeface="Liberation Sans"/>
              </a:rPr>
              <a:t>Lightning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Продукт обладает следующими техническими параметрами: возможность зарядки 6 устройств одновременно с мощностью 18Вт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Для создания продукта мы разработаем концепт-арт, схему станции, оценим приблизительную себестоимость, соберём прототип и протестируем в одном из корпусов.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Уровень готовности технологии: </a:t>
            </a:r>
            <a:r>
              <a:rPr lang="en-US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TRL </a:t>
            </a:r>
            <a:r>
              <a:rPr lang="en-US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1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37869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35541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КОНКУРЕНТНЫЙ АНАЛИЗ</a:t>
              </a:r>
              <a:endParaRPr/>
            </a:p>
          </p:txBody>
        </p:sp>
      </p:grpSp>
      <p:graphicFrame>
        <p:nvGraphicFramePr>
          <p:cNvPr id="1759835122" name="Таблица 12"/>
          <p:cNvGraphicFramePr>
            <a:graphicFrameLocks xmlns:a="http://schemas.openxmlformats.org/drawingml/2006/main"/>
          </p:cNvGraphicFramePr>
          <p:nvPr/>
        </p:nvGraphicFramePr>
        <p:xfrm>
          <a:off x="542745" y="1027110"/>
          <a:ext cx="11133576" cy="5637116"/>
        </p:xfrm>
        <a:graphic>
          <a:graphicData uri="http://schemas.openxmlformats.org/drawingml/2006/table">
            <a:tbl>
              <a:tblPr firstRow="1" firstCol="0" lastRow="0" lastCol="0" bandRow="1" bandCol="0"/>
              <a:tblGrid>
                <a:gridCol w="2139852"/>
                <a:gridCol w="2139852"/>
                <a:gridCol w="2171865"/>
                <a:gridCol w="2428810"/>
                <a:gridCol w="2246844"/>
              </a:tblGrid>
              <a:tr h="581472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Критерии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Наш проект</a:t>
                      </a:r>
                      <a:endParaRPr b="1"/>
                    </a:p>
                    <a:p>
                      <a:pPr algn="ctr">
                        <a:defRPr/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«Заряженный ТюмГУ»</a:t>
                      </a:r>
                      <a:endParaRPr b="1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Представленные на рынке зарядные станции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1" i="0" u="none" strike="noStrike" cap="none" spc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Выдавать павербанки каждому студенту</a:t>
                      </a:r>
                      <a:endParaRPr sz="1400"/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1" i="0" u="none" strike="noStrike" cap="none" spc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Станции с павербанками</a:t>
                      </a:r>
                      <a:endParaRPr sz="1400"/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1434829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Надёжность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Пользователь может зарядить своё устройство практически всегда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Пользователь может зарядить своё устройство практически всегда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Выданный павербанк можно забыть/потерять, быстро разряжается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Пользователь может зарядить своё устройство практически всегда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43240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Мощность зарядки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18Вт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byssinica SIL"/>
                          <a:ea typeface="Abyssinica SIL"/>
                          <a:cs typeface="Abyssinica SIL"/>
                        </a:rPr>
                        <a:t>~</a:t>
                      </a: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10-12Вт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Ограничена моделью</a:t>
                      </a:r>
                      <a:endParaRPr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Ограничена моделью</a:t>
                      </a:r>
                      <a:endParaRPr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43240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Долговечность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Ограничена надёжностью компонентов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Ограничена надёжностью компонентов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Ограничена надёжностью компонентов</a:t>
                      </a:r>
                      <a:endParaRPr lang="ru-RU" sz="1200" b="0" i="0" u="none" strike="noStrike" cap="none" spc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По мере использования ёмкость аккумулятора снижается (требуется периодическая замена)</a:t>
                      </a:r>
                      <a:endParaRPr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EA9999"/>
                    </a:solidFill>
                  </a:tcPr>
                </a:tc>
              </a:tr>
              <a:tr h="343240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Доступность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 конкретных местах ТюмГУ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 конкретных местах ТюмГУ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Портативен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Портативен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43240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Стоимость использования для благополучателя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Использование бесплатно для благополучателя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Использование бесплатно для благополучателя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Использование бесплатно для благополучателя</a:t>
                      </a:r>
                      <a:endParaRPr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Использование платно для благополучателя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EA9999"/>
                    </a:solidFill>
                  </a:tcPr>
                </a:tc>
              </a:tr>
              <a:tr h="343240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Стоимость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7" algn="ctr">
                      <a:solidFill>
                        <a:schemeClr val="tx1"/>
                      </a:solidFill>
                    </a:lnL>
                    <a:lnR w="6347" algn="ctr">
                      <a:solidFill>
                        <a:schemeClr val="tx1"/>
                      </a:solidFill>
                    </a:lnR>
                    <a:lnT w="6347" algn="ctr">
                      <a:solidFill>
                        <a:schemeClr val="tx1"/>
                      </a:solidFill>
                    </a:lnT>
                    <a:lnB w="6347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334 тыс. рублей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7" algn="ctr">
                      <a:solidFill>
                        <a:schemeClr val="tx1"/>
                      </a:solidFill>
                    </a:lnL>
                    <a:lnR w="6347" algn="ctr">
                      <a:solidFill>
                        <a:schemeClr val="tx1"/>
                      </a:solidFill>
                    </a:lnR>
                    <a:lnT w="6347" algn="ctr">
                      <a:solidFill>
                        <a:schemeClr val="tx1"/>
                      </a:solidFill>
                    </a:lnT>
                    <a:lnB w="6347" algn="ctr">
                      <a:solidFill>
                        <a:schemeClr val="tx1"/>
                      </a:solidFill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Не меньше 500 тыс. рублей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7" algn="ctr">
                      <a:solidFill>
                        <a:schemeClr val="tx1"/>
                      </a:solidFill>
                    </a:lnL>
                    <a:lnR w="6347" algn="ctr">
                      <a:solidFill>
                        <a:schemeClr val="tx1"/>
                      </a:solidFill>
                    </a:lnR>
                    <a:lnT w="6347" algn="ctr">
                      <a:solidFill>
                        <a:schemeClr val="tx1"/>
                      </a:solidFill>
                    </a:lnT>
                    <a:lnB w="6347" algn="ctr">
                      <a:solidFill>
                        <a:schemeClr val="tx1"/>
                      </a:solidFill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Больше 15,000,000 рублей</a:t>
                      </a:r>
                      <a:endParaRPr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7" algn="ctr">
                      <a:solidFill>
                        <a:schemeClr val="tx1"/>
                      </a:solidFill>
                    </a:lnL>
                    <a:lnR w="6347" algn="ctr">
                      <a:solidFill>
                        <a:schemeClr val="tx1"/>
                      </a:solidFill>
                    </a:lnR>
                    <a:lnT w="6347" algn="ctr">
                      <a:solidFill>
                        <a:schemeClr val="tx1"/>
                      </a:solidFill>
                    </a:lnT>
                    <a:lnB w="6347" algn="ctr">
                      <a:solidFill>
                        <a:schemeClr val="tx1"/>
                      </a:solidFill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На 15-20% дороже нашего проекта, дальнейшее обслуживание, в том числе замена испорченных/украденных девайсов, увеличивает стоимость ещё на </a:t>
                      </a: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byssinica SIL"/>
                          <a:ea typeface="Abyssinica SIL"/>
                          <a:cs typeface="Abyssinica SIL"/>
                        </a:rPr>
                        <a:t>~</a:t>
                      </a: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20%</a:t>
                      </a:r>
                      <a:endParaRPr lang="ru-RU" sz="1200" b="0" i="0" u="none" strike="noStrike" cap="none" spc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7" algn="ctr">
                      <a:solidFill>
                        <a:schemeClr val="tx1"/>
                      </a:solidFill>
                    </a:lnL>
                    <a:lnR w="6347" algn="ctr">
                      <a:solidFill>
                        <a:schemeClr val="tx1"/>
                      </a:solidFill>
                    </a:lnR>
                    <a:lnT w="6347" algn="ctr">
                      <a:solidFill>
                        <a:schemeClr val="tx1"/>
                      </a:solidFill>
                    </a:lnT>
                    <a:lnB w="6347" algn="ctr">
                      <a:solidFill>
                        <a:schemeClr val="tx1"/>
                      </a:solidFill>
                    </a:lnB>
                    <a:solidFill>
                      <a:srgbClr val="EA999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804836" y="402364"/>
              <a:ext cx="22060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ОБЪЁМ РЫНКА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 flipH="0" flipV="0">
            <a:off x="325118" y="1209037"/>
            <a:ext cx="8806398" cy="4206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Динамика рынка (с указанием источника):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Рынок зарядных устройств в России по данным на 2018 год увеличивается в среднем на 20-25% (по данным группы «М.Видео-Эльдорадо»)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«игроки» на рынке: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Основными игроками являются: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Рынок зарядных устройств: Samsung, Huawei, Apple;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Рынок Power Bank: Xiaomi 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Планируемая доля рынка: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Предполагаемая доля регионального рынка в течение 3 лет по оптимистическим прогнозам 1%, за счёт масштабирования и предложения станций другим университетам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023332702" name="Группа 19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21215089" name="Прямоугольник 6"/>
            <p:cNvSpPr/>
            <p:nvPr/>
          </p:nvSpPr>
          <p:spPr bwMode="auto">
            <a:xfrm>
              <a:off x="0" y="0"/>
              <a:ext cx="12191999" cy="590308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1134096278" name="Прямоугольник 7"/>
            <p:cNvSpPr/>
            <p:nvPr/>
          </p:nvSpPr>
          <p:spPr bwMode="auto">
            <a:xfrm>
              <a:off x="419313" y="330199"/>
              <a:ext cx="3228124" cy="4673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1144535798" name="TextBox 3"/>
            <p:cNvSpPr txBox="1"/>
            <p:nvPr/>
          </p:nvSpPr>
          <p:spPr bwMode="auto">
            <a:xfrm>
              <a:off x="542745" y="402363"/>
              <a:ext cx="2967478" cy="369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ГИПОТЕЗЫ ПРОЕКТА</a:t>
              </a:r>
              <a:endParaRPr/>
            </a:p>
          </p:txBody>
        </p:sp>
      </p:grpSp>
      <p:sp>
        <p:nvSpPr>
          <p:cNvPr id="680764822" name="TextBox 20"/>
          <p:cNvSpPr txBox="1"/>
          <p:nvPr/>
        </p:nvSpPr>
        <p:spPr bwMode="auto">
          <a:xfrm flipH="0" flipV="0">
            <a:off x="419310" y="1051558"/>
            <a:ext cx="5358668" cy="5578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Мы выдвинули гипотезу о необходимости станций подзарядки для аудитории вуза, и, следовательно, о целесообразности решения проблемы оснащения Университета: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25% посетителей ТюмГУ сталкиваются с низким (менее 20%) зарядом устройства без возможности подзарядки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Около 70% пользователей имеют устройство с USB Type-C, ещё 20% -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Lightning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, 5% - Micro-USB и 5% - прочее</a:t>
            </a: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Способ проверки: 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Опрос студентов ТюмГУ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Целевое количество респондентов: 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60 студентов</a:t>
            </a:r>
            <a:endParaRPr/>
          </a:p>
        </p:txBody>
      </p:sp>
      <p:sp>
        <p:nvSpPr>
          <p:cNvPr id="288426757" name="Прямоугольник 8"/>
          <p:cNvSpPr/>
          <p:nvPr/>
        </p:nvSpPr>
        <p:spPr bwMode="auto">
          <a:xfrm>
            <a:off x="6095999" y="1178559"/>
            <a:ext cx="5049519" cy="5130799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806041371" name="TextBox 9"/>
          <p:cNvSpPr txBox="1"/>
          <p:nvPr/>
        </p:nvSpPr>
        <p:spPr bwMode="auto">
          <a:xfrm flipH="0" flipV="0">
            <a:off x="6241392" y="1310636"/>
            <a:ext cx="4906284" cy="44809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Вопросы для опроса / интервью: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1.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Как часто Вам не хватает уровня заряда устройства до конца учебного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дня?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80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2. </a:t>
            </a:r>
            <a:r>
              <a:rPr sz="18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Носите ли Вы с собой портативное зарядное устройство (павербанк)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?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3. </a:t>
            </a:r>
            <a:r>
              <a:rPr sz="18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Носите ли Вы с собой проводное зарядное устройство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?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4. </a:t>
            </a:r>
            <a:r>
              <a:rPr sz="18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Устройства с какими типами разъёмов Вы используете (USB Type-C, Micro-USB, Lightning и пр.)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?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5. Поддерживает ли Ваше устройство быструю зарядку?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65140111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66886" y="4543425"/>
            <a:ext cx="5037373" cy="2171694"/>
          </a:xfrm>
          <a:prstGeom prst="rect">
            <a:avLst/>
          </a:prstGeom>
        </p:spPr>
      </p:pic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32281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29674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ГИПОТЕЗЫ ПРОЕКТА</a:t>
              </a:r>
              <a:endParaRPr/>
            </a:p>
          </p:txBody>
        </p:sp>
      </p:grpSp>
      <p:sp>
        <p:nvSpPr>
          <p:cNvPr id="21" name="TextBox 20"/>
          <p:cNvSpPr txBox="1"/>
          <p:nvPr/>
        </p:nvSpPr>
        <p:spPr bwMode="auto">
          <a:xfrm flipH="0" flipV="0">
            <a:off x="295486" y="886630"/>
            <a:ext cx="5295668" cy="366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/>
              <a:t>Подтверждение гипотез: </a:t>
            </a:r>
            <a:endParaRPr/>
          </a:p>
        </p:txBody>
      </p:sp>
      <p:pic>
        <p:nvPicPr>
          <p:cNvPr id="1245929412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66886" y="1318229"/>
            <a:ext cx="4701526" cy="2445921"/>
          </a:xfrm>
          <a:prstGeom prst="rect">
            <a:avLst/>
          </a:prstGeom>
        </p:spPr>
      </p:pic>
      <p:pic>
        <p:nvPicPr>
          <p:cNvPr id="403192209" name="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flipH="0" flipV="0">
            <a:off x="7289066" y="1318229"/>
            <a:ext cx="4846758" cy="2445921"/>
          </a:xfrm>
          <a:prstGeom prst="rect">
            <a:avLst/>
          </a:prstGeom>
        </p:spPr>
      </p:pic>
      <p:pic>
        <p:nvPicPr>
          <p:cNvPr id="100662271" name="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 flipH="0" flipV="0">
            <a:off x="3647437" y="2624388"/>
            <a:ext cx="4525348" cy="2279525"/>
          </a:xfrm>
          <a:prstGeom prst="rect">
            <a:avLst/>
          </a:prstGeom>
        </p:spPr>
      </p:pic>
      <p:pic>
        <p:nvPicPr>
          <p:cNvPr id="459042349" name="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 flipH="0" flipV="0">
            <a:off x="7324936" y="4320709"/>
            <a:ext cx="4810888" cy="239440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435002534" name="Группа 19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772712905" name="Прямоугольник 6"/>
            <p:cNvSpPr/>
            <p:nvPr/>
          </p:nvSpPr>
          <p:spPr bwMode="auto">
            <a:xfrm>
              <a:off x="0" y="0"/>
              <a:ext cx="12191999" cy="590308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2052755118" name="Прямоугольник 7"/>
            <p:cNvSpPr/>
            <p:nvPr/>
          </p:nvSpPr>
          <p:spPr bwMode="auto">
            <a:xfrm>
              <a:off x="419313" y="330199"/>
              <a:ext cx="3228124" cy="4673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1022114711" name="TextBox 3"/>
            <p:cNvSpPr txBox="1"/>
            <p:nvPr/>
          </p:nvSpPr>
          <p:spPr bwMode="auto">
            <a:xfrm flipH="0" flipV="0">
              <a:off x="504644" y="364263"/>
              <a:ext cx="2876459" cy="3661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ВЫВОДЫ</a:t>
              </a:r>
              <a:endParaRPr/>
            </a:p>
          </p:txBody>
        </p:sp>
      </p:grpSp>
      <p:sp>
        <p:nvSpPr>
          <p:cNvPr id="755306111" name="TextBox 20"/>
          <p:cNvSpPr txBox="1"/>
          <p:nvPr/>
        </p:nvSpPr>
        <p:spPr bwMode="auto">
          <a:xfrm flipH="0" flipV="0">
            <a:off x="419310" y="1178559"/>
            <a:ext cx="8471516" cy="2834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3879" indent="-283879">
              <a:buAutoNum type="arabicParenR"/>
              <a:defRPr/>
            </a:pPr>
            <a:r>
              <a:rPr sz="1800">
                <a:latin typeface="Arial"/>
                <a:ea typeface="Arial"/>
                <a:cs typeface="Arial"/>
              </a:rPr>
              <a:t>Большинство студентов сталкивается с проблемой недостатка заряда устройства;</a:t>
            </a:r>
            <a:endParaRPr>
              <a:latin typeface="Arial"/>
              <a:cs typeface="Arial"/>
            </a:endParaRPr>
          </a:p>
          <a:p>
            <a:pPr>
              <a:defRPr/>
            </a:pPr>
            <a:endParaRPr>
              <a:latin typeface="Arial"/>
              <a:cs typeface="Arial"/>
            </a:endParaRPr>
          </a:p>
          <a:p>
            <a:pPr>
              <a:defRPr/>
            </a:pPr>
            <a:r>
              <a:rPr sz="1800">
                <a:latin typeface="Arial"/>
                <a:ea typeface="Arial"/>
                <a:cs typeface="Arial"/>
              </a:rPr>
              <a:t>2) Менее 20% респондентов носят с собой павербанки;</a:t>
            </a:r>
            <a:endParaRPr>
              <a:latin typeface="Arial"/>
              <a:cs typeface="Arial"/>
            </a:endParaRPr>
          </a:p>
          <a:p>
            <a:pPr>
              <a:defRPr/>
            </a:pPr>
            <a:endParaRPr>
              <a:latin typeface="Arial"/>
              <a:cs typeface="Arial"/>
            </a:endParaRPr>
          </a:p>
          <a:p>
            <a:pPr>
              <a:defRPr/>
            </a:pPr>
            <a:r>
              <a:rPr sz="1800">
                <a:latin typeface="Arial"/>
                <a:ea typeface="Arial"/>
                <a:cs typeface="Arial"/>
              </a:rPr>
              <a:t>3) Около половины опрошенных носят с собой проводные зарядные устройства;</a:t>
            </a:r>
            <a:endParaRPr>
              <a:latin typeface="Arial"/>
              <a:cs typeface="Arial"/>
            </a:endParaRPr>
          </a:p>
          <a:p>
            <a:pPr>
              <a:defRPr/>
            </a:pPr>
            <a:endParaRPr>
              <a:latin typeface="Arial"/>
              <a:cs typeface="Arial"/>
            </a:endParaRPr>
          </a:p>
          <a:p>
            <a:pPr>
              <a:defRPr/>
            </a:pPr>
            <a:r>
              <a:rPr sz="1800">
                <a:latin typeface="Arial"/>
                <a:ea typeface="Arial"/>
                <a:cs typeface="Arial"/>
              </a:rPr>
              <a:t>4) Устройства более трёх четвертей опрошенных поддерживают быструю зарядку</a:t>
            </a:r>
            <a:endParaRPr/>
          </a:p>
        </p:txBody>
      </p:sp>
      <p:sp>
        <p:nvSpPr>
          <p:cNvPr id="333107807" name=""/>
          <p:cNvSpPr txBox="1"/>
          <p:nvPr/>
        </p:nvSpPr>
        <p:spPr bwMode="auto">
          <a:xfrm flipH="0" flipV="0">
            <a:off x="419310" y="4184649"/>
            <a:ext cx="9386979" cy="11890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marL="283879" indent="-283879">
              <a:buFont typeface="Arial"/>
              <a:buChar char="•"/>
              <a:defRPr/>
            </a:pPr>
            <a:r>
              <a:rPr sz="1800">
                <a:latin typeface="Arial"/>
                <a:ea typeface="Arial"/>
                <a:cs typeface="Arial"/>
              </a:rPr>
              <a:t>Из результатов опроса можно сделать вывод о том, что проблема есть. Следовательно, </a:t>
            </a:r>
            <a:r>
              <a:rPr sz="1800" b="1">
                <a:latin typeface="Arial"/>
                <a:ea typeface="Arial"/>
                <a:cs typeface="Arial"/>
              </a:rPr>
              <a:t>руководство университета может быть заинтересовано в решении проблемы оснащения кампуса станциями.</a:t>
            </a:r>
            <a:endParaRPr sz="2000">
              <a:latin typeface="Arial"/>
              <a:cs typeface="Arial"/>
            </a:endParaRPr>
          </a:p>
          <a:p>
            <a:pPr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674992" y="402364"/>
              <a:ext cx="24657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БИЗНЕС-МОДЕЛЬ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 flipH="0" flipV="0">
            <a:off x="325117" y="1209036"/>
            <a:ext cx="6953755" cy="2286359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srgbClr val="08C8D6"/>
                </a:solidFill>
                <a:latin typeface="Arial"/>
                <a:ea typeface="Arial"/>
                <a:cs typeface="Arial"/>
              </a:rPr>
              <a:t>Модель монетизации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Модель монетизации: заключение договора на обслуживание станций. При оценке объёма работ будет рассчитываться стоимость обслуживания и заключаться дополнительное соглашение к договору на оплату.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каналы сбыта: руководства университетов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 flipH="0" flipV="0">
            <a:off x="325118" y="3970793"/>
            <a:ext cx="6950515" cy="2560679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srgbClr val="08C8D6"/>
                </a:solidFill>
                <a:latin typeface="Arial"/>
                <a:ea typeface="Arial"/>
                <a:cs typeface="Arial"/>
              </a:rPr>
              <a:t>Маркетинг и продвижение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Ценностное предложение: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Мы гарантируем бесперебойную работу станций на территории кампуса 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каналы взаимодействия с пользователем: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Форма обратной связи, доступ к которой предоставляется по QR-коду, размещённому на корпусе станции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7617456" y="2992365"/>
            <a:ext cx="4320117" cy="1463400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srgbClr val="08C8D6"/>
                </a:solidFill>
                <a:latin typeface="Arial"/>
                <a:ea typeface="Arial"/>
                <a:cs typeface="Arial"/>
              </a:rPr>
              <a:t>Партнёры: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Сеть магазинов электроники (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М.Видео-Эльдорадо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, DNS)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4306649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92113" y="402364"/>
              <a:ext cx="42338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РЕСУРСЫ: ДИАГРАММА ГАНТА</a:t>
              </a:r>
              <a:endParaRPr/>
            </a:p>
          </p:txBody>
        </p:sp>
      </p:grpSp>
      <p:sp>
        <p:nvSpPr>
          <p:cNvPr id="6" name="TextBox 5"/>
          <p:cNvSpPr txBox="1"/>
          <p:nvPr/>
        </p:nvSpPr>
        <p:spPr bwMode="auto">
          <a:xfrm flipH="0" flipV="0">
            <a:off x="345437" y="5956829"/>
            <a:ext cx="4534137" cy="579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Общий срок реализации проекта: </a:t>
            </a:r>
            <a:r>
              <a:rPr lang="ru-RU" sz="16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7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месяцев и дальнейшая операционная деятельность</a:t>
            </a:r>
            <a:endParaRPr/>
          </a:p>
        </p:txBody>
      </p:sp>
      <p:graphicFrame>
        <p:nvGraphicFramePr>
          <p:cNvPr id="12" name="Таблица 11"/>
          <p:cNvGraphicFramePr>
            <a:graphicFrameLocks xmlns:a="http://schemas.openxmlformats.org/drawingml/2006/main" noGrp="1"/>
          </p:cNvGraphicFramePr>
          <p:nvPr/>
        </p:nvGraphicFramePr>
        <p:xfrm>
          <a:off x="71436" y="1043782"/>
          <a:ext cx="12049124" cy="4662820"/>
        </p:xfrm>
        <a:graphic>
          <a:graphicData uri="http://schemas.openxmlformats.org/drawingml/2006/table">
            <a:tbl>
              <a:tblPr firstRow="0" firstCol="0" lastRow="0" lastCol="0" bandRow="0" bandCol="0"/>
              <a:tblGrid>
                <a:gridCol w="2843497"/>
                <a:gridCol w="1296499"/>
                <a:gridCol w="1350000"/>
                <a:gridCol w="1440000"/>
                <a:gridCol w="810001"/>
                <a:gridCol w="629997"/>
                <a:gridCol w="720000"/>
                <a:gridCol w="630000"/>
                <a:gridCol w="720000"/>
                <a:gridCol w="450000"/>
                <a:gridCol w="630000"/>
                <a:gridCol w="522765"/>
              </a:tblGrid>
              <a:tr h="546350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Задача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Дата начала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Дата завершения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Ответственный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Октябрь</a:t>
                      </a:r>
                      <a:endParaRPr sz="1200" b="1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2023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Ноябрь</a:t>
                      </a:r>
                      <a:endParaRPr sz="14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Декабрь</a:t>
                      </a:r>
                      <a:endParaRPr sz="14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Январь 2024</a:t>
                      </a:r>
                      <a:endParaRPr sz="14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Февраль</a:t>
                      </a:r>
                      <a:endParaRPr sz="14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Март</a:t>
                      </a:r>
                      <a:endParaRPr sz="14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Апрель</a:t>
                      </a:r>
                      <a:endParaRPr sz="14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Май</a:t>
                      </a:r>
                      <a:endParaRPr sz="14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337370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Разработка концепции проекта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05.10.2023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12.10.2023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Карим Б.</a:t>
                      </a:r>
                      <a:endParaRPr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57986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Публикация, продвижение, рассылка по сотрудникам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06.10.2023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12.10.2023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Алексей Л.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28403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Сбор обратной связи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12.10.2023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19.10.2023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Дарья М.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621033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Публикация, продвижение, рассылка по сотрудникам</a:t>
                      </a:r>
                      <a:endParaRPr sz="1200" b="0"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19.10.2023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19.12.2023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Алексей Л.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457986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Сбор обратной связи</a:t>
                      </a:r>
                      <a:endParaRPr sz="1200" b="0"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01.12.2023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01.01.2024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Дарья М.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37370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Закупка оборудования и материалов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15.12.</a:t>
                      </a:r>
                      <a:r>
                        <a:rPr lang="ru-RU" sz="1200" i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/>
                          <a:cs typeface="Arial"/>
                        </a:rPr>
                        <a:t>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01.02.2024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Никита К.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429852">
                <a:tc>
                  <a:txBody>
                    <a:bodyPr/>
                    <a:p>
                      <a:pPr>
                        <a:defRPr/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</a:rPr>
                        <a:t>Сборка и тестирование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 i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/>
                          <a:ea typeface="Arial"/>
                          <a:cs typeface="Arial"/>
                        </a:rPr>
                        <a:t>01.02.2024</a:t>
                      </a:r>
                      <a:endParaRPr sz="1200" i="1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01.04.2024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Роман Б./Даниил А.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2357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Установка станций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19049" algn="ctr">
                      <a:solidFill>
                        <a:srgbClr val="000000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01.04.2024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19049" algn="ctr">
                      <a:solidFill>
                        <a:srgbClr val="000000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15.04.2024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19049" algn="ctr">
                      <a:solidFill>
                        <a:srgbClr val="000000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Карим Б./Дарья З.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19049" algn="ctr">
                      <a:solidFill>
                        <a:srgbClr val="000000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19049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19049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19049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19049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19049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19049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19049" algn="ctr">
                      <a:solidFill>
                        <a:srgbClr val="000000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19049" algn="ctr">
                      <a:solidFill>
                        <a:srgbClr val="000000"/>
                      </a:solidFill>
                    </a:lnB>
                  </a:tcPr>
                </a:tc>
              </a:tr>
              <a:tr h="337370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Обслуживание станций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19049" algn="ctr">
                      <a:solidFill>
                        <a:srgbClr val="000000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15.04.2024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19049" algn="ctr">
                      <a:solidFill>
                        <a:srgbClr val="000000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...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19049" algn="ctr">
                      <a:solidFill>
                        <a:srgbClr val="000000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Карим Б</a:t>
                      </a: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.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19049" algn="ctr">
                      <a:solidFill>
                        <a:srgbClr val="000000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19049" algn="ctr">
                      <a:solidFill>
                        <a:srgbClr val="000000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19049" algn="ctr">
                      <a:solidFill>
                        <a:srgbClr val="000000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19049" algn="ctr">
                      <a:solidFill>
                        <a:srgbClr val="000000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19049" algn="ctr">
                      <a:solidFill>
                        <a:srgbClr val="000000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19049" algn="ctr">
                      <a:solidFill>
                        <a:srgbClr val="000000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19049" algn="ctr">
                      <a:solidFill>
                        <a:srgbClr val="000000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19049" algn="ctr">
                      <a:solidFill>
                        <a:srgbClr val="000000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19049" algn="ctr">
                      <a:solidFill>
                        <a:srgbClr val="000000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</a:tr>
              <a:tr h="457986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Формирование итогового отчета о реализации проекта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01.04.2024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...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1" u="none" strike="noStrike" cap="none" spc="0">
                          <a:ln>
                            <a:noFill/>
                          </a:ln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Дарья З.</a:t>
                      </a:r>
                      <a:endParaRPr lang="ru-RU" sz="1200" b="0" i="1" u="none" strike="noStrike" cap="none" spc="0">
                        <a:ln>
                          <a:noFill/>
                        </a:ln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1999" cy="731797"/>
            <a:chOff x="0" y="0"/>
            <a:chExt cx="12191999" cy="731797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374409" y="264437"/>
              <a:ext cx="4466951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92112" y="354738"/>
              <a:ext cx="43941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РЕСУРСЫ: ФИНАНСОВЫЙ ПЛАН</a:t>
              </a:r>
              <a:endParaRPr/>
            </a:p>
          </p:txBody>
        </p:sp>
      </p:grpSp>
      <p:sp>
        <p:nvSpPr>
          <p:cNvPr id="6" name="TextBox 5"/>
          <p:cNvSpPr txBox="1"/>
          <p:nvPr/>
        </p:nvSpPr>
        <p:spPr bwMode="auto">
          <a:xfrm>
            <a:off x="374409" y="6490737"/>
            <a:ext cx="5696341" cy="335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Общая стоимость реализации проекта —  334 000 рублей</a:t>
            </a:r>
            <a:endParaRPr/>
          </a:p>
        </p:txBody>
      </p:sp>
      <p:graphicFrame>
        <p:nvGraphicFramePr>
          <p:cNvPr id="2" name="Таблица 4"/>
          <p:cNvGraphicFramePr>
            <a:graphicFrameLocks xmlns:a="http://schemas.openxmlformats.org/drawingml/2006/main" noGrp="1"/>
          </p:cNvGraphicFramePr>
          <p:nvPr/>
        </p:nvGraphicFramePr>
        <p:xfrm>
          <a:off x="374409" y="779422"/>
          <a:ext cx="11472051" cy="5711315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{5C22544A-7EE6-4342-B048-85BDC9FD1C3A}</a:tableStyleId>
              </a:tblPr>
              <a:tblGrid>
                <a:gridCol w="3101829"/>
                <a:gridCol w="1038169"/>
                <a:gridCol w="820468"/>
                <a:gridCol w="929318"/>
                <a:gridCol w="929318"/>
                <a:gridCol w="929318"/>
                <a:gridCol w="929318"/>
                <a:gridCol w="929318"/>
                <a:gridCol w="929318"/>
                <a:gridCol w="929318"/>
              </a:tblGrid>
              <a:tr h="305724">
                <a:tc>
                  <a:txBody>
                    <a:bodyPr/>
                    <a:p>
                      <a:pPr algn="ctr">
                        <a:defRPr/>
                      </a:pPr>
                      <a:endParaRPr lang="ru-RU" sz="1200" b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октябрь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ноябрь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декабрь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февраль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март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апрель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  <a:beve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май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июнь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июль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37595">
                <a:tc gridSpan="10">
                  <a:txBody>
                    <a:bodyPr/>
                    <a:p>
                      <a:pPr marL="0" algn="l" defTabSz="914400">
                        <a:defRPr/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Доходы: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559910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Выручка от продажи продукции </a:t>
                      </a:r>
                      <a:r>
                        <a:rPr lang="ru-RU" sz="1100">
                          <a:latin typeface="Arial"/>
                          <a:cs typeface="Arial"/>
                        </a:rPr>
                        <a:t>(цена продукта * количество продаж)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  <a:bevel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20 000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60 000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512886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Инвестиции / гранты / кредиты </a:t>
                      </a:r>
                      <a:r>
                        <a:rPr lang="ru-RU" sz="1100">
                          <a:latin typeface="Arial"/>
                          <a:cs typeface="Arial"/>
                        </a:rPr>
                        <a:t>(если есть)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50 000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(начальный капитал)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350 000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(субсидия на бизнес)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75362">
                <a:tc gridSpan="10">
                  <a:txBody>
                    <a:bodyPr/>
                    <a:p>
                      <a:pPr>
                        <a:defRPr/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Расходы: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190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337595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Заработная плата специалистов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-разработчик концепт-арта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-сборщик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-тестировщик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-установщик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-плановое обслуживание после установки</a:t>
                      </a:r>
                      <a:endParaRPr lang="ru-RU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r>
                        <a:rPr sz="1400">
                          <a:latin typeface="Arial"/>
                          <a:ea typeface="Arial"/>
                          <a:cs typeface="Arial"/>
                        </a:rPr>
                        <a:t>7 000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400">
                          <a:latin typeface="Arial"/>
                          <a:ea typeface="Arial"/>
                          <a:cs typeface="Arial"/>
                        </a:rPr>
                        <a:t>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400">
                          <a:latin typeface="Arial"/>
                          <a:ea typeface="Arial"/>
                          <a:cs typeface="Arial"/>
                        </a:rPr>
                        <a:t>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endParaRPr sz="1400"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ea typeface="Arial"/>
                          <a:cs typeface="Arial"/>
                        </a:rPr>
                        <a:t>10 000</a:t>
                      </a:r>
                      <a:endParaRPr lang="ru-RU" sz="1400">
                        <a:latin typeface="Arial"/>
                        <a:ea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ea typeface="Arial"/>
                          <a:cs typeface="Arial"/>
                        </a:rPr>
                        <a:t>5 000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endParaRPr sz="1400"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endParaRPr sz="1400"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ea typeface="Arial"/>
                          <a:cs typeface="Arial"/>
                        </a:rPr>
                        <a:t>5000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endParaRPr sz="1400"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endParaRPr sz="1400"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endParaRPr sz="1400"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ea typeface="Arial"/>
                          <a:cs typeface="Arial"/>
                        </a:rPr>
                        <a:t>10 000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endParaRPr sz="1400"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endParaRPr sz="1400"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endParaRPr sz="1400"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r>
                        <a:rPr sz="1400">
                          <a:latin typeface="Arial"/>
                          <a:cs typeface="Arial"/>
                        </a:rPr>
                        <a:t>30 000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endParaRPr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endParaRPr sz="1400"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endParaRPr sz="1400"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endParaRPr sz="1400"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endParaRPr sz="1400"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ea typeface="Arial"/>
                          <a:cs typeface="Arial"/>
                        </a:rPr>
                        <a:t>8 000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ea typeface="Arial"/>
                          <a:cs typeface="Arial"/>
                        </a:rPr>
                        <a:t>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37595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Материалы и комплектующие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150 000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37595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Оборудование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40 000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40 000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37595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Реклама и продвижение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7 000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7 000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7 000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37595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Расходы на поддержку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5 000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5 000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5 000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5 000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37595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1">
                          <a:latin typeface="Arial"/>
                          <a:cs typeface="Arial"/>
                        </a:rPr>
                        <a:t>ИТОГО (доходы – расходы)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36 000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29 000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22 000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145 000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95 000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100 000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125 000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112 000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 flipH="0" flipV="0">
              <a:off x="419314" y="330199"/>
              <a:ext cx="3372609" cy="4673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19314" y="380819"/>
              <a:ext cx="3327715" cy="366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ОЖИДАЕМЫЕ РЕЗУЛЬТАТЫ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 flipH="0" flipV="0">
            <a:off x="325116" y="1209033"/>
            <a:ext cx="10764830" cy="3383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Количественные результаты: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9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>
                <a:latin typeface="Arial"/>
                <a:ea typeface="Arial"/>
                <a:cs typeface="Arial"/>
              </a:rPr>
              <a:t>Установлено по 5 станций в разных корпусах ТюмГУ;</a:t>
            </a:r>
            <a:endParaRPr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2. Более 1000 человек воспользовались станциями;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3. Количество оснащенных корпусов охватит не менее 50% кампуса.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Качественные результаты:</a:t>
            </a:r>
            <a:endParaRPr/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Улучшение качества образовательной среды;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2. Студенты будут меньше попадать в ситуации, когда им не хватает заряда;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3. Положительный опыт использования станций послужит созданию комфортной среды в других вузах Тюмени и области.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19315" y="402364"/>
              <a:ext cx="29770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ПРОФИЛЬ КОМАНДЫ</a:t>
              </a:r>
              <a:endParaRPr/>
            </a:p>
          </p:txBody>
        </p:sp>
      </p:grpSp>
      <p:sp>
        <p:nvSpPr>
          <p:cNvPr id="9" name="Прямоугольник 8"/>
          <p:cNvSpPr/>
          <p:nvPr/>
        </p:nvSpPr>
        <p:spPr bwMode="auto">
          <a:xfrm>
            <a:off x="327875" y="1635760"/>
            <a:ext cx="2895600" cy="2885440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TextBox 9"/>
          <p:cNvSpPr txBox="1"/>
          <p:nvPr/>
        </p:nvSpPr>
        <p:spPr bwMode="auto">
          <a:xfrm>
            <a:off x="239637" y="4687994"/>
            <a:ext cx="3031752" cy="10366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Алексей Лупенков</a:t>
            </a:r>
            <a:endParaRPr/>
          </a:p>
          <a:p>
            <a:pPr algn="ctr">
              <a:defRPr/>
            </a:pPr>
            <a:r>
              <a:rPr lang="ru-RU" sz="1600">
                <a:latin typeface="Arial"/>
                <a:cs typeface="Arial"/>
              </a:rPr>
              <a:t>лидер команды</a:t>
            </a:r>
            <a:endParaRPr/>
          </a:p>
          <a:p>
            <a:pPr algn="ctr">
              <a:defRPr/>
            </a:pPr>
            <a:r>
              <a:rPr lang="ru-RU" sz="1400">
                <a:latin typeface="Arial"/>
                <a:cs typeface="Arial"/>
              </a:rPr>
              <a:t>реализовал проект при получении</a:t>
            </a:r>
            <a:endParaRPr lang="ru-RU" sz="1400">
              <a:latin typeface="Arial"/>
              <a:cs typeface="Arial"/>
            </a:endParaRPr>
          </a:p>
          <a:p>
            <a:pPr algn="ctr">
              <a:defRPr/>
            </a:pPr>
            <a:r>
              <a:rPr lang="ru-RU" sz="1400">
                <a:latin typeface="Arial"/>
                <a:cs typeface="Arial"/>
              </a:rPr>
              <a:t>первого образования</a:t>
            </a:r>
            <a:endParaRPr lang="ru-RU">
              <a:latin typeface="Arial"/>
              <a:cs typeface="Arial"/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>
            <a:off x="3768507" y="4962312"/>
            <a:ext cx="2505894" cy="8537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Дарья Зарванская</a:t>
            </a:r>
            <a:endParaRPr lang="ru-RU" b="1">
              <a:latin typeface="Arial"/>
              <a:cs typeface="Arial"/>
            </a:endParaRPr>
          </a:p>
          <a:p>
            <a:pPr algn="l">
              <a:defRPr/>
            </a:pPr>
            <a:r>
              <a:rPr lang="ru-RU" sz="1600" b="0">
                <a:latin typeface="Arial"/>
                <a:cs typeface="Arial"/>
              </a:rPr>
              <a:t>роль: менеджер проекта</a:t>
            </a:r>
            <a:endParaRPr sz="1600" b="0"/>
          </a:p>
          <a:p>
            <a:pPr>
              <a:defRPr/>
            </a:pPr>
            <a:r>
              <a:rPr lang="ru-RU" sz="1600">
                <a:latin typeface="Arial"/>
                <a:cs typeface="Arial"/>
              </a:rPr>
              <a:t>навыки: анализ данных</a:t>
            </a:r>
            <a:endParaRPr/>
          </a:p>
        </p:txBody>
      </p:sp>
      <p:sp>
        <p:nvSpPr>
          <p:cNvPr id="16" name="TextBox 15"/>
          <p:cNvSpPr txBox="1"/>
          <p:nvPr/>
        </p:nvSpPr>
        <p:spPr bwMode="auto">
          <a:xfrm>
            <a:off x="6344915" y="2110320"/>
            <a:ext cx="3080977" cy="10366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sz="18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Никита</a:t>
            </a:r>
            <a:r>
              <a:rPr lang="ru-RU" b="1">
                <a:latin typeface="Arial"/>
                <a:cs typeface="Arial"/>
              </a:rPr>
              <a:t> Королев </a:t>
            </a:r>
            <a:endParaRPr/>
          </a:p>
          <a:p>
            <a:pPr>
              <a:defRPr/>
            </a:pPr>
            <a:r>
              <a:rPr lang="ru-RU" sz="1600">
                <a:latin typeface="Arial"/>
                <a:cs typeface="Arial"/>
              </a:rPr>
              <a:t>роль: редактор</a:t>
            </a:r>
            <a:endParaRPr/>
          </a:p>
          <a:p>
            <a:pPr>
              <a:defRPr/>
            </a:pPr>
            <a:r>
              <a:rPr lang="ru-RU" sz="1400">
                <a:latin typeface="Arial"/>
                <a:cs typeface="Arial"/>
              </a:rPr>
              <a:t>навыки: знание языка Python</a:t>
            </a:r>
            <a:endParaRPr lang="ru-RU" sz="1400">
              <a:latin typeface="Arial"/>
              <a:cs typeface="Arial"/>
            </a:endParaRPr>
          </a:p>
          <a:p>
            <a:pPr>
              <a:defRPr/>
            </a:pPr>
            <a:r>
              <a:rPr lang="ru-RU" sz="1400">
                <a:latin typeface="Arial"/>
                <a:cs typeface="Arial"/>
              </a:rPr>
              <a:t>малый опыт по созданию проектов</a:t>
            </a:r>
            <a:endParaRPr lang="ru-RU">
              <a:latin typeface="Arial"/>
              <a:cs typeface="Arial"/>
            </a:endParaRPr>
          </a:p>
        </p:txBody>
      </p:sp>
      <p:sp>
        <p:nvSpPr>
          <p:cNvPr id="18" name="TextBox 17"/>
          <p:cNvSpPr txBox="1"/>
          <p:nvPr/>
        </p:nvSpPr>
        <p:spPr bwMode="auto">
          <a:xfrm flipH="0" flipV="0">
            <a:off x="6883348" y="4687992"/>
            <a:ext cx="1717927" cy="1280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Даниил Афендиков</a:t>
            </a:r>
            <a:endParaRPr/>
          </a:p>
          <a:p>
            <a:pPr>
              <a:defRPr/>
            </a:pPr>
            <a:r>
              <a:rPr lang="ru-RU" sz="1400">
                <a:latin typeface="Arial"/>
                <a:cs typeface="Arial"/>
              </a:rPr>
              <a:t>есть знания в области математики.</a:t>
            </a:r>
            <a:endParaRPr lang="ru-RU">
              <a:latin typeface="Arial"/>
              <a:cs typeface="Arial"/>
            </a:endParaRPr>
          </a:p>
        </p:txBody>
      </p:sp>
      <p:sp>
        <p:nvSpPr>
          <p:cNvPr id="1809159491" name="TextBox 15"/>
          <p:cNvSpPr txBox="1"/>
          <p:nvPr/>
        </p:nvSpPr>
        <p:spPr bwMode="auto">
          <a:xfrm flipH="0" flipV="0">
            <a:off x="9421392" y="2110320"/>
            <a:ext cx="2782915" cy="1067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Дарья Минина</a:t>
            </a:r>
            <a:endParaRPr/>
          </a:p>
          <a:p>
            <a:pPr>
              <a:defRPr/>
            </a:pPr>
            <a:r>
              <a:rPr lang="ru-RU" sz="1600">
                <a:latin typeface="Arial"/>
                <a:cs typeface="Arial"/>
              </a:rPr>
              <a:t>роль: редактор</a:t>
            </a:r>
            <a:endParaRPr/>
          </a:p>
          <a:p>
            <a:pPr>
              <a:defRPr/>
            </a:pPr>
            <a:r>
              <a:rPr lang="ru-RU" sz="1600">
                <a:latin typeface="Arial"/>
                <a:cs typeface="Arial"/>
              </a:rPr>
              <a:t>опыт:</a:t>
            </a:r>
            <a:r>
              <a:rPr lang="ru-RU" sz="1400">
                <a:latin typeface="Arial"/>
                <a:cs typeface="Arial"/>
              </a:rPr>
              <a:t> работала куратором в онлайн-школе</a:t>
            </a:r>
            <a:endParaRPr lang="ru-RU">
              <a:latin typeface="Arial"/>
              <a:cs typeface="Arial"/>
            </a:endParaRPr>
          </a:p>
        </p:txBody>
      </p:sp>
      <p:sp>
        <p:nvSpPr>
          <p:cNvPr id="2058962025" name="TextBox 17"/>
          <p:cNvSpPr txBox="1"/>
          <p:nvPr/>
        </p:nvSpPr>
        <p:spPr bwMode="auto">
          <a:xfrm>
            <a:off x="9081365" y="4695669"/>
            <a:ext cx="2973678" cy="12195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Карим Бекмансуров </a:t>
            </a:r>
            <a:endParaRPr/>
          </a:p>
          <a:p>
            <a:pPr algn="l">
              <a:defRPr/>
            </a:pPr>
            <a:r>
              <a:rPr lang="ru-RU" sz="1400">
                <a:latin typeface="Arial"/>
                <a:cs typeface="Arial"/>
              </a:rPr>
              <a:t>роль: идейный вдохновитель</a:t>
            </a:r>
            <a:endParaRPr sz="1400"/>
          </a:p>
          <a:p>
            <a:pPr algn="l">
              <a:defRPr/>
            </a:pPr>
            <a:r>
              <a:rPr lang="ru-RU" sz="1400">
                <a:latin typeface="Arial"/>
                <a:cs typeface="Arial"/>
              </a:rPr>
              <a:t>опыт: школьные проекты</a:t>
            </a:r>
            <a:endParaRPr lang="ru-RU" sz="1400">
              <a:latin typeface="Arial"/>
              <a:cs typeface="Arial"/>
            </a:endParaRPr>
          </a:p>
          <a:p>
            <a:pPr algn="l">
              <a:defRPr/>
            </a:pPr>
            <a:r>
              <a:rPr lang="ru-RU" sz="1400">
                <a:latin typeface="Arial"/>
                <a:cs typeface="Arial"/>
              </a:rPr>
              <a:t>навыки: уверенный пользователь </a:t>
            </a:r>
            <a:endParaRPr lang="ru-RU" sz="1400">
              <a:latin typeface="Arial"/>
              <a:cs typeface="Arial"/>
            </a:endParaRPr>
          </a:p>
          <a:p>
            <a:pPr algn="l">
              <a:defRPr/>
            </a:pPr>
            <a:r>
              <a:rPr lang="ru-RU" sz="1400">
                <a:latin typeface="Arial"/>
                <a:cs typeface="Arial"/>
              </a:rPr>
              <a:t>компьютера</a:t>
            </a:r>
            <a:r>
              <a:rPr lang="ru-RU" sz="1400">
                <a:latin typeface="Arial"/>
                <a:cs typeface="Arial"/>
              </a:rPr>
              <a:t> и сети Интернет</a:t>
            </a:r>
            <a:endParaRPr lang="ru-RU" sz="1400">
              <a:latin typeface="Arial"/>
              <a:cs typeface="Arial"/>
            </a:endParaRPr>
          </a:p>
        </p:txBody>
      </p:sp>
      <p:sp>
        <p:nvSpPr>
          <p:cNvPr id="347973396" name="TextBox 15"/>
          <p:cNvSpPr txBox="1"/>
          <p:nvPr/>
        </p:nvSpPr>
        <p:spPr bwMode="auto">
          <a:xfrm>
            <a:off x="3876266" y="2117997"/>
            <a:ext cx="2510512" cy="823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Роман Белов</a:t>
            </a:r>
            <a:endParaRPr/>
          </a:p>
          <a:p>
            <a:pPr>
              <a:defRPr/>
            </a:pPr>
            <a:r>
              <a:rPr lang="ru-RU" sz="1600">
                <a:latin typeface="Arial"/>
                <a:cs typeface="Arial"/>
              </a:rPr>
              <a:t>роль: пиар и реклама</a:t>
            </a:r>
            <a:endParaRPr/>
          </a:p>
          <a:p>
            <a:pPr>
              <a:defRPr/>
            </a:pPr>
            <a:r>
              <a:rPr lang="ru-RU" sz="1400">
                <a:latin typeface="Arial"/>
                <a:cs typeface="Arial"/>
              </a:rPr>
              <a:t>3 года работы в библиотеке</a:t>
            </a:r>
            <a:endParaRPr lang="ru-RU" sz="1400">
              <a:latin typeface="Arial"/>
              <a:cs typeface="Arial"/>
            </a:endParaRPr>
          </a:p>
        </p:txBody>
      </p:sp>
      <p:pic>
        <p:nvPicPr>
          <p:cNvPr id="22401294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375789" y="1625599"/>
            <a:ext cx="2895598" cy="2895598"/>
          </a:xfrm>
          <a:prstGeom prst="rect">
            <a:avLst/>
          </a:prstGeom>
        </p:spPr>
      </p:pic>
      <p:pic>
        <p:nvPicPr>
          <p:cNvPr id="1200411746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9771251" y="3205295"/>
            <a:ext cx="1540270" cy="1540270"/>
          </a:xfrm>
          <a:prstGeom prst="rect">
            <a:avLst/>
          </a:prstGeom>
        </p:spPr>
      </p:pic>
      <p:pic>
        <p:nvPicPr>
          <p:cNvPr id="240834385" name="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flipH="0" flipV="0">
            <a:off x="6947473" y="3205295"/>
            <a:ext cx="1515526" cy="1540270"/>
          </a:xfrm>
          <a:prstGeom prst="rect">
            <a:avLst/>
          </a:prstGeom>
        </p:spPr>
      </p:pic>
      <p:pic>
        <p:nvPicPr>
          <p:cNvPr id="1444464381" name=""/>
          <p:cNvPicPr>
            <a:picLocks noChangeAspect="1"/>
          </p:cNvPicPr>
          <p:nvPr/>
        </p:nvPicPr>
        <p:blipFill>
          <a:blip r:embed="rId5"/>
          <a:srcRect l="0" t="4026" r="0" b="0"/>
          <a:stretch/>
        </p:blipFill>
        <p:spPr bwMode="auto">
          <a:xfrm flipH="0" flipV="0">
            <a:off x="4383705" y="714375"/>
            <a:ext cx="1454597" cy="1480125"/>
          </a:xfrm>
          <a:prstGeom prst="rect">
            <a:avLst/>
          </a:prstGeom>
        </p:spPr>
      </p:pic>
      <p:pic>
        <p:nvPicPr>
          <p:cNvPr id="2015386854" name="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 flipH="0" flipV="0">
            <a:off x="7058915" y="638389"/>
            <a:ext cx="1515525" cy="1556110"/>
          </a:xfrm>
          <a:prstGeom prst="rect">
            <a:avLst/>
          </a:prstGeom>
        </p:spPr>
      </p:pic>
      <p:pic>
        <p:nvPicPr>
          <p:cNvPr id="1059079142" name="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 flipH="0" flipV="0">
            <a:off x="9947034" y="611326"/>
            <a:ext cx="1583173" cy="1583173"/>
          </a:xfrm>
          <a:prstGeom prst="rect">
            <a:avLst/>
          </a:prstGeom>
        </p:spPr>
      </p:pic>
      <p:pic>
        <p:nvPicPr>
          <p:cNvPr id="538547754" name="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 flipH="0" flipV="0">
            <a:off x="4214202" y="3154675"/>
            <a:ext cx="1474199" cy="18919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199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26012" y="402363"/>
              <a:ext cx="14301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ВЫВОДЫ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 flipH="0" flipV="0">
            <a:off x="325118" y="1209037"/>
            <a:ext cx="8566097" cy="3657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Проект целесообразен для реализации по следующим причинам: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Потребность улучшения образовательной среды, подтверждённая необходимостью зарядных станций (по результатам опроса);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endParaRPr/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Имеет потенциал для масштабирования;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Положительно скажется на оснащении вуза.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9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 среднесрочной перспективе (3-5 лет) мы планируем увеличить количество оснащённых станциями корпусов до 5.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R7-Office/7.4.0.112</Application>
  <DocSecurity>0</DocSecurity>
  <PresentationFormat>Широкоэкранный</PresentationFormat>
  <Paragraphs>0</Paragraphs>
  <Slides>18</Slides>
  <Notes>18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Заряженный ТюмГУ</dc:creator>
  <cp:keywords/>
  <dc:description/>
  <dc:identifier/>
  <dc:language/>
  <cp:lastModifiedBy>Карим Бекмансуров</cp:lastModifiedBy>
  <cp:revision>69</cp:revision>
  <dcterms:created xsi:type="dcterms:W3CDTF">2023-09-23T09:41:00Z</dcterms:created>
  <dcterms:modified xsi:type="dcterms:W3CDTF">2023-10-26T14:01:25Z</dcterms:modified>
  <cp:category/>
  <cp:contentStatus/>
  <cp:version/>
</cp:coreProperties>
</file>