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59" r:id="rId4"/>
    <p:sldId id="266" r:id="rId5"/>
    <p:sldId id="270" r:id="rId6"/>
    <p:sldId id="269" r:id="rId7"/>
    <p:sldId id="260" r:id="rId8"/>
    <p:sldId id="267" r:id="rId9"/>
    <p:sldId id="261" r:id="rId10"/>
    <p:sldId id="262" r:id="rId11"/>
    <p:sldId id="268" r:id="rId12"/>
    <p:sldId id="263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андр Карпычев" initials="АК" lastIdx="3" clrIdx="0">
    <p:extLst>
      <p:ext uri="{19B8F6BF-5375-455C-9EA6-DF929625EA0E}">
        <p15:presenceInfo xmlns:p15="http://schemas.microsoft.com/office/powerpoint/2012/main" userId="1aec2049e98c946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27T21:21:20.479" idx="3">
    <p:pos x="10" y="10"/>
    <p:text>Инвестиционный запрос, опытную эксплуатацию</p:text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CDEAE2-9328-498F-ABFD-99148ABEC88C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688681-43CF-4B98-8A8F-1BF9B1C90FE6}">
      <dgm:prSet phldrT="[Text]"/>
      <dgm:spPr/>
      <dgm:t>
        <a:bodyPr/>
        <a:lstStyle/>
        <a:p>
          <a:r>
            <a:rPr lang="ru-RU" dirty="0"/>
            <a:t>Выполнено</a:t>
          </a:r>
        </a:p>
      </dgm:t>
    </dgm:pt>
    <dgm:pt modelId="{96EA6563-A5EF-4856-886D-5018A654C2B1}" type="parTrans" cxnId="{8714CA7C-3CF5-420A-9404-3D90BB97A3B6}">
      <dgm:prSet/>
      <dgm:spPr/>
      <dgm:t>
        <a:bodyPr/>
        <a:lstStyle/>
        <a:p>
          <a:endParaRPr lang="ru-RU"/>
        </a:p>
      </dgm:t>
    </dgm:pt>
    <dgm:pt modelId="{80D5D29D-816A-45A4-B412-08CD183133DE}" type="sibTrans" cxnId="{8714CA7C-3CF5-420A-9404-3D90BB97A3B6}">
      <dgm:prSet/>
      <dgm:spPr/>
      <dgm:t>
        <a:bodyPr/>
        <a:lstStyle/>
        <a:p>
          <a:endParaRPr lang="ru-RU"/>
        </a:p>
      </dgm:t>
    </dgm:pt>
    <dgm:pt modelId="{896809B8-4A11-47BF-96CC-5FA2707C21FA}">
      <dgm:prSet phldrT="[Text]"/>
      <dgm:spPr/>
      <dgm:t>
        <a:bodyPr/>
        <a:lstStyle/>
        <a:p>
          <a:r>
            <a:rPr lang="ru-RU" dirty="0"/>
            <a:t>Проработка концепции</a:t>
          </a:r>
        </a:p>
      </dgm:t>
    </dgm:pt>
    <dgm:pt modelId="{0B76AF84-3612-4FAC-825D-B52D919E6D35}" type="parTrans" cxnId="{90108951-992D-4F51-97ED-05E4269413E4}">
      <dgm:prSet/>
      <dgm:spPr/>
      <dgm:t>
        <a:bodyPr/>
        <a:lstStyle/>
        <a:p>
          <a:endParaRPr lang="ru-RU"/>
        </a:p>
      </dgm:t>
    </dgm:pt>
    <dgm:pt modelId="{7048EDCE-61FE-4356-B96B-E68AF746D891}" type="sibTrans" cxnId="{90108951-992D-4F51-97ED-05E4269413E4}">
      <dgm:prSet/>
      <dgm:spPr/>
      <dgm:t>
        <a:bodyPr/>
        <a:lstStyle/>
        <a:p>
          <a:endParaRPr lang="ru-RU"/>
        </a:p>
      </dgm:t>
    </dgm:pt>
    <dgm:pt modelId="{81F0BD93-153D-4661-A90A-CE25A4985BCA}">
      <dgm:prSet phldrT="[Text]"/>
      <dgm:spPr/>
      <dgm:t>
        <a:bodyPr/>
        <a:lstStyle/>
        <a:p>
          <a:r>
            <a:rPr lang="ru-RU" dirty="0"/>
            <a:t>Организация команды, распределение ролей</a:t>
          </a:r>
        </a:p>
      </dgm:t>
    </dgm:pt>
    <dgm:pt modelId="{EFEF0927-663F-43CA-A141-F97DCD58D2C1}" type="parTrans" cxnId="{FC250363-1EE7-4C2C-8AC1-E88D3D0CA349}">
      <dgm:prSet/>
      <dgm:spPr/>
      <dgm:t>
        <a:bodyPr/>
        <a:lstStyle/>
        <a:p>
          <a:endParaRPr lang="ru-RU"/>
        </a:p>
      </dgm:t>
    </dgm:pt>
    <dgm:pt modelId="{7B132946-A2CC-4CEB-9CF7-12C2AFE51E8A}" type="sibTrans" cxnId="{FC250363-1EE7-4C2C-8AC1-E88D3D0CA349}">
      <dgm:prSet/>
      <dgm:spPr/>
      <dgm:t>
        <a:bodyPr/>
        <a:lstStyle/>
        <a:p>
          <a:endParaRPr lang="ru-RU"/>
        </a:p>
      </dgm:t>
    </dgm:pt>
    <dgm:pt modelId="{4DE17CEA-38A0-4AD2-9251-EDC7AC4CCCCC}">
      <dgm:prSet phldrT="[Text]"/>
      <dgm:spPr/>
      <dgm:t>
        <a:bodyPr/>
        <a:lstStyle/>
        <a:p>
          <a:r>
            <a:rPr lang="ru-RU" dirty="0"/>
            <a:t>5 месяцев</a:t>
          </a:r>
        </a:p>
        <a:p>
          <a:r>
            <a:rPr lang="ru-RU" dirty="0"/>
            <a:t>(От получения гранта)</a:t>
          </a:r>
        </a:p>
      </dgm:t>
    </dgm:pt>
    <dgm:pt modelId="{AB02A035-A188-40D7-B3F7-27B979DF44FA}" type="parTrans" cxnId="{86798696-D57B-4F02-8A1C-4FEDD3B63204}">
      <dgm:prSet/>
      <dgm:spPr/>
      <dgm:t>
        <a:bodyPr/>
        <a:lstStyle/>
        <a:p>
          <a:endParaRPr lang="ru-RU"/>
        </a:p>
      </dgm:t>
    </dgm:pt>
    <dgm:pt modelId="{4E89DF20-35DA-4B0A-BAFE-E0B16E7BB626}" type="sibTrans" cxnId="{86798696-D57B-4F02-8A1C-4FEDD3B63204}">
      <dgm:prSet/>
      <dgm:spPr/>
      <dgm:t>
        <a:bodyPr/>
        <a:lstStyle/>
        <a:p>
          <a:endParaRPr lang="ru-RU"/>
        </a:p>
      </dgm:t>
    </dgm:pt>
    <dgm:pt modelId="{E631915C-C116-4302-A1A4-BA7B726F4411}">
      <dgm:prSet phldrT="[Text]"/>
      <dgm:spPr/>
      <dgm:t>
        <a:bodyPr/>
        <a:lstStyle/>
        <a:p>
          <a:r>
            <a:rPr lang="ru-RU" dirty="0"/>
            <a:t>Привлечение инвестирования</a:t>
          </a:r>
        </a:p>
      </dgm:t>
    </dgm:pt>
    <dgm:pt modelId="{C404A390-8C44-4F29-B555-8325AF791494}" type="parTrans" cxnId="{9E8689C4-1D0B-473A-BDC4-73F28E1ACFE9}">
      <dgm:prSet/>
      <dgm:spPr/>
      <dgm:t>
        <a:bodyPr/>
        <a:lstStyle/>
        <a:p>
          <a:endParaRPr lang="ru-RU"/>
        </a:p>
      </dgm:t>
    </dgm:pt>
    <dgm:pt modelId="{68A60EA2-D999-4022-BA77-4DB65746F290}" type="sibTrans" cxnId="{9E8689C4-1D0B-473A-BDC4-73F28E1ACFE9}">
      <dgm:prSet/>
      <dgm:spPr/>
      <dgm:t>
        <a:bodyPr/>
        <a:lstStyle/>
        <a:p>
          <a:endParaRPr lang="ru-RU"/>
        </a:p>
      </dgm:t>
    </dgm:pt>
    <dgm:pt modelId="{0691FC21-88B8-459E-AA21-2B218A0AE183}">
      <dgm:prSet phldrT="[Text]"/>
      <dgm:spPr/>
      <dgm:t>
        <a:bodyPr/>
        <a:lstStyle/>
        <a:p>
          <a:r>
            <a:rPr lang="ru-RU" dirty="0"/>
            <a:t>Разработка программного обеспечения</a:t>
          </a:r>
        </a:p>
      </dgm:t>
    </dgm:pt>
    <dgm:pt modelId="{1C276AFB-7703-4E61-956E-0EA1FE7AEB5E}" type="parTrans" cxnId="{BCA12893-506A-4DC2-A747-A15683DD438D}">
      <dgm:prSet/>
      <dgm:spPr/>
      <dgm:t>
        <a:bodyPr/>
        <a:lstStyle/>
        <a:p>
          <a:endParaRPr lang="ru-RU"/>
        </a:p>
      </dgm:t>
    </dgm:pt>
    <dgm:pt modelId="{E7603054-A97B-448B-B13B-231FF87C29DB}" type="sibTrans" cxnId="{BCA12893-506A-4DC2-A747-A15683DD438D}">
      <dgm:prSet/>
      <dgm:spPr/>
      <dgm:t>
        <a:bodyPr/>
        <a:lstStyle/>
        <a:p>
          <a:endParaRPr lang="ru-RU"/>
        </a:p>
      </dgm:t>
    </dgm:pt>
    <dgm:pt modelId="{031BD8CC-BEF3-496D-9CC4-97ECBD2BD359}">
      <dgm:prSet phldrT="[Text]"/>
      <dgm:spPr/>
      <dgm:t>
        <a:bodyPr/>
        <a:lstStyle/>
        <a:p>
          <a:r>
            <a:rPr lang="ru-RU" dirty="0"/>
            <a:t>2 месяца</a:t>
          </a:r>
        </a:p>
      </dgm:t>
    </dgm:pt>
    <dgm:pt modelId="{8585D526-3CC0-4601-805F-4BA925559424}" type="parTrans" cxnId="{420EC1E1-1D5E-4E75-868C-4B497EB5AB9E}">
      <dgm:prSet/>
      <dgm:spPr/>
      <dgm:t>
        <a:bodyPr/>
        <a:lstStyle/>
        <a:p>
          <a:endParaRPr lang="ru-RU"/>
        </a:p>
      </dgm:t>
    </dgm:pt>
    <dgm:pt modelId="{AA8CC929-90A5-4A66-9F30-C2CC9CCC5F54}" type="sibTrans" cxnId="{420EC1E1-1D5E-4E75-868C-4B497EB5AB9E}">
      <dgm:prSet/>
      <dgm:spPr/>
      <dgm:t>
        <a:bodyPr/>
        <a:lstStyle/>
        <a:p>
          <a:endParaRPr lang="ru-RU"/>
        </a:p>
      </dgm:t>
    </dgm:pt>
    <dgm:pt modelId="{962AFE55-E2DE-413C-9A3F-1A96BE4D55EE}">
      <dgm:prSet phldrT="[Text]"/>
      <dgm:spPr/>
      <dgm:t>
        <a:bodyPr/>
        <a:lstStyle/>
        <a:p>
          <a:r>
            <a:rPr lang="ru-RU" dirty="0"/>
            <a:t>Вывод продукта на рынок</a:t>
          </a:r>
        </a:p>
      </dgm:t>
    </dgm:pt>
    <dgm:pt modelId="{483FF587-77BF-48BE-B287-D0048C2574F9}" type="parTrans" cxnId="{73FD282C-7174-4D82-B9CD-23996CD0E166}">
      <dgm:prSet/>
      <dgm:spPr/>
      <dgm:t>
        <a:bodyPr/>
        <a:lstStyle/>
        <a:p>
          <a:endParaRPr lang="ru-RU"/>
        </a:p>
      </dgm:t>
    </dgm:pt>
    <dgm:pt modelId="{67BB5761-CF66-4CE9-97AD-6F65780B3DCD}" type="sibTrans" cxnId="{73FD282C-7174-4D82-B9CD-23996CD0E166}">
      <dgm:prSet/>
      <dgm:spPr/>
      <dgm:t>
        <a:bodyPr/>
        <a:lstStyle/>
        <a:p>
          <a:endParaRPr lang="ru-RU"/>
        </a:p>
      </dgm:t>
    </dgm:pt>
    <dgm:pt modelId="{4CE77617-A7B5-49A3-BED2-B5BBD398DD44}">
      <dgm:prSet phldrT="[Text]"/>
      <dgm:spPr/>
      <dgm:t>
        <a:bodyPr/>
        <a:lstStyle/>
        <a:p>
          <a:r>
            <a:rPr lang="ru-RU" dirty="0"/>
            <a:t>Наладка работы ПО</a:t>
          </a:r>
        </a:p>
      </dgm:t>
    </dgm:pt>
    <dgm:pt modelId="{AD49396E-DE52-4E52-8110-DAED7E9AD1C1}" type="parTrans" cxnId="{D727ED79-DFAF-40DC-BB28-E477C9E125DA}">
      <dgm:prSet/>
      <dgm:spPr/>
      <dgm:t>
        <a:bodyPr/>
        <a:lstStyle/>
        <a:p>
          <a:endParaRPr lang="ru-RU"/>
        </a:p>
      </dgm:t>
    </dgm:pt>
    <dgm:pt modelId="{E968E814-D6F4-4EE1-A3F9-FBB9F6E4A60F}" type="sibTrans" cxnId="{D727ED79-DFAF-40DC-BB28-E477C9E125DA}">
      <dgm:prSet/>
      <dgm:spPr/>
      <dgm:t>
        <a:bodyPr/>
        <a:lstStyle/>
        <a:p>
          <a:endParaRPr lang="ru-RU"/>
        </a:p>
      </dgm:t>
    </dgm:pt>
    <dgm:pt modelId="{F2A8E669-3471-4F44-AC72-19575B23B70C}">
      <dgm:prSet phldrT="[Text]"/>
      <dgm:spPr/>
      <dgm:t>
        <a:bodyPr/>
        <a:lstStyle/>
        <a:p>
          <a:r>
            <a:rPr lang="ru-RU" dirty="0"/>
            <a:t>Юридическая регистрация</a:t>
          </a:r>
        </a:p>
      </dgm:t>
    </dgm:pt>
    <dgm:pt modelId="{CB2498F6-815C-4250-ACDC-C21D393B5B4F}" type="parTrans" cxnId="{7880CA39-6DF4-43CE-9B0C-5F95FC01F061}">
      <dgm:prSet/>
      <dgm:spPr/>
      <dgm:t>
        <a:bodyPr/>
        <a:lstStyle/>
        <a:p>
          <a:endParaRPr lang="ru-RU"/>
        </a:p>
      </dgm:t>
    </dgm:pt>
    <dgm:pt modelId="{A7ECD840-FEDA-4BB6-BA9D-5CA7799539E8}" type="sibTrans" cxnId="{7880CA39-6DF4-43CE-9B0C-5F95FC01F061}">
      <dgm:prSet/>
      <dgm:spPr/>
      <dgm:t>
        <a:bodyPr/>
        <a:lstStyle/>
        <a:p>
          <a:endParaRPr lang="ru-RU"/>
        </a:p>
      </dgm:t>
    </dgm:pt>
    <dgm:pt modelId="{D2AE2B44-6CA2-4EF9-9CA2-B8E281399A7A}" type="pres">
      <dgm:prSet presAssocID="{1DCDEAE2-9328-498F-ABFD-99148ABEC88C}" presName="Name0" presStyleCnt="0">
        <dgm:presLayoutVars>
          <dgm:dir/>
          <dgm:animLvl val="lvl"/>
          <dgm:resizeHandles val="exact"/>
        </dgm:presLayoutVars>
      </dgm:prSet>
      <dgm:spPr/>
    </dgm:pt>
    <dgm:pt modelId="{DB36A74A-956B-44A3-809D-94D6D093A02F}" type="pres">
      <dgm:prSet presAssocID="{1DCDEAE2-9328-498F-ABFD-99148ABEC88C}" presName="tSp" presStyleCnt="0"/>
      <dgm:spPr/>
    </dgm:pt>
    <dgm:pt modelId="{1058C78E-A995-4F5A-8C86-15F0D32CE2DF}" type="pres">
      <dgm:prSet presAssocID="{1DCDEAE2-9328-498F-ABFD-99148ABEC88C}" presName="bSp" presStyleCnt="0"/>
      <dgm:spPr/>
    </dgm:pt>
    <dgm:pt modelId="{8F68C02D-AC80-4466-A7B3-4038E73209F5}" type="pres">
      <dgm:prSet presAssocID="{1DCDEAE2-9328-498F-ABFD-99148ABEC88C}" presName="process" presStyleCnt="0"/>
      <dgm:spPr/>
    </dgm:pt>
    <dgm:pt modelId="{BF20A741-B7F9-4531-887A-DAC12E7C9F14}" type="pres">
      <dgm:prSet presAssocID="{66688681-43CF-4B98-8A8F-1BF9B1C90FE6}" presName="composite1" presStyleCnt="0"/>
      <dgm:spPr/>
    </dgm:pt>
    <dgm:pt modelId="{637FBD50-61F2-4763-80DE-074A1BE9AF7C}" type="pres">
      <dgm:prSet presAssocID="{66688681-43CF-4B98-8A8F-1BF9B1C90FE6}" presName="dummyNode1" presStyleLbl="node1" presStyleIdx="0" presStyleCnt="3"/>
      <dgm:spPr/>
    </dgm:pt>
    <dgm:pt modelId="{3FB34D0C-DDBB-4C26-90FE-45804EDE55D8}" type="pres">
      <dgm:prSet presAssocID="{66688681-43CF-4B98-8A8F-1BF9B1C90FE6}" presName="childNode1" presStyleLbl="bgAcc1" presStyleIdx="0" presStyleCnt="3">
        <dgm:presLayoutVars>
          <dgm:bulletEnabled val="1"/>
        </dgm:presLayoutVars>
      </dgm:prSet>
      <dgm:spPr/>
    </dgm:pt>
    <dgm:pt modelId="{DB963D5A-E722-4EE4-9D58-81B19596CE9A}" type="pres">
      <dgm:prSet presAssocID="{66688681-43CF-4B98-8A8F-1BF9B1C90FE6}" presName="childNode1tx" presStyleLbl="bgAcc1" presStyleIdx="0" presStyleCnt="3">
        <dgm:presLayoutVars>
          <dgm:bulletEnabled val="1"/>
        </dgm:presLayoutVars>
      </dgm:prSet>
      <dgm:spPr/>
    </dgm:pt>
    <dgm:pt modelId="{9628ABD0-358B-4520-8660-A01EC19EB1AD}" type="pres">
      <dgm:prSet presAssocID="{66688681-43CF-4B98-8A8F-1BF9B1C90FE6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46236AF0-D87F-49DA-B7B4-88D30DA0380D}" type="pres">
      <dgm:prSet presAssocID="{66688681-43CF-4B98-8A8F-1BF9B1C90FE6}" presName="connSite1" presStyleCnt="0"/>
      <dgm:spPr/>
    </dgm:pt>
    <dgm:pt modelId="{365C523D-6889-403D-A0C6-9DC9BDF9E1F7}" type="pres">
      <dgm:prSet presAssocID="{80D5D29D-816A-45A4-B412-08CD183133DE}" presName="Name9" presStyleLbl="sibTrans2D1" presStyleIdx="0" presStyleCnt="2"/>
      <dgm:spPr/>
    </dgm:pt>
    <dgm:pt modelId="{BBB34F25-130E-40EF-A3EB-04C03592C78B}" type="pres">
      <dgm:prSet presAssocID="{4DE17CEA-38A0-4AD2-9251-EDC7AC4CCCCC}" presName="composite2" presStyleCnt="0"/>
      <dgm:spPr/>
    </dgm:pt>
    <dgm:pt modelId="{2EF5E5A9-1E23-47E8-A764-B20E96B80A7D}" type="pres">
      <dgm:prSet presAssocID="{4DE17CEA-38A0-4AD2-9251-EDC7AC4CCCCC}" presName="dummyNode2" presStyleLbl="node1" presStyleIdx="0" presStyleCnt="3"/>
      <dgm:spPr/>
    </dgm:pt>
    <dgm:pt modelId="{4DAA2DAE-702F-4F1A-8D99-8D21BCD37F0F}" type="pres">
      <dgm:prSet presAssocID="{4DE17CEA-38A0-4AD2-9251-EDC7AC4CCCCC}" presName="childNode2" presStyleLbl="bgAcc1" presStyleIdx="1" presStyleCnt="3">
        <dgm:presLayoutVars>
          <dgm:bulletEnabled val="1"/>
        </dgm:presLayoutVars>
      </dgm:prSet>
      <dgm:spPr/>
    </dgm:pt>
    <dgm:pt modelId="{51851A20-CC56-489C-A0FF-CCC2CD57D6E6}" type="pres">
      <dgm:prSet presAssocID="{4DE17CEA-38A0-4AD2-9251-EDC7AC4CCCCC}" presName="childNode2tx" presStyleLbl="bgAcc1" presStyleIdx="1" presStyleCnt="3">
        <dgm:presLayoutVars>
          <dgm:bulletEnabled val="1"/>
        </dgm:presLayoutVars>
      </dgm:prSet>
      <dgm:spPr/>
    </dgm:pt>
    <dgm:pt modelId="{38E68F76-D1CE-45C0-B909-8E6577054CB8}" type="pres">
      <dgm:prSet presAssocID="{4DE17CEA-38A0-4AD2-9251-EDC7AC4CCCCC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2E881F1A-8EF7-4B58-8F9A-19C90BD96BAB}" type="pres">
      <dgm:prSet presAssocID="{4DE17CEA-38A0-4AD2-9251-EDC7AC4CCCCC}" presName="connSite2" presStyleCnt="0"/>
      <dgm:spPr/>
    </dgm:pt>
    <dgm:pt modelId="{CD560A04-5909-4B83-A30B-95B6750BF19C}" type="pres">
      <dgm:prSet presAssocID="{4E89DF20-35DA-4B0A-BAFE-E0B16E7BB626}" presName="Name18" presStyleLbl="sibTrans2D1" presStyleIdx="1" presStyleCnt="2"/>
      <dgm:spPr/>
    </dgm:pt>
    <dgm:pt modelId="{74F86FCD-BFC9-42DA-81F6-70F7D1F79320}" type="pres">
      <dgm:prSet presAssocID="{031BD8CC-BEF3-496D-9CC4-97ECBD2BD359}" presName="composite1" presStyleCnt="0"/>
      <dgm:spPr/>
    </dgm:pt>
    <dgm:pt modelId="{42D975B6-75C5-4D0C-BB2C-1F8ADD1F5C87}" type="pres">
      <dgm:prSet presAssocID="{031BD8CC-BEF3-496D-9CC4-97ECBD2BD359}" presName="dummyNode1" presStyleLbl="node1" presStyleIdx="1" presStyleCnt="3"/>
      <dgm:spPr/>
    </dgm:pt>
    <dgm:pt modelId="{09329479-097A-4BB5-A7DB-C432B4248F5D}" type="pres">
      <dgm:prSet presAssocID="{031BD8CC-BEF3-496D-9CC4-97ECBD2BD359}" presName="childNode1" presStyleLbl="bgAcc1" presStyleIdx="2" presStyleCnt="3">
        <dgm:presLayoutVars>
          <dgm:bulletEnabled val="1"/>
        </dgm:presLayoutVars>
      </dgm:prSet>
      <dgm:spPr/>
    </dgm:pt>
    <dgm:pt modelId="{B16B01BD-409B-4FD7-A06B-6DCFCFB506B4}" type="pres">
      <dgm:prSet presAssocID="{031BD8CC-BEF3-496D-9CC4-97ECBD2BD359}" presName="childNode1tx" presStyleLbl="bgAcc1" presStyleIdx="2" presStyleCnt="3">
        <dgm:presLayoutVars>
          <dgm:bulletEnabled val="1"/>
        </dgm:presLayoutVars>
      </dgm:prSet>
      <dgm:spPr/>
    </dgm:pt>
    <dgm:pt modelId="{819A2788-8695-4442-AA0E-F1D3BA483824}" type="pres">
      <dgm:prSet presAssocID="{031BD8CC-BEF3-496D-9CC4-97ECBD2BD359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0024F58F-07AF-485C-B759-AA7C361F876E}" type="pres">
      <dgm:prSet presAssocID="{031BD8CC-BEF3-496D-9CC4-97ECBD2BD359}" presName="connSite1" presStyleCnt="0"/>
      <dgm:spPr/>
    </dgm:pt>
  </dgm:ptLst>
  <dgm:cxnLst>
    <dgm:cxn modelId="{93DF4408-D0D1-4C90-B480-B5A39D8F0FD8}" type="presOf" srcId="{F2A8E669-3471-4F44-AC72-19575B23B70C}" destId="{B16B01BD-409B-4FD7-A06B-6DCFCFB506B4}" srcOrd="1" destOrd="2" presId="urn:microsoft.com/office/officeart/2005/8/layout/hProcess4"/>
    <dgm:cxn modelId="{41D8A209-81D7-413D-B8A0-6EEC445F506F}" type="presOf" srcId="{1DCDEAE2-9328-498F-ABFD-99148ABEC88C}" destId="{D2AE2B44-6CA2-4EF9-9CA2-B8E281399A7A}" srcOrd="0" destOrd="0" presId="urn:microsoft.com/office/officeart/2005/8/layout/hProcess4"/>
    <dgm:cxn modelId="{4C9B5224-8228-4CBD-8631-897FAE53FF63}" type="presOf" srcId="{4CE77617-A7B5-49A3-BED2-B5BBD398DD44}" destId="{09329479-097A-4BB5-A7DB-C432B4248F5D}" srcOrd="0" destOrd="1" presId="urn:microsoft.com/office/officeart/2005/8/layout/hProcess4"/>
    <dgm:cxn modelId="{73FD282C-7174-4D82-B9CD-23996CD0E166}" srcId="{031BD8CC-BEF3-496D-9CC4-97ECBD2BD359}" destId="{962AFE55-E2DE-413C-9A3F-1A96BE4D55EE}" srcOrd="0" destOrd="0" parTransId="{483FF587-77BF-48BE-B287-D0048C2574F9}" sibTransId="{67BB5761-CF66-4CE9-97AD-6F65780B3DCD}"/>
    <dgm:cxn modelId="{7880CA39-6DF4-43CE-9B0C-5F95FC01F061}" srcId="{031BD8CC-BEF3-496D-9CC4-97ECBD2BD359}" destId="{F2A8E669-3471-4F44-AC72-19575B23B70C}" srcOrd="2" destOrd="0" parTransId="{CB2498F6-815C-4250-ACDC-C21D393B5B4F}" sibTransId="{A7ECD840-FEDA-4BB6-BA9D-5CA7799539E8}"/>
    <dgm:cxn modelId="{B00A313D-E2DA-48FE-B5D1-99AA816ACF45}" type="presOf" srcId="{962AFE55-E2DE-413C-9A3F-1A96BE4D55EE}" destId="{09329479-097A-4BB5-A7DB-C432B4248F5D}" srcOrd="0" destOrd="0" presId="urn:microsoft.com/office/officeart/2005/8/layout/hProcess4"/>
    <dgm:cxn modelId="{FC250363-1EE7-4C2C-8AC1-E88D3D0CA349}" srcId="{66688681-43CF-4B98-8A8F-1BF9B1C90FE6}" destId="{81F0BD93-153D-4661-A90A-CE25A4985BCA}" srcOrd="1" destOrd="0" parTransId="{EFEF0927-663F-43CA-A141-F97DCD58D2C1}" sibTransId="{7B132946-A2CC-4CEB-9CF7-12C2AFE51E8A}"/>
    <dgm:cxn modelId="{A736936C-6E23-44C2-94EA-C259ABFDB54A}" type="presOf" srcId="{E631915C-C116-4302-A1A4-BA7B726F4411}" destId="{51851A20-CC56-489C-A0FF-CCC2CD57D6E6}" srcOrd="1" destOrd="0" presId="urn:microsoft.com/office/officeart/2005/8/layout/hProcess4"/>
    <dgm:cxn modelId="{7917704E-72B0-4360-885E-84A0569EE92E}" type="presOf" srcId="{896809B8-4A11-47BF-96CC-5FA2707C21FA}" destId="{3FB34D0C-DDBB-4C26-90FE-45804EDE55D8}" srcOrd="0" destOrd="0" presId="urn:microsoft.com/office/officeart/2005/8/layout/hProcess4"/>
    <dgm:cxn modelId="{90108951-992D-4F51-97ED-05E4269413E4}" srcId="{66688681-43CF-4B98-8A8F-1BF9B1C90FE6}" destId="{896809B8-4A11-47BF-96CC-5FA2707C21FA}" srcOrd="0" destOrd="0" parTransId="{0B76AF84-3612-4FAC-825D-B52D919E6D35}" sibTransId="{7048EDCE-61FE-4356-B96B-E68AF746D891}"/>
    <dgm:cxn modelId="{5F4FF172-4B8A-46D6-A0C9-2C99FF70C47E}" type="presOf" srcId="{0691FC21-88B8-459E-AA21-2B218A0AE183}" destId="{51851A20-CC56-489C-A0FF-CCC2CD57D6E6}" srcOrd="1" destOrd="1" presId="urn:microsoft.com/office/officeart/2005/8/layout/hProcess4"/>
    <dgm:cxn modelId="{AFE05E73-3C1B-4A75-BF76-0CC5BD16801E}" type="presOf" srcId="{4E89DF20-35DA-4B0A-BAFE-E0B16E7BB626}" destId="{CD560A04-5909-4B83-A30B-95B6750BF19C}" srcOrd="0" destOrd="0" presId="urn:microsoft.com/office/officeart/2005/8/layout/hProcess4"/>
    <dgm:cxn modelId="{805EA774-F413-4CA1-804C-59C939A46379}" type="presOf" srcId="{896809B8-4A11-47BF-96CC-5FA2707C21FA}" destId="{DB963D5A-E722-4EE4-9D58-81B19596CE9A}" srcOrd="1" destOrd="0" presId="urn:microsoft.com/office/officeart/2005/8/layout/hProcess4"/>
    <dgm:cxn modelId="{D727ED79-DFAF-40DC-BB28-E477C9E125DA}" srcId="{031BD8CC-BEF3-496D-9CC4-97ECBD2BD359}" destId="{4CE77617-A7B5-49A3-BED2-B5BBD398DD44}" srcOrd="1" destOrd="0" parTransId="{AD49396E-DE52-4E52-8110-DAED7E9AD1C1}" sibTransId="{E968E814-D6F4-4EE1-A3F9-FBB9F6E4A60F}"/>
    <dgm:cxn modelId="{CE5E355A-EAF4-4C4E-B3E5-B92E806CF85C}" type="presOf" srcId="{031BD8CC-BEF3-496D-9CC4-97ECBD2BD359}" destId="{819A2788-8695-4442-AA0E-F1D3BA483824}" srcOrd="0" destOrd="0" presId="urn:microsoft.com/office/officeart/2005/8/layout/hProcess4"/>
    <dgm:cxn modelId="{8714CA7C-3CF5-420A-9404-3D90BB97A3B6}" srcId="{1DCDEAE2-9328-498F-ABFD-99148ABEC88C}" destId="{66688681-43CF-4B98-8A8F-1BF9B1C90FE6}" srcOrd="0" destOrd="0" parTransId="{96EA6563-A5EF-4856-886D-5018A654C2B1}" sibTransId="{80D5D29D-816A-45A4-B412-08CD183133DE}"/>
    <dgm:cxn modelId="{BCA12893-506A-4DC2-A747-A15683DD438D}" srcId="{4DE17CEA-38A0-4AD2-9251-EDC7AC4CCCCC}" destId="{0691FC21-88B8-459E-AA21-2B218A0AE183}" srcOrd="1" destOrd="0" parTransId="{1C276AFB-7703-4E61-956E-0EA1FE7AEB5E}" sibTransId="{E7603054-A97B-448B-B13B-231FF87C29DB}"/>
    <dgm:cxn modelId="{86798696-D57B-4F02-8A1C-4FEDD3B63204}" srcId="{1DCDEAE2-9328-498F-ABFD-99148ABEC88C}" destId="{4DE17CEA-38A0-4AD2-9251-EDC7AC4CCCCC}" srcOrd="1" destOrd="0" parTransId="{AB02A035-A188-40D7-B3F7-27B979DF44FA}" sibTransId="{4E89DF20-35DA-4B0A-BAFE-E0B16E7BB626}"/>
    <dgm:cxn modelId="{157CFE97-6A11-4E14-B9CD-D51D1A8279C8}" type="presOf" srcId="{962AFE55-E2DE-413C-9A3F-1A96BE4D55EE}" destId="{B16B01BD-409B-4FD7-A06B-6DCFCFB506B4}" srcOrd="1" destOrd="0" presId="urn:microsoft.com/office/officeart/2005/8/layout/hProcess4"/>
    <dgm:cxn modelId="{14D3E99E-A024-4AE9-ADDA-DAD2ECC1FE6E}" type="presOf" srcId="{81F0BD93-153D-4661-A90A-CE25A4985BCA}" destId="{3FB34D0C-DDBB-4C26-90FE-45804EDE55D8}" srcOrd="0" destOrd="1" presId="urn:microsoft.com/office/officeart/2005/8/layout/hProcess4"/>
    <dgm:cxn modelId="{525D3BAE-B4C3-4754-9FA3-FD5B8C0E2F6A}" type="presOf" srcId="{81F0BD93-153D-4661-A90A-CE25A4985BCA}" destId="{DB963D5A-E722-4EE4-9D58-81B19596CE9A}" srcOrd="1" destOrd="1" presId="urn:microsoft.com/office/officeart/2005/8/layout/hProcess4"/>
    <dgm:cxn modelId="{9E8689C4-1D0B-473A-BDC4-73F28E1ACFE9}" srcId="{4DE17CEA-38A0-4AD2-9251-EDC7AC4CCCCC}" destId="{E631915C-C116-4302-A1A4-BA7B726F4411}" srcOrd="0" destOrd="0" parTransId="{C404A390-8C44-4F29-B555-8325AF791494}" sibTransId="{68A60EA2-D999-4022-BA77-4DB65746F290}"/>
    <dgm:cxn modelId="{84F3E3C9-32CD-4805-BA32-F00316E5362A}" type="presOf" srcId="{E631915C-C116-4302-A1A4-BA7B726F4411}" destId="{4DAA2DAE-702F-4F1A-8D99-8D21BCD37F0F}" srcOrd="0" destOrd="0" presId="urn:microsoft.com/office/officeart/2005/8/layout/hProcess4"/>
    <dgm:cxn modelId="{282B9FDC-D1F7-4CE7-B8DD-B6A85538A4C9}" type="presOf" srcId="{80D5D29D-816A-45A4-B412-08CD183133DE}" destId="{365C523D-6889-403D-A0C6-9DC9BDF9E1F7}" srcOrd="0" destOrd="0" presId="urn:microsoft.com/office/officeart/2005/8/layout/hProcess4"/>
    <dgm:cxn modelId="{1761BFE1-E8D3-4BE0-9063-1FB9E168B805}" type="presOf" srcId="{4DE17CEA-38A0-4AD2-9251-EDC7AC4CCCCC}" destId="{38E68F76-D1CE-45C0-B909-8E6577054CB8}" srcOrd="0" destOrd="0" presId="urn:microsoft.com/office/officeart/2005/8/layout/hProcess4"/>
    <dgm:cxn modelId="{420EC1E1-1D5E-4E75-868C-4B497EB5AB9E}" srcId="{1DCDEAE2-9328-498F-ABFD-99148ABEC88C}" destId="{031BD8CC-BEF3-496D-9CC4-97ECBD2BD359}" srcOrd="2" destOrd="0" parTransId="{8585D526-3CC0-4601-805F-4BA925559424}" sibTransId="{AA8CC929-90A5-4A66-9F30-C2CC9CCC5F54}"/>
    <dgm:cxn modelId="{88572AE3-BFD6-47F4-A6C4-0BE1D4837139}" type="presOf" srcId="{F2A8E669-3471-4F44-AC72-19575B23B70C}" destId="{09329479-097A-4BB5-A7DB-C432B4248F5D}" srcOrd="0" destOrd="2" presId="urn:microsoft.com/office/officeart/2005/8/layout/hProcess4"/>
    <dgm:cxn modelId="{7A0647EF-CB5F-4AEF-8E00-770AF98F7CD1}" type="presOf" srcId="{4CE77617-A7B5-49A3-BED2-B5BBD398DD44}" destId="{B16B01BD-409B-4FD7-A06B-6DCFCFB506B4}" srcOrd="1" destOrd="1" presId="urn:microsoft.com/office/officeart/2005/8/layout/hProcess4"/>
    <dgm:cxn modelId="{DACCDFF6-25CB-4A6A-8C2D-BA38ADC3829C}" type="presOf" srcId="{0691FC21-88B8-459E-AA21-2B218A0AE183}" destId="{4DAA2DAE-702F-4F1A-8D99-8D21BCD37F0F}" srcOrd="0" destOrd="1" presId="urn:microsoft.com/office/officeart/2005/8/layout/hProcess4"/>
    <dgm:cxn modelId="{1243B9F8-6162-4D71-8E70-DF2CF9FC90D1}" type="presOf" srcId="{66688681-43CF-4B98-8A8F-1BF9B1C90FE6}" destId="{9628ABD0-358B-4520-8660-A01EC19EB1AD}" srcOrd="0" destOrd="0" presId="urn:microsoft.com/office/officeart/2005/8/layout/hProcess4"/>
    <dgm:cxn modelId="{39719171-692C-4A65-B700-416ADDA39954}" type="presParOf" srcId="{D2AE2B44-6CA2-4EF9-9CA2-B8E281399A7A}" destId="{DB36A74A-956B-44A3-809D-94D6D093A02F}" srcOrd="0" destOrd="0" presId="urn:microsoft.com/office/officeart/2005/8/layout/hProcess4"/>
    <dgm:cxn modelId="{EA88F9E9-AD7D-4FE9-8B4E-BA3BC4DB7FCE}" type="presParOf" srcId="{D2AE2B44-6CA2-4EF9-9CA2-B8E281399A7A}" destId="{1058C78E-A995-4F5A-8C86-15F0D32CE2DF}" srcOrd="1" destOrd="0" presId="urn:microsoft.com/office/officeart/2005/8/layout/hProcess4"/>
    <dgm:cxn modelId="{D6227CBE-5E2D-4DAB-B685-8614F52AD128}" type="presParOf" srcId="{D2AE2B44-6CA2-4EF9-9CA2-B8E281399A7A}" destId="{8F68C02D-AC80-4466-A7B3-4038E73209F5}" srcOrd="2" destOrd="0" presId="urn:microsoft.com/office/officeart/2005/8/layout/hProcess4"/>
    <dgm:cxn modelId="{E44925E6-5D50-40CE-8A84-17B452C71F69}" type="presParOf" srcId="{8F68C02D-AC80-4466-A7B3-4038E73209F5}" destId="{BF20A741-B7F9-4531-887A-DAC12E7C9F14}" srcOrd="0" destOrd="0" presId="urn:microsoft.com/office/officeart/2005/8/layout/hProcess4"/>
    <dgm:cxn modelId="{3C35A951-D0F2-4E21-AC51-372A155565FD}" type="presParOf" srcId="{BF20A741-B7F9-4531-887A-DAC12E7C9F14}" destId="{637FBD50-61F2-4763-80DE-074A1BE9AF7C}" srcOrd="0" destOrd="0" presId="urn:microsoft.com/office/officeart/2005/8/layout/hProcess4"/>
    <dgm:cxn modelId="{2975E7A2-5949-41C8-84B4-527A1BDB66A1}" type="presParOf" srcId="{BF20A741-B7F9-4531-887A-DAC12E7C9F14}" destId="{3FB34D0C-DDBB-4C26-90FE-45804EDE55D8}" srcOrd="1" destOrd="0" presId="urn:microsoft.com/office/officeart/2005/8/layout/hProcess4"/>
    <dgm:cxn modelId="{DC7D0E78-CD46-474A-819A-B2624AC2BC61}" type="presParOf" srcId="{BF20A741-B7F9-4531-887A-DAC12E7C9F14}" destId="{DB963D5A-E722-4EE4-9D58-81B19596CE9A}" srcOrd="2" destOrd="0" presId="urn:microsoft.com/office/officeart/2005/8/layout/hProcess4"/>
    <dgm:cxn modelId="{39EEB89A-E75D-4073-9A3F-A01C2015D505}" type="presParOf" srcId="{BF20A741-B7F9-4531-887A-DAC12E7C9F14}" destId="{9628ABD0-358B-4520-8660-A01EC19EB1AD}" srcOrd="3" destOrd="0" presId="urn:microsoft.com/office/officeart/2005/8/layout/hProcess4"/>
    <dgm:cxn modelId="{3AEE44A6-4E32-4BF7-BCDB-BB5DDCEDD418}" type="presParOf" srcId="{BF20A741-B7F9-4531-887A-DAC12E7C9F14}" destId="{46236AF0-D87F-49DA-B7B4-88D30DA0380D}" srcOrd="4" destOrd="0" presId="urn:microsoft.com/office/officeart/2005/8/layout/hProcess4"/>
    <dgm:cxn modelId="{DE3B86FB-2D98-4E2D-9F5E-84D0BC7F2564}" type="presParOf" srcId="{8F68C02D-AC80-4466-A7B3-4038E73209F5}" destId="{365C523D-6889-403D-A0C6-9DC9BDF9E1F7}" srcOrd="1" destOrd="0" presId="urn:microsoft.com/office/officeart/2005/8/layout/hProcess4"/>
    <dgm:cxn modelId="{0275BFBD-C233-4F83-B77E-E26928804257}" type="presParOf" srcId="{8F68C02D-AC80-4466-A7B3-4038E73209F5}" destId="{BBB34F25-130E-40EF-A3EB-04C03592C78B}" srcOrd="2" destOrd="0" presId="urn:microsoft.com/office/officeart/2005/8/layout/hProcess4"/>
    <dgm:cxn modelId="{B5B21F82-C1D9-4E83-8E3C-677407B3C0A7}" type="presParOf" srcId="{BBB34F25-130E-40EF-A3EB-04C03592C78B}" destId="{2EF5E5A9-1E23-47E8-A764-B20E96B80A7D}" srcOrd="0" destOrd="0" presId="urn:microsoft.com/office/officeart/2005/8/layout/hProcess4"/>
    <dgm:cxn modelId="{A8ACBAFF-3942-4D8E-A389-83DFC058D743}" type="presParOf" srcId="{BBB34F25-130E-40EF-A3EB-04C03592C78B}" destId="{4DAA2DAE-702F-4F1A-8D99-8D21BCD37F0F}" srcOrd="1" destOrd="0" presId="urn:microsoft.com/office/officeart/2005/8/layout/hProcess4"/>
    <dgm:cxn modelId="{B2ED94C4-D883-404F-95F5-2ED3E4026C2C}" type="presParOf" srcId="{BBB34F25-130E-40EF-A3EB-04C03592C78B}" destId="{51851A20-CC56-489C-A0FF-CCC2CD57D6E6}" srcOrd="2" destOrd="0" presId="urn:microsoft.com/office/officeart/2005/8/layout/hProcess4"/>
    <dgm:cxn modelId="{704146BD-2950-4225-98EE-7A779E768AAF}" type="presParOf" srcId="{BBB34F25-130E-40EF-A3EB-04C03592C78B}" destId="{38E68F76-D1CE-45C0-B909-8E6577054CB8}" srcOrd="3" destOrd="0" presId="urn:microsoft.com/office/officeart/2005/8/layout/hProcess4"/>
    <dgm:cxn modelId="{EAD5F100-2E2A-4034-A5BB-D577AABBAFE2}" type="presParOf" srcId="{BBB34F25-130E-40EF-A3EB-04C03592C78B}" destId="{2E881F1A-8EF7-4B58-8F9A-19C90BD96BAB}" srcOrd="4" destOrd="0" presId="urn:microsoft.com/office/officeart/2005/8/layout/hProcess4"/>
    <dgm:cxn modelId="{348696D2-FC70-492A-ACD5-E21049A305D1}" type="presParOf" srcId="{8F68C02D-AC80-4466-A7B3-4038E73209F5}" destId="{CD560A04-5909-4B83-A30B-95B6750BF19C}" srcOrd="3" destOrd="0" presId="urn:microsoft.com/office/officeart/2005/8/layout/hProcess4"/>
    <dgm:cxn modelId="{7313B075-4B24-4F61-8F1F-C315B9FC83D0}" type="presParOf" srcId="{8F68C02D-AC80-4466-A7B3-4038E73209F5}" destId="{74F86FCD-BFC9-42DA-81F6-70F7D1F79320}" srcOrd="4" destOrd="0" presId="urn:microsoft.com/office/officeart/2005/8/layout/hProcess4"/>
    <dgm:cxn modelId="{9B69E45C-3202-469C-A143-D066D2EE5D00}" type="presParOf" srcId="{74F86FCD-BFC9-42DA-81F6-70F7D1F79320}" destId="{42D975B6-75C5-4D0C-BB2C-1F8ADD1F5C87}" srcOrd="0" destOrd="0" presId="urn:microsoft.com/office/officeart/2005/8/layout/hProcess4"/>
    <dgm:cxn modelId="{59F23CB1-BEDD-4D56-A212-133A36E99C26}" type="presParOf" srcId="{74F86FCD-BFC9-42DA-81F6-70F7D1F79320}" destId="{09329479-097A-4BB5-A7DB-C432B4248F5D}" srcOrd="1" destOrd="0" presId="urn:microsoft.com/office/officeart/2005/8/layout/hProcess4"/>
    <dgm:cxn modelId="{8D3F3B6F-C74C-493C-B88D-7B36617946D7}" type="presParOf" srcId="{74F86FCD-BFC9-42DA-81F6-70F7D1F79320}" destId="{B16B01BD-409B-4FD7-A06B-6DCFCFB506B4}" srcOrd="2" destOrd="0" presId="urn:microsoft.com/office/officeart/2005/8/layout/hProcess4"/>
    <dgm:cxn modelId="{4191D1A1-9A2E-488C-9691-62F05FA40DD0}" type="presParOf" srcId="{74F86FCD-BFC9-42DA-81F6-70F7D1F79320}" destId="{819A2788-8695-4442-AA0E-F1D3BA483824}" srcOrd="3" destOrd="0" presId="urn:microsoft.com/office/officeart/2005/8/layout/hProcess4"/>
    <dgm:cxn modelId="{57D746F8-DEFF-472A-A37F-6909D51F42AD}" type="presParOf" srcId="{74F86FCD-BFC9-42DA-81F6-70F7D1F79320}" destId="{0024F58F-07AF-485C-B759-AA7C361F876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34D0C-DDBB-4C26-90FE-45804EDE55D8}">
      <dsp:nvSpPr>
        <dsp:cNvPr id="0" name=""/>
        <dsp:cNvSpPr/>
      </dsp:nvSpPr>
      <dsp:spPr>
        <a:xfrm>
          <a:off x="559" y="1622901"/>
          <a:ext cx="2634442" cy="2172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Проработка концепции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Организация команды, распределение ролей</a:t>
          </a:r>
        </a:p>
      </dsp:txBody>
      <dsp:txXfrm>
        <a:off x="50563" y="1672905"/>
        <a:ext cx="2534434" cy="1607242"/>
      </dsp:txXfrm>
    </dsp:sp>
    <dsp:sp modelId="{365C523D-6889-403D-A0C6-9DC9BDF9E1F7}">
      <dsp:nvSpPr>
        <dsp:cNvPr id="0" name=""/>
        <dsp:cNvSpPr/>
      </dsp:nvSpPr>
      <dsp:spPr>
        <a:xfrm>
          <a:off x="1494660" y="2189302"/>
          <a:ext cx="2833073" cy="2833073"/>
        </a:xfrm>
        <a:prstGeom prst="leftCircularArrow">
          <a:avLst>
            <a:gd name="adj1" fmla="val 2901"/>
            <a:gd name="adj2" fmla="val 354911"/>
            <a:gd name="adj3" fmla="val 2130421"/>
            <a:gd name="adj4" fmla="val 9024489"/>
            <a:gd name="adj5" fmla="val 338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28ABD0-358B-4520-8660-A01EC19EB1AD}">
      <dsp:nvSpPr>
        <dsp:cNvPr id="0" name=""/>
        <dsp:cNvSpPr/>
      </dsp:nvSpPr>
      <dsp:spPr>
        <a:xfrm>
          <a:off x="585991" y="3330151"/>
          <a:ext cx="2341726" cy="9312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Выполнено</a:t>
          </a:r>
        </a:p>
      </dsp:txBody>
      <dsp:txXfrm>
        <a:off x="613266" y="3357426"/>
        <a:ext cx="2287176" cy="876677"/>
      </dsp:txXfrm>
    </dsp:sp>
    <dsp:sp modelId="{4DAA2DAE-702F-4F1A-8D99-8D21BCD37F0F}">
      <dsp:nvSpPr>
        <dsp:cNvPr id="0" name=""/>
        <dsp:cNvSpPr/>
      </dsp:nvSpPr>
      <dsp:spPr>
        <a:xfrm>
          <a:off x="3319114" y="1622901"/>
          <a:ext cx="2634442" cy="2172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Привлечение инвестирования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Разработка программного обеспечения</a:t>
          </a:r>
        </a:p>
      </dsp:txBody>
      <dsp:txXfrm>
        <a:off x="3369118" y="2138519"/>
        <a:ext cx="2534434" cy="1607242"/>
      </dsp:txXfrm>
    </dsp:sp>
    <dsp:sp modelId="{CD560A04-5909-4B83-A30B-95B6750BF19C}">
      <dsp:nvSpPr>
        <dsp:cNvPr id="0" name=""/>
        <dsp:cNvSpPr/>
      </dsp:nvSpPr>
      <dsp:spPr>
        <a:xfrm>
          <a:off x="4791261" y="311095"/>
          <a:ext cx="3169696" cy="3169696"/>
        </a:xfrm>
        <a:prstGeom prst="circularArrow">
          <a:avLst>
            <a:gd name="adj1" fmla="val 2593"/>
            <a:gd name="adj2" fmla="val 314945"/>
            <a:gd name="adj3" fmla="val 19509544"/>
            <a:gd name="adj4" fmla="val 12575511"/>
            <a:gd name="adj5" fmla="val 302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E68F76-D1CE-45C0-B909-8E6577054CB8}">
      <dsp:nvSpPr>
        <dsp:cNvPr id="0" name=""/>
        <dsp:cNvSpPr/>
      </dsp:nvSpPr>
      <dsp:spPr>
        <a:xfrm>
          <a:off x="3904545" y="1157287"/>
          <a:ext cx="2341726" cy="9312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5 месяцев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(От получения гранта)</a:t>
          </a:r>
        </a:p>
      </dsp:txBody>
      <dsp:txXfrm>
        <a:off x="3931820" y="1184562"/>
        <a:ext cx="2287176" cy="876677"/>
      </dsp:txXfrm>
    </dsp:sp>
    <dsp:sp modelId="{09329479-097A-4BB5-A7DB-C432B4248F5D}">
      <dsp:nvSpPr>
        <dsp:cNvPr id="0" name=""/>
        <dsp:cNvSpPr/>
      </dsp:nvSpPr>
      <dsp:spPr>
        <a:xfrm>
          <a:off x="6637669" y="1622901"/>
          <a:ext cx="2634442" cy="2172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Вывод продукта на рынок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Наладка работы ПО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Юридическая регистрация</a:t>
          </a:r>
        </a:p>
      </dsp:txBody>
      <dsp:txXfrm>
        <a:off x="6687673" y="1672905"/>
        <a:ext cx="2534434" cy="1607242"/>
      </dsp:txXfrm>
    </dsp:sp>
    <dsp:sp modelId="{819A2788-8695-4442-AA0E-F1D3BA483824}">
      <dsp:nvSpPr>
        <dsp:cNvPr id="0" name=""/>
        <dsp:cNvSpPr/>
      </dsp:nvSpPr>
      <dsp:spPr>
        <a:xfrm>
          <a:off x="7223100" y="3330151"/>
          <a:ext cx="2341726" cy="9312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2 месяца</a:t>
          </a:r>
        </a:p>
      </dsp:txBody>
      <dsp:txXfrm>
        <a:off x="7250375" y="3357426"/>
        <a:ext cx="2287176" cy="8766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CA289B-1FA2-4403-A6EB-0931D2C99D40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4FEF1-05C5-4AB5-AC97-E27E898D0F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351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4FEF1-05C5-4AB5-AC97-E27E898D0F5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908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4FEF1-05C5-4AB5-AC97-E27E898D0F5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899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61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706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271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999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76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300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04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46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867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36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099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590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95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251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6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985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630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AE05BA3-CA17-497B-BA6A-F3730E9CFFF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043B2884-F580-415D-89F9-BCB0DE47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23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9D5D0-DB27-FFFB-0084-7C43AC065B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RouteMaster</a:t>
            </a:r>
            <a:br>
              <a:rPr lang="ru-RU" dirty="0"/>
            </a:b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C2734-7E89-7C23-4A34-98820870D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Система оптимизации промышленных грузоперевозок</a:t>
            </a:r>
          </a:p>
        </p:txBody>
      </p:sp>
      <p:pic>
        <p:nvPicPr>
          <p:cNvPr id="2050" name="Picture 2" descr="Компьютерные иконки Пакет программ, значок компьютера, прямоугольник,  компьютер, голова png | PNGWing">
            <a:extLst>
              <a:ext uri="{FF2B5EF4-FFF2-40B4-BE49-F238E27FC236}">
                <a16:creationId xmlns:a16="http://schemas.microsoft.com/office/drawing/2014/main" id="{54195B14-634E-CC14-998E-2986A5529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87" b="91304" l="6087" r="95000">
                        <a14:foregroundMark x1="21957" y1="64891" x2="21957" y2="64891"/>
                        <a14:foregroundMark x1="86848" y1="70000" x2="86848" y2="70000"/>
                        <a14:foregroundMark x1="72717" y1="66304" x2="72717" y2="66304"/>
                        <a14:foregroundMark x1="74130" y1="65326" x2="70978" y2="68043"/>
                        <a14:foregroundMark x1="77935" y1="62283" x2="75217" y2="68913"/>
                        <a14:foregroundMark x1="74565" y1="61848" x2="74348" y2="63261"/>
                        <a14:foregroundMark x1="88719" y1="58137" x2="69130" y2="64783"/>
                        <a14:foregroundMark x1="69130" y1="64783" x2="77826" y2="69674"/>
                        <a14:foregroundMark x1="77826" y1="69674" x2="82174" y2="70000"/>
                        <a14:foregroundMark x1="92904" y1="56179" x2="94565" y2="44348"/>
                        <a14:foregroundMark x1="91848" y1="63696" x2="92497" y2="59078"/>
                        <a14:foregroundMark x1="89239" y1="67174" x2="77283" y2="70761"/>
                        <a14:foregroundMark x1="77283" y1="70761" x2="75761" y2="70761"/>
                        <a14:foregroundMark x1="94457" y1="41413" x2="94924" y2="8912"/>
                        <a14:foregroundMark x1="6087" y1="63804" x2="7935" y2="10543"/>
                        <a14:foregroundMark x1="19022" y1="87717" x2="81413" y2="91304"/>
                        <a14:backgroundMark x1="94022" y1="7391" x2="95543" y2="8261"/>
                        <a14:backgroundMark x1="95000" y1="4022" x2="96196" y2="8043"/>
                        <a14:backgroundMark x1="95000" y1="9022" x2="95000" y2="9022"/>
                        <a14:backgroundMark x1="94891" y1="2935" x2="96196" y2="7065"/>
                        <a14:backgroundMark x1="88696" y1="52609" x2="90870" y2="57283"/>
                        <a14:backgroundMark x1="92174" y1="55543" x2="90326" y2="581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854" y="2350415"/>
            <a:ext cx="1978583" cy="197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Деньги Железного Человека, деньги, презентация, железный человек, знак png  | PNGWing">
            <a:extLst>
              <a:ext uri="{FF2B5EF4-FFF2-40B4-BE49-F238E27FC236}">
                <a16:creationId xmlns:a16="http://schemas.microsoft.com/office/drawing/2014/main" id="{7737467D-5FD6-C808-E759-6BCD6C629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32" b="95973" l="10000" r="90000">
                        <a14:foregroundMark x1="43804" y1="87919" x2="57174" y2="95973"/>
                        <a14:foregroundMark x1="57174" y1="95973" x2="57174" y2="95638"/>
                        <a14:foregroundMark x1="47609" y1="24161" x2="47609" y2="241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2836" y="1957853"/>
            <a:ext cx="2423867" cy="78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Деньги Железного Человека, деньги, презентация, железный человек, знак png  | PNGWing">
            <a:extLst>
              <a:ext uri="{FF2B5EF4-FFF2-40B4-BE49-F238E27FC236}">
                <a16:creationId xmlns:a16="http://schemas.microsoft.com/office/drawing/2014/main" id="{BF1EA85D-81E9-671B-0F4B-E41E4839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32" b="95973" l="10000" r="90000">
                        <a14:foregroundMark x1="43804" y1="87919" x2="57174" y2="95973"/>
                        <a14:foregroundMark x1="57174" y1="95973" x2="57174" y2="95638"/>
                        <a14:foregroundMark x1="47609" y1="24161" x2="47609" y2="241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591" y="3036439"/>
            <a:ext cx="2423867" cy="78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66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4B4A0-E3C7-22E1-CF64-DF76172BF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673814C-C398-AD6E-DDD8-3500DD213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5729" y="2640186"/>
            <a:ext cx="1987354" cy="1987354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C2D10C-4BA7-EFC0-C742-07BB4E27174F}"/>
              </a:ext>
            </a:extLst>
          </p:cNvPr>
          <p:cNvSpPr txBox="1"/>
          <p:nvPr/>
        </p:nvSpPr>
        <p:spPr>
          <a:xfrm>
            <a:off x="7420240" y="4786875"/>
            <a:ext cx="28896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Light" panose="020B0502040204020203" pitchFamily="34" charset="0"/>
              </a:rPr>
              <a:t>София Рудакова</a:t>
            </a:r>
          </a:p>
          <a:p>
            <a:pPr algn="ctr"/>
            <a:r>
              <a:rPr lang="ru-RU" sz="1400" dirty="0">
                <a:latin typeface="Bahnschrift Light" panose="020B0502040204020203" pitchFamily="34" charset="0"/>
              </a:rPr>
              <a:t>Математическое и программное обеспечение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F55467-0A5C-2D84-74EB-7AD81B09F5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860" y="2640186"/>
            <a:ext cx="1901530" cy="1901530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1DB0FB-F3BF-3741-A8EA-7A3A21ABB85B}"/>
              </a:ext>
            </a:extLst>
          </p:cNvPr>
          <p:cNvSpPr txBox="1"/>
          <p:nvPr/>
        </p:nvSpPr>
        <p:spPr>
          <a:xfrm>
            <a:off x="1687578" y="4786875"/>
            <a:ext cx="3379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Light SemiCondensed" panose="020B0502040204020203" pitchFamily="34" charset="0"/>
              </a:rPr>
              <a:t>Александр Карпычев</a:t>
            </a:r>
          </a:p>
          <a:p>
            <a:pPr algn="ctr"/>
            <a:r>
              <a:rPr lang="ru-RU" sz="1400" dirty="0">
                <a:latin typeface="Bahnschrift Light" panose="020B0502040204020203" pitchFamily="34" charset="0"/>
              </a:rPr>
              <a:t>Проджект менеджмент </a:t>
            </a:r>
          </a:p>
        </p:txBody>
      </p:sp>
    </p:spTree>
    <p:extLst>
      <p:ext uri="{BB962C8B-B14F-4D97-AF65-F5344CB8AC3E}">
        <p14:creationId xmlns:p14="http://schemas.microsoft.com/office/powerpoint/2010/main" val="722615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1D0BD-6A43-29BE-CFBF-9DD5333F5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идеи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2C93C-3566-2A47-437A-D19376667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294" y="3136899"/>
            <a:ext cx="6190725" cy="2943389"/>
          </a:xfrm>
        </p:spPr>
        <p:txBody>
          <a:bodyPr>
            <a:normAutofit/>
          </a:bodyPr>
          <a:lstStyle/>
          <a:p>
            <a:r>
              <a:rPr lang="ru-RU" dirty="0"/>
              <a:t>Упрощение и удешевление менеджмента логистических операций</a:t>
            </a:r>
            <a:r>
              <a:rPr lang="en-US" dirty="0"/>
              <a:t> </a:t>
            </a:r>
            <a:r>
              <a:rPr lang="ru-RU" dirty="0"/>
              <a:t>за счет использование программного обеспечения</a:t>
            </a:r>
            <a:r>
              <a:rPr lang="en-US" dirty="0"/>
              <a:t>;</a:t>
            </a:r>
            <a:endParaRPr lang="ru-RU" dirty="0"/>
          </a:p>
          <a:p>
            <a:r>
              <a:rPr lang="ru-RU" dirty="0"/>
              <a:t>Оптимизация процесса грузоперевозок благодаря снижению стоимости и времени маршрута</a:t>
            </a:r>
            <a:r>
              <a:rPr lang="en-US" dirty="0"/>
              <a:t>;</a:t>
            </a:r>
            <a:r>
              <a:rPr lang="ru-RU" dirty="0"/>
              <a:t> </a:t>
            </a:r>
          </a:p>
        </p:txBody>
      </p:sp>
      <p:pic>
        <p:nvPicPr>
          <p:cNvPr id="2052" name="Picture 4" descr="Как оптимизировать логистику и сократить расходы | Эквио">
            <a:extLst>
              <a:ext uri="{FF2B5EF4-FFF2-40B4-BE49-F238E27FC236}">
                <a16:creationId xmlns:a16="http://schemas.microsoft.com/office/drawing/2014/main" id="{DF415A0F-6503-CE04-5DBB-E4887606C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836" y="3136899"/>
            <a:ext cx="3636530" cy="20455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62015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39B19-E04A-1058-8D44-D9453AC3F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Продукт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2D6C7-EF4B-EA6C-E57D-5000CD97E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0942" y="2468032"/>
            <a:ext cx="10440015" cy="34163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	Онлайн-платформа, которая помогает компаниям оптимизировать и управлять маршрутами доставки различных товаров, персонала и оборудования</a:t>
            </a:r>
          </a:p>
        </p:txBody>
      </p: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213F5777-1F8C-ACD7-675C-34632464046F}"/>
              </a:ext>
            </a:extLst>
          </p:cNvPr>
          <p:cNvCxnSpPr>
            <a:cxnSpLocks/>
            <a:stCxn id="1032" idx="1"/>
            <a:endCxn id="1034" idx="3"/>
          </p:cNvCxnSpPr>
          <p:nvPr/>
        </p:nvCxnSpPr>
        <p:spPr>
          <a:xfrm rot="10800000" flipV="1">
            <a:off x="8579410" y="4757061"/>
            <a:ext cx="1117363" cy="90033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D54D8AA-D18E-EFC3-AF78-9A1D9DB37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421" y="3742121"/>
            <a:ext cx="1622314" cy="1622314"/>
          </a:xfrm>
          <a:prstGeom prst="rect">
            <a:avLst/>
          </a:prstGeom>
        </p:spPr>
      </p:pic>
      <p:pic>
        <p:nvPicPr>
          <p:cNvPr id="1032" name="Picture 8" descr="Завод Завод Простой Значок Векторной Линии Символ Пиктограмма Знак Легкий  Фон Редактируемый Штрих — стоковая векторная графика и другие изображения  на тему Абстрактный - iStock">
            <a:extLst>
              <a:ext uri="{FF2B5EF4-FFF2-40B4-BE49-F238E27FC236}">
                <a16:creationId xmlns:a16="http://schemas.microsoft.com/office/drawing/2014/main" id="{C067CD09-ACB1-F217-2EDD-F54D8146C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772" y="3662063"/>
            <a:ext cx="2189995" cy="218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значок подключения изолированные на абстрактный фон PNG , связи, граф,  значок точки PNG картинки и пнг рисунок для бесплатной загрузки">
            <a:extLst>
              <a:ext uri="{FF2B5EF4-FFF2-40B4-BE49-F238E27FC236}">
                <a16:creationId xmlns:a16="http://schemas.microsoft.com/office/drawing/2014/main" id="{09F4038C-94B0-5AE0-6926-D08F9B800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423" y="4983398"/>
            <a:ext cx="1347986" cy="134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866C078A-7D3D-0E2D-FD30-D7D148A755A7}"/>
              </a:ext>
            </a:extLst>
          </p:cNvPr>
          <p:cNvCxnSpPr>
            <a:cxnSpLocks/>
            <a:stCxn id="1034" idx="1"/>
            <a:endCxn id="10" idx="3"/>
          </p:cNvCxnSpPr>
          <p:nvPr/>
        </p:nvCxnSpPr>
        <p:spPr>
          <a:xfrm rot="10800000">
            <a:off x="5771735" y="4553279"/>
            <a:ext cx="1459688" cy="110411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36" name="Picture 12" descr="План клипарт (65 фото) » Рисунки для срисовки и не только">
            <a:extLst>
              <a:ext uri="{FF2B5EF4-FFF2-40B4-BE49-F238E27FC236}">
                <a16:creationId xmlns:a16="http://schemas.microsoft.com/office/drawing/2014/main" id="{1E2A8BEB-2D2C-8047-5BDE-F469435AC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899" y="4352684"/>
            <a:ext cx="1710495" cy="182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BC4F0D6E-18D4-F435-0621-FDA7BE3286EF}"/>
              </a:ext>
            </a:extLst>
          </p:cNvPr>
          <p:cNvCxnSpPr>
            <a:stCxn id="10" idx="1"/>
            <a:endCxn id="1036" idx="3"/>
          </p:cNvCxnSpPr>
          <p:nvPr/>
        </p:nvCxnSpPr>
        <p:spPr>
          <a:xfrm rot="10800000" flipV="1">
            <a:off x="2826395" y="4553278"/>
            <a:ext cx="1323027" cy="71086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30" name="Picture 6" descr="Компьютер Иконки Пользователь, настройка, другие, компьютерная программа  png | PNGEgg">
            <a:extLst>
              <a:ext uri="{FF2B5EF4-FFF2-40B4-BE49-F238E27FC236}">
                <a16:creationId xmlns:a16="http://schemas.microsoft.com/office/drawing/2014/main" id="{01D39190-CA0F-213C-7B24-A57751182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00" b="97333" l="2333" r="97000">
                        <a14:foregroundMark x1="18111" y1="36556" x2="18111" y2="36111"/>
                        <a14:foregroundMark x1="43889" y1="4111" x2="43889" y2="4111"/>
                        <a14:foregroundMark x1="97222" y1="46889" x2="97222" y2="46889"/>
                        <a14:foregroundMark x1="49333" y1="67778" x2="49333" y2="67778"/>
                        <a14:foregroundMark x1="42667" y1="92111" x2="42667" y2="92111"/>
                        <a14:foregroundMark x1="2444" y1="53556" x2="2444" y2="53556"/>
                        <a14:foregroundMark x1="55111" y1="97333" x2="55111" y2="9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309" y="5401795"/>
            <a:ext cx="1178351" cy="117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635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64ADA-37C9-E791-0C6C-F28AEF9EC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Охват рынка на конец грантового периода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1A9F80-B67E-F4D3-5F37-9234E3E4BB7F}"/>
              </a:ext>
            </a:extLst>
          </p:cNvPr>
          <p:cNvSpPr txBox="1"/>
          <p:nvPr/>
        </p:nvSpPr>
        <p:spPr>
          <a:xfrm>
            <a:off x="4749282" y="2240366"/>
            <a:ext cx="7442718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/>
              <a:t>По окончанию грантового периода планируется охват следующего объема рынка (по системе PTSS):</a:t>
            </a:r>
          </a:p>
          <a:p>
            <a:pPr algn="ctr"/>
            <a:r>
              <a:rPr lang="ru-RU" sz="1700" b="1" dirty="0"/>
              <a:t>PAM</a:t>
            </a:r>
            <a:r>
              <a:rPr lang="ru-RU" sz="1700" dirty="0"/>
              <a:t> – Потенциальный объём рынка представляет собой контроль всех логистических операций на территории РФ, на конец грантового этапа планируется охват малой части всего рынка (</a:t>
            </a:r>
            <a:r>
              <a:rPr lang="ru-RU" sz="1700" b="1" dirty="0"/>
              <a:t>около 0,01% оборота</a:t>
            </a:r>
            <a:r>
              <a:rPr lang="ru-RU" sz="1700" dirty="0"/>
              <a:t>);</a:t>
            </a:r>
          </a:p>
          <a:p>
            <a:pPr algn="ctr"/>
            <a:r>
              <a:rPr lang="ru-RU" sz="1700" b="1" dirty="0"/>
              <a:t>TAM</a:t>
            </a:r>
            <a:r>
              <a:rPr lang="ru-RU" sz="1700" dirty="0"/>
              <a:t> - Общий объем рынка представляет контроль логистических операции на всей территории РФ и в крупных городах, на конец грантового периода планируется контроль </a:t>
            </a:r>
            <a:r>
              <a:rPr lang="ru-RU" sz="1700" b="1" dirty="0"/>
              <a:t>0,1% оборота</a:t>
            </a:r>
            <a:r>
              <a:rPr lang="ru-RU" sz="1700" dirty="0"/>
              <a:t>;</a:t>
            </a:r>
          </a:p>
          <a:p>
            <a:pPr algn="ctr"/>
            <a:r>
              <a:rPr lang="ru-RU" sz="1700" b="1" dirty="0"/>
              <a:t>SAM</a:t>
            </a:r>
            <a:r>
              <a:rPr lang="ru-RU" sz="1700" dirty="0"/>
              <a:t> - Доступный объем рынка представляет собой контроль логистических операций на территории СПБ и его регионов. планируется контроль </a:t>
            </a:r>
            <a:r>
              <a:rPr lang="ru-RU" sz="1700" b="1" dirty="0"/>
              <a:t>0,4% оборота</a:t>
            </a:r>
            <a:r>
              <a:rPr lang="ru-RU" sz="1700" dirty="0"/>
              <a:t>;</a:t>
            </a:r>
          </a:p>
          <a:p>
            <a:pPr algn="ctr"/>
            <a:r>
              <a:rPr lang="ru-RU" sz="1700" b="1" dirty="0"/>
              <a:t>SOM</a:t>
            </a:r>
            <a:r>
              <a:rPr lang="ru-RU" sz="1700" dirty="0"/>
              <a:t> - Реально достижимый объем рынка представляет собой контроль логистических операций нескольких компаний (маркетплейсы, складские компании и компании с непрерывным циклом производства) на территории СПБ и его регионов. Планируется контроль </a:t>
            </a:r>
            <a:r>
              <a:rPr lang="ru-RU" sz="1700" b="1" dirty="0"/>
              <a:t>0,7% оборота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11CCE77-E54F-367E-9E1F-2AB37A670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72" y="2375856"/>
            <a:ext cx="4803502" cy="42891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208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39B19-E04A-1058-8D44-D9453AC3F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Визуальный интерфейс продукта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BF0DAB-8C28-7D80-3F79-7059021EF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421" y="1680648"/>
            <a:ext cx="9351392" cy="4145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8F6E36-6DE4-B0C2-AC1D-826DB3C2FDB1}"/>
              </a:ext>
            </a:extLst>
          </p:cNvPr>
          <p:cNvSpPr txBox="1"/>
          <p:nvPr/>
        </p:nvSpPr>
        <p:spPr>
          <a:xfrm>
            <a:off x="697584" y="5976580"/>
            <a:ext cx="11199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Согласно статистике внедрение планирования и математического моделирования снижает стоимость назначения маршрута на 20-30</a:t>
            </a:r>
            <a:r>
              <a:rPr lang="en-US" b="1" i="1" dirty="0"/>
              <a:t>%</a:t>
            </a:r>
            <a:r>
              <a:rPr lang="ru-RU" b="1" i="1" dirty="0"/>
              <a:t> и уменьшает время в пути на 15-20</a:t>
            </a:r>
            <a:r>
              <a:rPr lang="en-US" b="1" i="1" dirty="0"/>
              <a:t>%</a:t>
            </a:r>
            <a:r>
              <a:rPr lang="ru-RU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5961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1ABDD-87D6-AEF8-1639-4FC12666B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Организационная структура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BDCF12-2E92-C381-98B0-5577E2CD392F}"/>
              </a:ext>
            </a:extLst>
          </p:cNvPr>
          <p:cNvSpPr txBox="1"/>
          <p:nvPr/>
        </p:nvSpPr>
        <p:spPr>
          <a:xfrm>
            <a:off x="7428322" y="2967086"/>
            <a:ext cx="41195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i="0" dirty="0">
                <a:solidFill>
                  <a:srgbClr val="000000"/>
                </a:solidFill>
                <a:effectLst/>
                <a:latin typeface="Segoe Print" panose="02000600000000000000" pitchFamily="2" charset="0"/>
              </a:rPr>
              <a:t>Успешные люди вырываются вперед, используя то время, которое остальные используют впустую.</a:t>
            </a:r>
            <a:br>
              <a:rPr lang="ru-RU" sz="2400" b="0" i="0" dirty="0">
                <a:solidFill>
                  <a:srgbClr val="000000"/>
                </a:solidFill>
                <a:effectLst/>
                <a:latin typeface="Segoe Print" panose="02000600000000000000" pitchFamily="2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Segoe Print" panose="02000600000000000000" pitchFamily="2" charset="0"/>
              </a:rPr>
              <a:t>                  Г. Форд</a:t>
            </a:r>
            <a:endParaRPr lang="ru-RU" sz="2400" dirty="0">
              <a:latin typeface="Segoe Print" panose="020006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50051C-B664-0652-CCC0-19775A5FE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381" y="2281830"/>
            <a:ext cx="6430586" cy="440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06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1C5DE-5233-48E5-3C80-4F83E1D62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Финансовое решение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9383E1-9B98-CB05-5F36-E2DF66B2376D}"/>
              </a:ext>
            </a:extLst>
          </p:cNvPr>
          <p:cNvSpPr txBox="1"/>
          <p:nvPr/>
        </p:nvSpPr>
        <p:spPr>
          <a:xfrm>
            <a:off x="8464052" y="2274838"/>
            <a:ext cx="37279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Окупаемость</a:t>
            </a:r>
            <a:r>
              <a:rPr lang="ru-RU" dirty="0"/>
              <a:t>: </a:t>
            </a:r>
            <a:br>
              <a:rPr lang="ru-RU" dirty="0"/>
            </a:br>
            <a:r>
              <a:rPr lang="ru-RU" dirty="0"/>
              <a:t>9 месяцев</a:t>
            </a:r>
          </a:p>
          <a:p>
            <a:r>
              <a:rPr lang="ru-RU" b="1" dirty="0"/>
              <a:t>Эффективная ставка в год</a:t>
            </a:r>
            <a:r>
              <a:rPr lang="en-US" b="1" dirty="0"/>
              <a:t>: </a:t>
            </a:r>
            <a:r>
              <a:rPr lang="en-US" dirty="0"/>
              <a:t>35%</a:t>
            </a:r>
            <a:endParaRPr lang="ru-RU" dirty="0"/>
          </a:p>
          <a:p>
            <a:r>
              <a:rPr lang="ru-RU" b="1" dirty="0"/>
              <a:t>Предполагаемые доходы </a:t>
            </a:r>
            <a:br>
              <a:rPr lang="ru-RU" b="1" dirty="0"/>
            </a:br>
            <a:r>
              <a:rPr lang="ru-RU" b="1" dirty="0"/>
              <a:t>в месяц для </a:t>
            </a:r>
            <a:r>
              <a:rPr lang="en-US" b="1" dirty="0"/>
              <a:t>PRE </a:t>
            </a:r>
            <a:r>
              <a:rPr lang="ru-RU" b="1" dirty="0"/>
              <a:t>продукта</a:t>
            </a:r>
            <a:r>
              <a:rPr lang="en-US" dirty="0"/>
              <a:t>:</a:t>
            </a:r>
          </a:p>
          <a:p>
            <a:r>
              <a:rPr lang="en-US" dirty="0"/>
              <a:t>1-2 </a:t>
            </a:r>
            <a:r>
              <a:rPr lang="ru-RU" dirty="0"/>
              <a:t>подписки</a:t>
            </a:r>
            <a:br>
              <a:rPr lang="ru-RU" dirty="0"/>
            </a:br>
            <a:r>
              <a:rPr lang="ru-RU" dirty="0"/>
              <a:t>1-2 разовых применения </a:t>
            </a:r>
          </a:p>
        </p:txBody>
      </p:sp>
      <p:pic>
        <p:nvPicPr>
          <p:cNvPr id="2052" name="Picture 4" descr="Вектор сумки денег без фона - PNG All">
            <a:extLst>
              <a:ext uri="{FF2B5EF4-FFF2-40B4-BE49-F238E27FC236}">
                <a16:creationId xmlns:a16="http://schemas.microsoft.com/office/drawing/2014/main" id="{FB68BEE9-F7F0-DAD3-C04C-A6550A0F6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455" y="4838239"/>
            <a:ext cx="1527142" cy="152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C0D140-3660-CA05-6985-70A77506B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34" y="2544312"/>
            <a:ext cx="7412107" cy="38210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6112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F77F4-C2BC-F891-F4D6-7E914E362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009115"/>
            <a:ext cx="8761413" cy="706964"/>
          </a:xfrm>
        </p:spPr>
        <p:txBody>
          <a:bodyPr/>
          <a:lstStyle/>
          <a:p>
            <a:r>
              <a:rPr lang="ru-RU" dirty="0"/>
              <a:t>Дорожная карта проекта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A00DE93-8B60-6863-01B7-D063F7BBAB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1040889"/>
              </p:ext>
            </p:extLst>
          </p:nvPr>
        </p:nvGraphicFramePr>
        <p:xfrm>
          <a:off x="1154954" y="1716079"/>
          <a:ext cx="956538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7144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1EBA-E404-D8ED-612F-20608D73F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Конкуренция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BF99E709-6DB8-2E61-6764-CDC82BE08603}"/>
              </a:ext>
            </a:extLst>
          </p:cNvPr>
          <p:cNvSpPr/>
          <p:nvPr/>
        </p:nvSpPr>
        <p:spPr>
          <a:xfrm>
            <a:off x="4298623" y="3616334"/>
            <a:ext cx="4217709" cy="2809189"/>
          </a:xfrm>
          <a:prstGeom prst="wedgeEllipseCallou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Среди компаний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ANTOR </a:t>
            </a:r>
            <a:r>
              <a:rPr lang="en-US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LogisticsMaster</a:t>
            </a:r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</a:t>
            </a:r>
            <a:br>
              <a:rPr lang="ru-RU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– </a:t>
            </a:r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TMS 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система </a:t>
            </a:r>
            <a:r>
              <a:rPr lang="en-US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DeOS</a:t>
            </a:r>
            <a:br>
              <a:rPr lang="ru-RU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– </a:t>
            </a:r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ITOB.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Автоматизация транспортной логистики</a:t>
            </a:r>
            <a:endParaRPr lang="ru-RU" b="0" dirty="0">
              <a:effectLst/>
            </a:endParaRPr>
          </a:p>
          <a:p>
            <a:br>
              <a:rPr lang="ru-RU" dirty="0"/>
            </a:br>
            <a:endParaRPr lang="ru-RU" dirty="0"/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1BB165E9-583A-51AF-A8E2-A59E9CF036D1}"/>
              </a:ext>
            </a:extLst>
          </p:cNvPr>
          <p:cNvSpPr/>
          <p:nvPr/>
        </p:nvSpPr>
        <p:spPr>
          <a:xfrm>
            <a:off x="1543314" y="2202683"/>
            <a:ext cx="3051144" cy="2250650"/>
          </a:xfrm>
          <a:prstGeom prst="wedgeEllipseCallou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Среди внутренних подразделений: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-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Ответственные за логистику в компаниях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A9A64DDC-0173-4B89-9A87-32D1C9E318BA}"/>
              </a:ext>
            </a:extLst>
          </p:cNvPr>
          <p:cNvSpPr/>
          <p:nvPr/>
        </p:nvSpPr>
        <p:spPr>
          <a:xfrm>
            <a:off x="8319308" y="2082491"/>
            <a:ext cx="3194117" cy="2370842"/>
          </a:xfrm>
          <a:prstGeom prst="wedgeEllipseCallou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Среди непрофильных компании: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-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Логистические операторы (не решают проблему оптимизации</a:t>
            </a:r>
          </a:p>
        </p:txBody>
      </p:sp>
    </p:spTree>
    <p:extLst>
      <p:ext uri="{BB962C8B-B14F-4D97-AF65-F5344CB8AC3E}">
        <p14:creationId xmlns:p14="http://schemas.microsoft.com/office/powerpoint/2010/main" val="650635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1EBA-E404-D8ED-612F-20608D73F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Рекламная стратегия</a:t>
            </a: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1BB165E9-583A-51AF-A8E2-A59E9CF036D1}"/>
              </a:ext>
            </a:extLst>
          </p:cNvPr>
          <p:cNvSpPr/>
          <p:nvPr/>
        </p:nvSpPr>
        <p:spPr>
          <a:xfrm>
            <a:off x="1743406" y="2198802"/>
            <a:ext cx="3327663" cy="2460396"/>
          </a:xfrm>
          <a:prstGeom prst="hexagon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Акселератор, работа с компаниями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algn="ctr"/>
            <a:r>
              <a:rPr lang="en-US" dirty="0"/>
              <a:t>- </a:t>
            </a:r>
            <a:r>
              <a:rPr lang="ru-RU" dirty="0"/>
              <a:t>Рассылка проекта для поиска инвесторов</a:t>
            </a:r>
            <a:r>
              <a:rPr lang="en-US" dirty="0"/>
              <a:t>;</a:t>
            </a:r>
            <a:endParaRPr lang="ru-RU" dirty="0"/>
          </a:p>
          <a:p>
            <a:pPr algn="ctr"/>
            <a:r>
              <a:rPr lang="ru-RU" dirty="0"/>
              <a:t>- Рекомендации</a:t>
            </a:r>
            <a:endParaRPr lang="en-US" dirty="0"/>
          </a:p>
          <a:p>
            <a:pPr algn="ctr"/>
            <a:endParaRPr lang="ru-RU" dirty="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9E0C045F-BDD2-0B4F-A6E5-602B05A055D8}"/>
              </a:ext>
            </a:extLst>
          </p:cNvPr>
          <p:cNvSpPr/>
          <p:nvPr/>
        </p:nvSpPr>
        <p:spPr>
          <a:xfrm>
            <a:off x="7120932" y="1507809"/>
            <a:ext cx="3327663" cy="2460396"/>
          </a:xfrm>
          <a:prstGeom prst="hexagon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Дочерние компании: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- Интернет реклама</a:t>
            </a:r>
            <a:r>
              <a:rPr lang="en-US" dirty="0">
                <a:solidFill>
                  <a:schemeClr val="bg1"/>
                </a:solidFill>
              </a:rPr>
              <a:t>;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- Мониторинг запросов, таргетированная реклама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B865613A-B7E3-090B-7FBA-367E39760E89}"/>
              </a:ext>
            </a:extLst>
          </p:cNvPr>
          <p:cNvSpPr/>
          <p:nvPr/>
        </p:nvSpPr>
        <p:spPr>
          <a:xfrm>
            <a:off x="4641684" y="4119993"/>
            <a:ext cx="3327663" cy="2460396"/>
          </a:xfrm>
          <a:prstGeom prst="hexagon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Форумы и семинары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algn="ctr"/>
            <a:r>
              <a:rPr lang="ru-RU" dirty="0"/>
              <a:t>- НТС</a:t>
            </a:r>
            <a:r>
              <a:rPr lang="en-US" dirty="0"/>
              <a:t>;</a:t>
            </a:r>
          </a:p>
          <a:p>
            <a:pPr algn="ctr"/>
            <a:r>
              <a:rPr lang="ru-RU" dirty="0"/>
              <a:t>- Форумы по развитию бизнеса</a:t>
            </a:r>
          </a:p>
        </p:txBody>
      </p:sp>
    </p:spTree>
    <p:extLst>
      <p:ext uri="{BB962C8B-B14F-4D97-AF65-F5344CB8AC3E}">
        <p14:creationId xmlns:p14="http://schemas.microsoft.com/office/powerpoint/2010/main" val="3008705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3C19E-5700-86E9-42FF-BC4B3E81B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финансирования</a:t>
            </a:r>
          </a:p>
        </p:txBody>
      </p:sp>
      <p:pic>
        <p:nvPicPr>
          <p:cNvPr id="3074" name="Picture 2" descr="Sitename">
            <a:extLst>
              <a:ext uri="{FF2B5EF4-FFF2-40B4-BE49-F238E27FC236}">
                <a16:creationId xmlns:a16="http://schemas.microsoft.com/office/drawing/2014/main" id="{80BB770D-6C12-DC60-8C40-68FF8CBD8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219" y="2880485"/>
            <a:ext cx="4187644" cy="204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Всероссийский конкурс «УМНИК - Цифровая Россия. Санкт-Петербург (II) - 2020»">
            <a:extLst>
              <a:ext uri="{FF2B5EF4-FFF2-40B4-BE49-F238E27FC236}">
                <a16:creationId xmlns:a16="http://schemas.microsoft.com/office/drawing/2014/main" id="{AF26F37E-A4F2-EB06-95DE-441B6AE68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84" y="3163916"/>
            <a:ext cx="2825082" cy="176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F30913-B861-3055-68EF-9AF739E11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411" y="3566652"/>
            <a:ext cx="2789162" cy="9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03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EBC64-7BEF-A1A2-B37F-BEDAC5091704}"/>
              </a:ext>
            </a:extLst>
          </p:cNvPr>
          <p:cNvSpPr txBox="1"/>
          <p:nvPr/>
        </p:nvSpPr>
        <p:spPr>
          <a:xfrm>
            <a:off x="2234368" y="1781666"/>
            <a:ext cx="745080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Спасибо за внимание!</a:t>
            </a:r>
          </a:p>
          <a:p>
            <a:endParaRPr lang="ru-RU" sz="4800" dirty="0"/>
          </a:p>
          <a:p>
            <a:r>
              <a:rPr lang="ru-RU" sz="2800" dirty="0"/>
              <a:t>Надеемся на дальнейшую работу с Вами!</a:t>
            </a:r>
          </a:p>
          <a:p>
            <a:endParaRPr lang="ru-RU" sz="2800" dirty="0"/>
          </a:p>
          <a:p>
            <a:r>
              <a:rPr lang="ru-RU" sz="2800" dirty="0"/>
              <a:t>Готовы ответить на ваши вопросы!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652430-96F2-CF3B-E1A1-1875A2B7C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7632" y="1781666"/>
            <a:ext cx="1946701" cy="42154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6528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992</TotalTime>
  <Words>415</Words>
  <Application>Microsoft Office PowerPoint</Application>
  <PresentationFormat>Widescreen</PresentationFormat>
  <Paragraphs>65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Bahnschrift Light</vt:lpstr>
      <vt:lpstr>Bahnschrift Light SemiCondensed</vt:lpstr>
      <vt:lpstr>Calibri</vt:lpstr>
      <vt:lpstr>Century Gothic</vt:lpstr>
      <vt:lpstr>Segoe Print</vt:lpstr>
      <vt:lpstr>Times New Roman</vt:lpstr>
      <vt:lpstr>Wingdings 3</vt:lpstr>
      <vt:lpstr>Ion Boardroom</vt:lpstr>
      <vt:lpstr>RouteMaster </vt:lpstr>
      <vt:lpstr>Команда проекта</vt:lpstr>
      <vt:lpstr>Основные идеи</vt:lpstr>
      <vt:lpstr>Продукт</vt:lpstr>
      <vt:lpstr>Охват рынка на конец грантового периода</vt:lpstr>
      <vt:lpstr>Визуальный интерфейс продукта</vt:lpstr>
      <vt:lpstr>Организационная структура</vt:lpstr>
      <vt:lpstr>Финансовое решение</vt:lpstr>
      <vt:lpstr>Дорожная карта проекта</vt:lpstr>
      <vt:lpstr>Конкуренция</vt:lpstr>
      <vt:lpstr>Рекламная стратегия</vt:lpstr>
      <vt:lpstr>Источники финансирования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RouteMaster Кейс: Цифровая логистика Team: Panzer</dc:title>
  <dc:creator>Александр Карпычев</dc:creator>
  <cp:lastModifiedBy>Александр Карпычев</cp:lastModifiedBy>
  <cp:revision>15</cp:revision>
  <dcterms:created xsi:type="dcterms:W3CDTF">2023-10-14T16:43:21Z</dcterms:created>
  <dcterms:modified xsi:type="dcterms:W3CDTF">2023-12-02T12:34:59Z</dcterms:modified>
</cp:coreProperties>
</file>