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5119350" cy="10691813"/>
  <p:notesSz cx="9928225" cy="14357350"/>
  <p:embeddedFontLst>
    <p:embeddedFont>
      <p:font typeface="Arial Black" panose="020B0A04020102020204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E933A5-9775-4229-887A-16C059792220}" v="9" dt="2022-07-04T11:11:35.012"/>
  </p1510:revLst>
</p1510:revInfo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470" y="72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ова Людмила Дмитриевна" userId="608a55be-ec28-4f92-a572-160e9a612787" providerId="ADAL" clId="{81E933A5-9775-4229-887A-16C059792220}"/>
    <pc:docChg chg="undo custSel modSld">
      <pc:chgData name="Александрова Людмила Дмитриевна" userId="608a55be-ec28-4f92-a572-160e9a612787" providerId="ADAL" clId="{81E933A5-9775-4229-887A-16C059792220}" dt="2022-07-04T11:16:52.503" v="1138" actId="20577"/>
      <pc:docMkLst>
        <pc:docMk/>
      </pc:docMkLst>
      <pc:sldChg chg="modSp mod">
        <pc:chgData name="Александрова Людмила Дмитриевна" userId="608a55be-ec28-4f92-a572-160e9a612787" providerId="ADAL" clId="{81E933A5-9775-4229-887A-16C059792220}" dt="2022-07-04T10:04:17.029" v="91" actId="20577"/>
        <pc:sldMkLst>
          <pc:docMk/>
          <pc:sldMk cId="0" sldId="256"/>
        </pc:sldMkLst>
        <pc:spChg chg="mod">
          <ac:chgData name="Александрова Людмила Дмитриевна" userId="608a55be-ec28-4f92-a572-160e9a612787" providerId="ADAL" clId="{81E933A5-9775-4229-887A-16C059792220}" dt="2022-07-04T10:04:17.029" v="91" actId="20577"/>
          <ac:spMkLst>
            <pc:docMk/>
            <pc:sldMk cId="0" sldId="256"/>
            <ac:spMk id="110" creationId="{00000000-0000-0000-0000-000000000000}"/>
          </ac:spMkLst>
        </pc:spChg>
      </pc:sldChg>
      <pc:sldChg chg="modSp mod">
        <pc:chgData name="Александрова Людмила Дмитриевна" userId="608a55be-ec28-4f92-a572-160e9a612787" providerId="ADAL" clId="{81E933A5-9775-4229-887A-16C059792220}" dt="2022-07-04T11:08:25.241" v="1074" actId="20577"/>
        <pc:sldMkLst>
          <pc:docMk/>
          <pc:sldMk cId="0" sldId="257"/>
        </pc:sldMkLst>
        <pc:spChg chg="mod">
          <ac:chgData name="Александрова Людмила Дмитриевна" userId="608a55be-ec28-4f92-a572-160e9a612787" providerId="ADAL" clId="{81E933A5-9775-4229-887A-16C059792220}" dt="2022-07-04T11:08:25.241" v="1074" actId="20577"/>
          <ac:spMkLst>
            <pc:docMk/>
            <pc:sldMk cId="0" sldId="257"/>
            <ac:spMk id="2" creationId="{74CBA270-F084-4578-8134-64832FF1F65B}"/>
          </ac:spMkLst>
        </pc:spChg>
        <pc:spChg chg="mod">
          <ac:chgData name="Александрова Людмила Дмитриевна" userId="608a55be-ec28-4f92-a572-160e9a612787" providerId="ADAL" clId="{81E933A5-9775-4229-887A-16C059792220}" dt="2022-07-04T10:04:50.490" v="112" actId="1076"/>
          <ac:spMkLst>
            <pc:docMk/>
            <pc:sldMk cId="0" sldId="257"/>
            <ac:spMk id="122" creationId="{00000000-0000-0000-0000-000000000000}"/>
          </ac:spMkLst>
        </pc:spChg>
      </pc:sldChg>
      <pc:sldChg chg="modSp mod">
        <pc:chgData name="Александрова Людмила Дмитриевна" userId="608a55be-ec28-4f92-a572-160e9a612787" providerId="ADAL" clId="{81E933A5-9775-4229-887A-16C059792220}" dt="2022-07-04T10:08:35.756" v="388" actId="6549"/>
        <pc:sldMkLst>
          <pc:docMk/>
          <pc:sldMk cId="0" sldId="258"/>
        </pc:sldMkLst>
        <pc:spChg chg="mod">
          <ac:chgData name="Александрова Людмила Дмитриевна" userId="608a55be-ec28-4f92-a572-160e9a612787" providerId="ADAL" clId="{81E933A5-9775-4229-887A-16C059792220}" dt="2022-07-04T10:08:35.756" v="388" actId="6549"/>
          <ac:spMkLst>
            <pc:docMk/>
            <pc:sldMk cId="0" sldId="258"/>
            <ac:spMk id="11" creationId="{3A219D0F-38B2-4451-887C-8E94A65CFAAF}"/>
          </ac:spMkLst>
        </pc:spChg>
      </pc:sldChg>
      <pc:sldChg chg="addSp modSp mod">
        <pc:chgData name="Александрова Людмила Дмитриевна" userId="608a55be-ec28-4f92-a572-160e9a612787" providerId="ADAL" clId="{81E933A5-9775-4229-887A-16C059792220}" dt="2022-07-04T10:20:05.545" v="757" actId="20577"/>
        <pc:sldMkLst>
          <pc:docMk/>
          <pc:sldMk cId="0" sldId="259"/>
        </pc:sldMkLst>
        <pc:spChg chg="mod">
          <ac:chgData name="Александрова Людмила Дмитриевна" userId="608a55be-ec28-4f92-a572-160e9a612787" providerId="ADAL" clId="{81E933A5-9775-4229-887A-16C059792220}" dt="2022-07-04T10:20:05.545" v="757" actId="20577"/>
          <ac:spMkLst>
            <pc:docMk/>
            <pc:sldMk cId="0" sldId="259"/>
            <ac:spMk id="141" creationId="{00000000-0000-0000-0000-000000000000}"/>
          </ac:spMkLst>
        </pc:spChg>
        <pc:picChg chg="mod">
          <ac:chgData name="Александрова Людмила Дмитриевна" userId="608a55be-ec28-4f92-a572-160e9a612787" providerId="ADAL" clId="{81E933A5-9775-4229-887A-16C059792220}" dt="2022-07-04T10:09:03.245" v="389" actId="1076"/>
          <ac:picMkLst>
            <pc:docMk/>
            <pc:sldMk cId="0" sldId="259"/>
            <ac:picMk id="3" creationId="{CBFF37BA-011D-4055-9FF2-3CA3C90623D9}"/>
          </ac:picMkLst>
        </pc:picChg>
        <pc:picChg chg="add mod">
          <ac:chgData name="Александрова Людмила Дмитриевна" userId="608a55be-ec28-4f92-a572-160e9a612787" providerId="ADAL" clId="{81E933A5-9775-4229-887A-16C059792220}" dt="2022-07-04T10:14:38.740" v="393" actId="1076"/>
          <ac:picMkLst>
            <pc:docMk/>
            <pc:sldMk cId="0" sldId="259"/>
            <ac:picMk id="10" creationId="{07E5CB04-6120-40A0-8777-B4291A492896}"/>
          </ac:picMkLst>
        </pc:picChg>
      </pc:sldChg>
      <pc:sldChg chg="addSp delSp modSp mod">
        <pc:chgData name="Александрова Людмила Дмитриевна" userId="608a55be-ec28-4f92-a572-160e9a612787" providerId="ADAL" clId="{81E933A5-9775-4229-887A-16C059792220}" dt="2022-07-04T10:37:56.961" v="858" actId="5793"/>
        <pc:sldMkLst>
          <pc:docMk/>
          <pc:sldMk cId="0" sldId="261"/>
        </pc:sldMkLst>
        <pc:spChg chg="mod">
          <ac:chgData name="Александрова Людмила Дмитриевна" userId="608a55be-ec28-4f92-a572-160e9a612787" providerId="ADAL" clId="{81E933A5-9775-4229-887A-16C059792220}" dt="2022-07-04T10:37:56.961" v="858" actId="5793"/>
          <ac:spMkLst>
            <pc:docMk/>
            <pc:sldMk cId="0" sldId="261"/>
            <ac:spMk id="170" creationId="{00000000-0000-0000-0000-000000000000}"/>
          </ac:spMkLst>
        </pc:spChg>
        <pc:picChg chg="mod">
          <ac:chgData name="Александрова Людмила Дмитриевна" userId="608a55be-ec28-4f92-a572-160e9a612787" providerId="ADAL" clId="{81E933A5-9775-4229-887A-16C059792220}" dt="2022-07-04T10:37:35.803" v="853" actId="1076"/>
          <ac:picMkLst>
            <pc:docMk/>
            <pc:sldMk cId="0" sldId="261"/>
            <ac:picMk id="2" creationId="{9660F702-7F54-4048-9837-EBCA273711EC}"/>
          </ac:picMkLst>
        </pc:picChg>
        <pc:picChg chg="del">
          <ac:chgData name="Александрова Людмила Дмитриевна" userId="608a55be-ec28-4f92-a572-160e9a612787" providerId="ADAL" clId="{81E933A5-9775-4229-887A-16C059792220}" dt="2022-07-04T10:34:29.463" v="838" actId="478"/>
          <ac:picMkLst>
            <pc:docMk/>
            <pc:sldMk cId="0" sldId="261"/>
            <ac:picMk id="3" creationId="{BF4522D1-EA4F-43D9-82B5-16392EC2B09E}"/>
          </ac:picMkLst>
        </pc:picChg>
        <pc:picChg chg="add mod">
          <ac:chgData name="Александрова Людмила Дмитриевна" userId="608a55be-ec28-4f92-a572-160e9a612787" providerId="ADAL" clId="{81E933A5-9775-4229-887A-16C059792220}" dt="2022-07-04T10:37:46.787" v="856" actId="1076"/>
          <ac:picMkLst>
            <pc:docMk/>
            <pc:sldMk cId="0" sldId="261"/>
            <ac:picMk id="5" creationId="{1958FADA-8F21-4851-B44D-51F80D0FF8BB}"/>
          </ac:picMkLst>
        </pc:picChg>
        <pc:picChg chg="add mod">
          <ac:chgData name="Александрова Людмила Дмитриевна" userId="608a55be-ec28-4f92-a572-160e9a612787" providerId="ADAL" clId="{81E933A5-9775-4229-887A-16C059792220}" dt="2022-07-04T10:37:38.579" v="854" actId="1076"/>
          <ac:picMkLst>
            <pc:docMk/>
            <pc:sldMk cId="0" sldId="261"/>
            <ac:picMk id="7" creationId="{F2F389DB-C55B-4D81-9ED0-DFA3855C4674}"/>
          </ac:picMkLst>
        </pc:picChg>
        <pc:picChg chg="add mod">
          <ac:chgData name="Александрова Людмила Дмитриевна" userId="608a55be-ec28-4f92-a572-160e9a612787" providerId="ADAL" clId="{81E933A5-9775-4229-887A-16C059792220}" dt="2022-07-04T10:37:43.347" v="855" actId="1076"/>
          <ac:picMkLst>
            <pc:docMk/>
            <pc:sldMk cId="0" sldId="261"/>
            <ac:picMk id="9" creationId="{771D1A7D-4A5E-47E6-9371-ECB0E7E1AE60}"/>
          </ac:picMkLst>
        </pc:picChg>
      </pc:sldChg>
      <pc:sldChg chg="modSp mod">
        <pc:chgData name="Александрова Людмила Дмитриевна" userId="608a55be-ec28-4f92-a572-160e9a612787" providerId="ADAL" clId="{81E933A5-9775-4229-887A-16C059792220}" dt="2022-07-04T10:40:22.659" v="884" actId="1076"/>
        <pc:sldMkLst>
          <pc:docMk/>
          <pc:sldMk cId="0" sldId="262"/>
        </pc:sldMkLst>
        <pc:spChg chg="mod">
          <ac:chgData name="Александрова Людмила Дмитриевна" userId="608a55be-ec28-4f92-a572-160e9a612787" providerId="ADAL" clId="{81E933A5-9775-4229-887A-16C059792220}" dt="2022-07-04T10:38:34.643" v="871" actId="20577"/>
          <ac:spMkLst>
            <pc:docMk/>
            <pc:sldMk cId="0" sldId="262"/>
            <ac:spMk id="8" creationId="{0960B27B-F14E-41E9-8900-04010B845EC0}"/>
          </ac:spMkLst>
        </pc:spChg>
        <pc:spChg chg="mod">
          <ac:chgData name="Александрова Людмила Дмитриевна" userId="608a55be-ec28-4f92-a572-160e9a612787" providerId="ADAL" clId="{81E933A5-9775-4229-887A-16C059792220}" dt="2022-07-04T10:39:31.603" v="882" actId="1076"/>
          <ac:spMkLst>
            <pc:docMk/>
            <pc:sldMk cId="0" sldId="262"/>
            <ac:spMk id="15" creationId="{88086184-273C-4456-81AB-215B59BD2827}"/>
          </ac:spMkLst>
        </pc:spChg>
        <pc:spChg chg="mod">
          <ac:chgData name="Александрова Людмила Дмитриевна" userId="608a55be-ec28-4f92-a572-160e9a612787" providerId="ADAL" clId="{81E933A5-9775-4229-887A-16C059792220}" dt="2022-07-04T10:40:22.659" v="884" actId="1076"/>
          <ac:spMkLst>
            <pc:docMk/>
            <pc:sldMk cId="0" sldId="262"/>
            <ac:spMk id="29" creationId="{5B8052A7-18B8-4FBD-BED0-A229A94FDB2A}"/>
          </ac:spMkLst>
        </pc:spChg>
      </pc:sldChg>
      <pc:sldChg chg="modSp mod">
        <pc:chgData name="Александрова Людмила Дмитриевна" userId="608a55be-ec28-4f92-a572-160e9a612787" providerId="ADAL" clId="{81E933A5-9775-4229-887A-16C059792220}" dt="2022-07-04T10:43:33.351" v="1047" actId="20577"/>
        <pc:sldMkLst>
          <pc:docMk/>
          <pc:sldMk cId="0" sldId="263"/>
        </pc:sldMkLst>
        <pc:spChg chg="mod">
          <ac:chgData name="Александрова Людмила Дмитриевна" userId="608a55be-ec28-4f92-a572-160e9a612787" providerId="ADAL" clId="{81E933A5-9775-4229-887A-16C059792220}" dt="2022-07-04T10:43:33.351" v="1047" actId="20577"/>
          <ac:spMkLst>
            <pc:docMk/>
            <pc:sldMk cId="0" sldId="263"/>
            <ac:spMk id="38" creationId="{3A2A5292-3030-4F36-B065-3F126AB699D3}"/>
          </ac:spMkLst>
        </pc:spChg>
      </pc:sldChg>
      <pc:sldChg chg="modSp mod">
        <pc:chgData name="Александрова Людмила Дмитриевна" userId="608a55be-ec28-4f92-a572-160e9a612787" providerId="ADAL" clId="{81E933A5-9775-4229-887A-16C059792220}" dt="2022-07-04T10:43:54.050" v="1049" actId="1076"/>
        <pc:sldMkLst>
          <pc:docMk/>
          <pc:sldMk cId="0" sldId="264"/>
        </pc:sldMkLst>
        <pc:spChg chg="mod">
          <ac:chgData name="Александрова Людмила Дмитриевна" userId="608a55be-ec28-4f92-a572-160e9a612787" providerId="ADAL" clId="{81E933A5-9775-4229-887A-16C059792220}" dt="2022-07-04T10:43:54.050" v="1049" actId="1076"/>
          <ac:spMkLst>
            <pc:docMk/>
            <pc:sldMk cId="0" sldId="264"/>
            <ac:spMk id="206" creationId="{00000000-0000-0000-0000-000000000000}"/>
          </ac:spMkLst>
        </pc:spChg>
      </pc:sldChg>
      <pc:sldChg chg="addSp delSp modSp mod">
        <pc:chgData name="Александрова Людмила Дмитриевна" userId="608a55be-ec28-4f92-a572-160e9a612787" providerId="ADAL" clId="{81E933A5-9775-4229-887A-16C059792220}" dt="2022-07-04T10:44:29.906" v="1056" actId="1076"/>
        <pc:sldMkLst>
          <pc:docMk/>
          <pc:sldMk cId="0" sldId="265"/>
        </pc:sldMkLst>
        <pc:grpChg chg="del">
          <ac:chgData name="Александрова Людмила Дмитриевна" userId="608a55be-ec28-4f92-a572-160e9a612787" providerId="ADAL" clId="{81E933A5-9775-4229-887A-16C059792220}" dt="2022-07-04T10:44:05.542" v="1051" actId="478"/>
          <ac:grpSpMkLst>
            <pc:docMk/>
            <pc:sldMk cId="0" sldId="265"/>
            <ac:grpSpMk id="10" creationId="{7536C587-CB4B-4B24-A392-14FC85AB49EB}"/>
          </ac:grpSpMkLst>
        </pc:grpChg>
        <pc:graphicFrameChg chg="add mod">
          <ac:chgData name="Александрова Людмила Дмитриевна" userId="608a55be-ec28-4f92-a572-160e9a612787" providerId="ADAL" clId="{81E933A5-9775-4229-887A-16C059792220}" dt="2022-07-04T10:44:29.906" v="1056" actId="1076"/>
          <ac:graphicFrameMkLst>
            <pc:docMk/>
            <pc:sldMk cId="0" sldId="265"/>
            <ac:graphicFrameMk id="2" creationId="{B30EE5BB-3B97-4F28-B744-45F18DC21B28}"/>
          </ac:graphicFrameMkLst>
        </pc:graphicFrameChg>
        <pc:picChg chg="del">
          <ac:chgData name="Александрова Людмила Дмитриевна" userId="608a55be-ec28-4f92-a572-160e9a612787" providerId="ADAL" clId="{81E933A5-9775-4229-887A-16C059792220}" dt="2022-07-04T10:44:03.790" v="1050" actId="478"/>
          <ac:picMkLst>
            <pc:docMk/>
            <pc:sldMk cId="0" sldId="265"/>
            <ac:picMk id="13" creationId="{1D6C044C-D7B7-43F5-BAE8-0CE00E0725C7}"/>
          </ac:picMkLst>
        </pc:picChg>
      </pc:sldChg>
      <pc:sldChg chg="modSp mod">
        <pc:chgData name="Александрова Людмила Дмитриевна" userId="608a55be-ec28-4f92-a572-160e9a612787" providerId="ADAL" clId="{81E933A5-9775-4229-887A-16C059792220}" dt="2022-07-04T10:45:13.517" v="1061" actId="20577"/>
        <pc:sldMkLst>
          <pc:docMk/>
          <pc:sldMk cId="0" sldId="268"/>
        </pc:sldMkLst>
        <pc:spChg chg="mod">
          <ac:chgData name="Александрова Людмила Дмитриевна" userId="608a55be-ec28-4f92-a572-160e9a612787" providerId="ADAL" clId="{81E933A5-9775-4229-887A-16C059792220}" dt="2022-07-04T10:45:13.517" v="1061" actId="20577"/>
          <ac:spMkLst>
            <pc:docMk/>
            <pc:sldMk cId="0" sldId="268"/>
            <ac:spMk id="11" creationId="{F0347EEB-6876-4849-861F-022ED894C664}"/>
          </ac:spMkLst>
        </pc:spChg>
      </pc:sldChg>
      <pc:sldChg chg="modSp mod">
        <pc:chgData name="Александрова Людмила Дмитриевна" userId="608a55be-ec28-4f92-a572-160e9a612787" providerId="ADAL" clId="{81E933A5-9775-4229-887A-16C059792220}" dt="2022-07-04T10:45:49.668" v="1062" actId="313"/>
        <pc:sldMkLst>
          <pc:docMk/>
          <pc:sldMk cId="0" sldId="269"/>
        </pc:sldMkLst>
        <pc:spChg chg="mod">
          <ac:chgData name="Александрова Людмила Дмитриевна" userId="608a55be-ec28-4f92-a572-160e9a612787" providerId="ADAL" clId="{81E933A5-9775-4229-887A-16C059792220}" dt="2022-07-04T10:45:49.668" v="1062" actId="313"/>
          <ac:spMkLst>
            <pc:docMk/>
            <pc:sldMk cId="0" sldId="269"/>
            <ac:spMk id="273" creationId="{00000000-0000-0000-0000-000000000000}"/>
          </ac:spMkLst>
        </pc:spChg>
      </pc:sldChg>
      <pc:sldChg chg="modSp mod">
        <pc:chgData name="Александрова Людмила Дмитриевна" userId="608a55be-ec28-4f92-a572-160e9a612787" providerId="ADAL" clId="{81E933A5-9775-4229-887A-16C059792220}" dt="2022-07-04T11:16:52.503" v="1138" actId="20577"/>
        <pc:sldMkLst>
          <pc:docMk/>
          <pc:sldMk cId="0" sldId="270"/>
        </pc:sldMkLst>
        <pc:graphicFrameChg chg="mod modGraphic">
          <ac:chgData name="Александрова Людмила Дмитриевна" userId="608a55be-ec28-4f92-a572-160e9a612787" providerId="ADAL" clId="{81E933A5-9775-4229-887A-16C059792220}" dt="2022-07-04T11:16:52.503" v="1138" actId="20577"/>
          <ac:graphicFrameMkLst>
            <pc:docMk/>
            <pc:sldMk cId="0" sldId="270"/>
            <ac:graphicFrameMk id="293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1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fin-edu.fa.ru/login" TargetMode="External"/><Relationship Id="rId3" Type="http://schemas.openxmlformats.org/officeDocument/2006/relationships/image" Target="../media/image20.png"/><Relationship Id="rId7" Type="http://schemas.openxmlformats.org/officeDocument/2006/relationships/hyperlink" Target="https://russian-edu.fa.ru/app/logi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xpert.itmo.ru/awards2021/eduleaders#rec393372406" TargetMode="External"/><Relationship Id="rId5" Type="http://schemas.openxmlformats.org/officeDocument/2006/relationships/hyperlink" Target="https://sberuniversity.ru/edutech-club/pulse/novosti/19048/" TargetMode="External"/><Relationship Id="rId10" Type="http://schemas.openxmlformats.org/officeDocument/2006/relationships/image" Target="../media/image31.png"/><Relationship Id="rId4" Type="http://schemas.openxmlformats.org/officeDocument/2006/relationships/hyperlink" Target="https://edtek.ru/konkurs/itogi-product-2021.php" TargetMode="External"/><Relationship Id="rId9" Type="http://schemas.openxmlformats.org/officeDocument/2006/relationships/hyperlink" Target="https://blockchain-edu.fa.ru/app/logi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patial.io/" TargetMode="Externa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1.pn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png"/><Relationship Id="rId4" Type="http://schemas.openxmlformats.org/officeDocument/2006/relationships/image" Target="../media/image20.png"/><Relationship Id="rId9" Type="http://schemas.openxmlformats.org/officeDocument/2006/relationships/image" Target="../media/image3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Изображение выглядит как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E8D7EF55-65C9-421C-A7A9-F665DCC2B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56879">
            <a:off x="8754370" y="2982546"/>
            <a:ext cx="3889976" cy="2193142"/>
          </a:xfrm>
          <a:prstGeom prst="rect">
            <a:avLst/>
          </a:prstGeom>
        </p:spPr>
      </p:pic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914400" y="4655884"/>
            <a:ext cx="7001301" cy="2152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77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Платформа </a:t>
            </a:r>
            <a:b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профессиональных проб: виртуальная карьера</a:t>
            </a:r>
            <a:b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на </a:t>
            </a:r>
            <a:r>
              <a:rPr lang="ru-RU" sz="50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Сквадруге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solidFill>
                  <a:schemeClr val="dk1"/>
                </a:solidFill>
              </a:rPr>
              <a:t>https://pt.2035.university/project/platforma-professionalnyh-prob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</a:rPr>
              <a:t>Учись новому! Учись онлайн!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05625" y="2569541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92699" y="2520628"/>
            <a:ext cx="13336075" cy="1771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lt1"/>
                </a:solidFill>
              </a:rPr>
              <a:t>Отсутствие функциональной реализации модели обучения «2+2+2» и низкая степень осознанности выбора профессии у обучающихся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CBA270-F084-4578-8134-64832FF1F65B}"/>
              </a:ext>
            </a:extLst>
          </p:cNvPr>
          <p:cNvSpPr txBox="1"/>
          <p:nvPr/>
        </p:nvSpPr>
        <p:spPr>
          <a:xfrm>
            <a:off x="992698" y="5604540"/>
            <a:ext cx="1292801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Проблема складывается из следующих частей:</a:t>
            </a:r>
          </a:p>
          <a:p>
            <a:endParaRPr lang="ru-RU" sz="2800" dirty="0"/>
          </a:p>
          <a:p>
            <a:pPr marL="342900" indent="-342900">
              <a:buAutoNum type="arabicParenR"/>
            </a:pPr>
            <a:r>
              <a:rPr lang="ru-RU" sz="2800" dirty="0"/>
              <a:t> Низкая степень индивидуализации и персонализации обучения в ВО</a:t>
            </a:r>
          </a:p>
          <a:p>
            <a:pPr marL="342900" indent="-342900">
              <a:buAutoNum type="arabicParenR"/>
            </a:pPr>
            <a:r>
              <a:rPr lang="ru-RU" sz="2800" dirty="0"/>
              <a:t> Недостаточные знания об отраслях и функциональных местах будущих профессии</a:t>
            </a:r>
          </a:p>
          <a:p>
            <a:pPr marL="342900" indent="-342900">
              <a:buAutoNum type="arabicParenR"/>
            </a:pPr>
            <a:r>
              <a:rPr lang="ru-RU" sz="2800" dirty="0"/>
              <a:t> Высокая роль «профессиональных стереотипов» при выборе карьерного пути</a:t>
            </a:r>
          </a:p>
          <a:p>
            <a:pPr marL="342900" indent="-342900"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90575" y="2090997"/>
            <a:ext cx="6565568" cy="95756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95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Мы предлагаем то, что нужно рынку: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A219D0F-38B2-4451-887C-8E94A65CFAAF}"/>
              </a:ext>
            </a:extLst>
          </p:cNvPr>
          <p:cNvSpPr txBox="1"/>
          <p:nvPr/>
        </p:nvSpPr>
        <p:spPr>
          <a:xfrm>
            <a:off x="556182" y="3357074"/>
            <a:ext cx="1395138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sz="2400" dirty="0"/>
              <a:t>Реализацию модели обучения «2+2+2»</a:t>
            </a:r>
          </a:p>
          <a:p>
            <a:pPr marL="342900" indent="-342900" algn="just">
              <a:buFont typeface="+mj-lt"/>
              <a:buAutoNum type="arabicPeriod"/>
            </a:pPr>
            <a:endParaRPr lang="ru-RU" sz="2400" dirty="0"/>
          </a:p>
          <a:p>
            <a:pPr marL="342900" indent="-342900" algn="just">
              <a:buFont typeface="+mj-lt"/>
              <a:buAutoNum type="arabicPeriod"/>
            </a:pPr>
            <a:r>
              <a:rPr lang="ru-RU" sz="2400" dirty="0"/>
              <a:t>Повышение степени осознанности у обучающихся профессионального выбора и интереса к профессиональной деятельности</a:t>
            </a:r>
          </a:p>
          <a:p>
            <a:pPr marL="342900" indent="-342900" algn="just">
              <a:buFont typeface="+mj-lt"/>
              <a:buAutoNum type="arabicPeriod"/>
            </a:pPr>
            <a:endParaRPr lang="ru-RU" sz="2400" dirty="0"/>
          </a:p>
          <a:p>
            <a:pPr marL="342900" indent="-342900" algn="just">
              <a:buFont typeface="+mj-lt"/>
              <a:buAutoNum type="arabicPeriod"/>
            </a:pPr>
            <a:r>
              <a:rPr lang="ru-RU" sz="2400" dirty="0"/>
              <a:t>Инновационные форматы организации практической и самостоятельной работы в онлайн-формате</a:t>
            </a:r>
          </a:p>
          <a:p>
            <a:pPr marL="342900" indent="-342900" algn="just">
              <a:buFont typeface="+mj-lt"/>
              <a:buAutoNum type="arabicPeriod"/>
            </a:pPr>
            <a:endParaRPr lang="ru-RU" sz="2400" dirty="0"/>
          </a:p>
          <a:p>
            <a:pPr marL="342900" indent="-342900" algn="just">
              <a:buFont typeface="+mj-lt"/>
              <a:buAutoNum type="arabicPeriod"/>
            </a:pPr>
            <a:r>
              <a:rPr lang="ru-RU" sz="2400" dirty="0"/>
              <a:t>Возможности построения виртуальной карьеры и развитие профессиональных компетенций</a:t>
            </a:r>
          </a:p>
          <a:p>
            <a:pPr marL="342900" indent="-342900" algn="just">
              <a:buFont typeface="+mj-lt"/>
              <a:buAutoNum type="arabicPeriod"/>
            </a:pPr>
            <a:endParaRPr lang="ru-RU" sz="2400" dirty="0"/>
          </a:p>
          <a:p>
            <a:pPr marL="342900" indent="-342900" algn="just">
              <a:buFont typeface="+mj-lt"/>
              <a:buAutoNum type="arabicPeriod"/>
            </a:pPr>
            <a:r>
              <a:rPr lang="ru-RU" sz="2400" dirty="0"/>
              <a:t>Обеспечение сбора данных для анализа результатов прохождения симулятора с целью формирования индивидуальных образовательных траекторий обучающихся</a:t>
            </a:r>
          </a:p>
          <a:p>
            <a:pPr marL="342900" indent="-342900" algn="just">
              <a:buFont typeface="+mj-lt"/>
              <a:buAutoNum type="arabicPeriod"/>
            </a:pPr>
            <a:endParaRPr lang="ru-RU" sz="2400" dirty="0"/>
          </a:p>
          <a:p>
            <a:pPr marL="342900" indent="-342900" algn="just">
              <a:buFont typeface="+mj-lt"/>
              <a:buAutoNum type="arabicPeriod"/>
            </a:pPr>
            <a:r>
              <a:rPr lang="ru-RU" sz="2400" dirty="0"/>
              <a:t>Определение уровня сформированности профессиональных компетенций у студентов, диагностика их </a:t>
            </a:r>
            <a:r>
              <a:rPr lang="ru-RU" sz="2400" dirty="0" err="1"/>
              <a:t>soft</a:t>
            </a:r>
            <a:r>
              <a:rPr lang="ru-RU" sz="2400" dirty="0"/>
              <a:t> и </a:t>
            </a:r>
            <a:r>
              <a:rPr lang="ru-RU" sz="2400" dirty="0" err="1"/>
              <a:t>digital</a:t>
            </a:r>
            <a:r>
              <a:rPr lang="ru-RU" sz="2400" dirty="0"/>
              <a:t> </a:t>
            </a:r>
            <a:r>
              <a:rPr lang="ru-RU" sz="2400" dirty="0" err="1"/>
              <a:t>skills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FF37BA-011D-4055-9FF2-3CA3C90623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73" t="6221" r="4001" b="22351"/>
          <a:stretch/>
        </p:blipFill>
        <p:spPr>
          <a:xfrm>
            <a:off x="458325" y="4945616"/>
            <a:ext cx="11844696" cy="5176957"/>
          </a:xfrm>
          <a:prstGeom prst="rect">
            <a:avLst/>
          </a:prstGeom>
        </p:spPr>
      </p:pic>
      <p:sp>
        <p:nvSpPr>
          <p:cNvPr id="141" name="Google Shape;141;p15"/>
          <p:cNvSpPr/>
          <p:nvPr/>
        </p:nvSpPr>
        <p:spPr>
          <a:xfrm>
            <a:off x="458325" y="2067326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lt1"/>
                </a:solidFill>
              </a:rPr>
              <a:t>Образовательный симулятор - компьютерная игра, задачей которого является вовлечение обучающихся в профессиональную деятельность и принятие решений в безрисковой среде. Наша целевая аудитория сейчас – образовательные организации, центры профессиональной ориентации, образовательные маркетплейсы</a:t>
            </a:r>
            <a:endParaRPr lang="ru-RU" sz="2800" b="1" i="0" u="none" strike="noStrike" cap="none" dirty="0">
              <a:solidFill>
                <a:schemeClr val="lt1"/>
              </a:solidFill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E5CB04-6120-40A0-8777-B4291A4928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0176" y="6222861"/>
            <a:ext cx="2401626" cy="24016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Блок-схема: ИЛИ 4">
            <a:extLst>
              <a:ext uri="{FF2B5EF4-FFF2-40B4-BE49-F238E27FC236}">
                <a16:creationId xmlns:a16="http://schemas.microsoft.com/office/drawing/2014/main" id="{6486B5BB-BE28-4FBA-977F-7CB42A189787}"/>
              </a:ext>
            </a:extLst>
          </p:cNvPr>
          <p:cNvSpPr/>
          <p:nvPr/>
        </p:nvSpPr>
        <p:spPr>
          <a:xfrm>
            <a:off x="313899" y="3029802"/>
            <a:ext cx="5578282" cy="5459105"/>
          </a:xfrm>
          <a:prstGeom prst="flowChar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7152B-FFEF-4A83-99D8-C99E5BC454AE}"/>
              </a:ext>
            </a:extLst>
          </p:cNvPr>
          <p:cNvSpPr txBox="1"/>
          <p:nvPr/>
        </p:nvSpPr>
        <p:spPr>
          <a:xfrm>
            <a:off x="995800" y="4824291"/>
            <a:ext cx="40397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Университеты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083BB7-50E3-4D47-80DF-88B79EF1E890}"/>
              </a:ext>
            </a:extLst>
          </p:cNvPr>
          <p:cNvSpPr txBox="1"/>
          <p:nvPr/>
        </p:nvSpPr>
        <p:spPr>
          <a:xfrm>
            <a:off x="3274978" y="4583174"/>
            <a:ext cx="2361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Курсы </a:t>
            </a:r>
            <a:r>
              <a:rPr lang="ru-RU" sz="2000" dirty="0" err="1">
                <a:solidFill>
                  <a:schemeClr val="bg1"/>
                </a:solidFill>
              </a:rPr>
              <a:t>проф.ориентации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5DB215-BF65-4B32-9F76-CF66928A1979}"/>
              </a:ext>
            </a:extLst>
          </p:cNvPr>
          <p:cNvSpPr txBox="1"/>
          <p:nvPr/>
        </p:nvSpPr>
        <p:spPr>
          <a:xfrm>
            <a:off x="3145909" y="6078451"/>
            <a:ext cx="2746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Онлайн-школы с профессиональным уклоном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E82B9D-F90D-4C15-AF56-8BA46180F536}"/>
              </a:ext>
            </a:extLst>
          </p:cNvPr>
          <p:cNvSpPr txBox="1"/>
          <p:nvPr/>
        </p:nvSpPr>
        <p:spPr>
          <a:xfrm>
            <a:off x="-31613" y="6105478"/>
            <a:ext cx="2872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>
                <a:solidFill>
                  <a:schemeClr val="bg1"/>
                </a:solidFill>
              </a:rPr>
              <a:t>Центры дополнительного образования 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9D57B6D-3BF4-4EDC-85E9-44154B97DBBF}"/>
              </a:ext>
            </a:extLst>
          </p:cNvPr>
          <p:cNvGrpSpPr/>
          <p:nvPr/>
        </p:nvGrpSpPr>
        <p:grpSpPr>
          <a:xfrm>
            <a:off x="6435821" y="5095054"/>
            <a:ext cx="1745827" cy="1441379"/>
            <a:chOff x="6435821" y="5095054"/>
            <a:chExt cx="1745827" cy="1441379"/>
          </a:xfrm>
        </p:grpSpPr>
        <p:sp>
          <p:nvSpPr>
            <p:cNvPr id="10" name="Диагональная полоса 9">
              <a:extLst>
                <a:ext uri="{FF2B5EF4-FFF2-40B4-BE49-F238E27FC236}">
                  <a16:creationId xmlns:a16="http://schemas.microsoft.com/office/drawing/2014/main" id="{44DFCB30-5113-46C8-88AB-CB0295D6B3D5}"/>
                </a:ext>
              </a:extLst>
            </p:cNvPr>
            <p:cNvSpPr/>
            <p:nvPr/>
          </p:nvSpPr>
          <p:spPr>
            <a:xfrm rot="664292">
              <a:off x="6435821" y="5095054"/>
              <a:ext cx="1736398" cy="915965"/>
            </a:xfrm>
            <a:prstGeom prst="diagStripe">
              <a:avLst>
                <a:gd name="adj" fmla="val 83884"/>
              </a:avLst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Диагональная полоса 18">
              <a:extLst>
                <a:ext uri="{FF2B5EF4-FFF2-40B4-BE49-F238E27FC236}">
                  <a16:creationId xmlns:a16="http://schemas.microsoft.com/office/drawing/2014/main" id="{1C7BB5EB-B54F-4F54-9149-4DF9319754EE}"/>
                </a:ext>
              </a:extLst>
            </p:cNvPr>
            <p:cNvSpPr/>
            <p:nvPr/>
          </p:nvSpPr>
          <p:spPr>
            <a:xfrm rot="2551295">
              <a:off x="6445250" y="5620468"/>
              <a:ext cx="1736398" cy="915965"/>
            </a:xfrm>
            <a:prstGeom prst="diagStripe">
              <a:avLst>
                <a:gd name="adj" fmla="val 83884"/>
              </a:avLst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025D8BB-0E32-47C5-9AE0-5EC67629CA9D}"/>
              </a:ext>
            </a:extLst>
          </p:cNvPr>
          <p:cNvSpPr txBox="1"/>
          <p:nvPr/>
        </p:nvSpPr>
        <p:spPr>
          <a:xfrm>
            <a:off x="8673762" y="4443485"/>
            <a:ext cx="58370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Мы </a:t>
            </a:r>
            <a:r>
              <a:rPr lang="ru-RU" sz="2800" b="1" dirty="0"/>
              <a:t>лучше</a:t>
            </a:r>
            <a:r>
              <a:rPr lang="ru-RU" sz="2800" dirty="0"/>
              <a:t>, потому что: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Мы воплощаем комплексный подход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Мы инновационные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Мы не зависим от времени и места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790575" y="2091001"/>
            <a:ext cx="13898700" cy="177405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992700" y="2164550"/>
            <a:ext cx="13557600" cy="1649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358775" indent="-342900">
              <a:buClrTx/>
              <a:buFontTx/>
              <a:buChar char="-"/>
              <a:defRPr/>
            </a:pPr>
            <a:r>
              <a:rPr lang="ru-RU" sz="240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Рынок </a:t>
            </a:r>
            <a:r>
              <a:rPr lang="en-US" sz="2400" dirty="0">
                <a:solidFill>
                  <a:schemeClr val="bg1"/>
                </a:solidFill>
              </a:rPr>
              <a:t>EdTech</a:t>
            </a:r>
            <a:endParaRPr lang="ru-RU" sz="2400" dirty="0">
              <a:solidFill>
                <a:schemeClr val="bg1"/>
              </a:solidFill>
            </a:endParaRPr>
          </a:p>
          <a:p>
            <a:pPr marL="15875">
              <a:buClrTx/>
              <a:defRPr/>
            </a:pPr>
            <a:endParaRPr lang="ru-RU" sz="2800" dirty="0">
              <a:solidFill>
                <a:schemeClr val="bg1"/>
              </a:solidFill>
            </a:endParaRPr>
          </a:p>
          <a:p>
            <a:pPr marL="358775" indent="-342900">
              <a:buClrTx/>
              <a:buFontTx/>
              <a:buChar char="-"/>
              <a:defRPr/>
            </a:pPr>
            <a:r>
              <a:rPr lang="ru-RU" sz="2400" dirty="0">
                <a:solidFill>
                  <a:schemeClr val="bg1"/>
                </a:solidFill>
              </a:rPr>
              <a:t>Национальные проекты «Образование» и «Демография» </a:t>
            </a:r>
            <a:endParaRPr lang="ru-RU" sz="28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60F702-7F54-4048-9837-EBCA273711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13024"/>
            <a:ext cx="6853863" cy="51499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58FADA-8F21-4851-B44D-51F80D0FF8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90495" y="4636151"/>
            <a:ext cx="4227967" cy="45319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F389DB-C55B-4D81-9ED0-DFA3855C46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5191" y="3944846"/>
            <a:ext cx="3861216" cy="6746967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71D1A7D-4A5E-47E6-9371-ECB0E7E1AE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2849" y="9693265"/>
            <a:ext cx="80010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6C72D448-96A3-4D48-B9E7-BDB4D2BBA64C}"/>
              </a:ext>
            </a:extLst>
          </p:cNvPr>
          <p:cNvSpPr/>
          <p:nvPr/>
        </p:nvSpPr>
        <p:spPr bwMode="auto">
          <a:xfrm>
            <a:off x="6995685" y="5117777"/>
            <a:ext cx="2410928" cy="230585"/>
          </a:xfrm>
          <a:custGeom>
            <a:avLst/>
            <a:gdLst/>
            <a:ahLst/>
            <a:cxnLst/>
            <a:rect l="0" t="0" r="0" b="0"/>
            <a:pathLst>
              <a:path w="2410928" h="230585" extrusionOk="0">
                <a:moveTo>
                  <a:pt x="0" y="0"/>
                </a:moveTo>
                <a:lnTo>
                  <a:pt x="0" y="274980"/>
                </a:lnTo>
                <a:lnTo>
                  <a:pt x="2381723" y="274980"/>
                </a:lnTo>
                <a:lnTo>
                  <a:pt x="2381723" y="545631"/>
                </a:lnTo>
              </a:path>
            </a:pathLst>
          </a:custGeom>
          <a:noFill/>
          <a:ln w="25400" cap="flat" cmpd="sng" algn="ctr">
            <a:solidFill>
              <a:srgbClr val="00A2FF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DBA6268E-F12B-40A4-9C9D-A8CE1F831AAE}"/>
              </a:ext>
            </a:extLst>
          </p:cNvPr>
          <p:cNvSpPr/>
          <p:nvPr/>
        </p:nvSpPr>
        <p:spPr bwMode="auto">
          <a:xfrm>
            <a:off x="4568241" y="5113446"/>
            <a:ext cx="2381723" cy="586578"/>
          </a:xfrm>
          <a:custGeom>
            <a:avLst/>
            <a:gdLst/>
            <a:ahLst/>
            <a:cxnLst/>
            <a:rect l="0" t="0" r="0" b="0"/>
            <a:pathLst>
              <a:path w="2381723" h="586578" extrusionOk="0">
                <a:moveTo>
                  <a:pt x="2381723" y="0"/>
                </a:moveTo>
                <a:lnTo>
                  <a:pt x="2381723" y="274980"/>
                </a:lnTo>
                <a:lnTo>
                  <a:pt x="0" y="274980"/>
                </a:lnTo>
                <a:lnTo>
                  <a:pt x="0" y="545631"/>
                </a:lnTo>
              </a:path>
            </a:pathLst>
          </a:custGeom>
          <a:noFill/>
          <a:ln w="25400" cap="flat" cmpd="sng" algn="ctr">
            <a:solidFill>
              <a:srgbClr val="00A2FF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0B22F865-7E0C-46E1-A70B-80F0176D5906}"/>
              </a:ext>
            </a:extLst>
          </p:cNvPr>
          <p:cNvSpPr/>
          <p:nvPr/>
        </p:nvSpPr>
        <p:spPr bwMode="auto">
          <a:xfrm>
            <a:off x="6904245" y="2835652"/>
            <a:ext cx="91440" cy="545631"/>
          </a:xfrm>
          <a:custGeom>
            <a:avLst/>
            <a:gdLst/>
            <a:ahLst/>
            <a:cxnLst/>
            <a:rect l="0" t="0" r="0" b="0"/>
            <a:pathLst>
              <a:path w="91440" h="545631" extrusionOk="0">
                <a:moveTo>
                  <a:pt x="45720" y="0"/>
                </a:moveTo>
                <a:lnTo>
                  <a:pt x="45720" y="545631"/>
                </a:lnTo>
              </a:path>
            </a:pathLst>
          </a:custGeom>
          <a:noFill/>
          <a:ln w="25400" cap="flat" cmpd="sng" algn="ctr">
            <a:solidFill>
              <a:srgbClr val="00A2FF">
                <a:shade val="6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A0B07F1B-BD8F-48BC-A904-9BD7BACFF0E8}"/>
              </a:ext>
            </a:extLst>
          </p:cNvPr>
          <p:cNvSpPr/>
          <p:nvPr/>
        </p:nvSpPr>
        <p:spPr bwMode="auto">
          <a:xfrm>
            <a:off x="8465608" y="5686384"/>
            <a:ext cx="1732162" cy="1732162"/>
          </a:xfrm>
          <a:prstGeom prst="ellipse">
            <a:avLst/>
          </a:prstGeom>
          <a:blipFill>
            <a:blip r:embed="rId5"/>
            <a:srcRect l="26190" r="26189"/>
            <a:stretch/>
          </a:blipFill>
          <a:ln w="254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chemeClr val="lt1"/>
          </a:fontRef>
        </p:style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88086184-273C-4456-81AB-215B59BD2827}"/>
              </a:ext>
            </a:extLst>
          </p:cNvPr>
          <p:cNvSpPr/>
          <p:nvPr/>
        </p:nvSpPr>
        <p:spPr bwMode="auto">
          <a:xfrm>
            <a:off x="6083884" y="1517934"/>
            <a:ext cx="1830628" cy="1256004"/>
          </a:xfrm>
          <a:custGeom>
            <a:avLst/>
            <a:gdLst>
              <a:gd name="connsiteX0" fmla="*/ 0 w 2598244"/>
              <a:gd name="connsiteY0" fmla="*/ 0 h 1732162"/>
              <a:gd name="connsiteX1" fmla="*/ 2598244 w 2598244"/>
              <a:gd name="connsiteY1" fmla="*/ 0 h 1732162"/>
              <a:gd name="connsiteX2" fmla="*/ 2598244 w 2598244"/>
              <a:gd name="connsiteY2" fmla="*/ 1732162 h 1732162"/>
              <a:gd name="connsiteX3" fmla="*/ 0 w 2598244"/>
              <a:gd name="connsiteY3" fmla="*/ 1732162 h 1732162"/>
              <a:gd name="connsiteX4" fmla="*/ 0 w 2598244"/>
              <a:gd name="connsiteY4" fmla="*/ 0 h 173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8244" h="1732162" extrusionOk="0">
                <a:moveTo>
                  <a:pt x="0" y="0"/>
                </a:moveTo>
                <a:lnTo>
                  <a:pt x="2598244" y="0"/>
                </a:lnTo>
                <a:lnTo>
                  <a:pt x="2598244" y="1732162"/>
                </a:lnTo>
                <a:lnTo>
                  <a:pt x="0" y="17321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Helvetica Neue Medium"/>
                <a:ea typeface="Arial"/>
                <a:cs typeface="Arial"/>
              </a:rPr>
              <a:t>Бизнес-модель</a:t>
            </a:r>
          </a:p>
          <a:p>
            <a:pPr marL="0" lvl="0" indent="0" algn="ctr" defTabSz="8001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Helvetica Neue Medium"/>
                <a:cs typeface="Arial"/>
              </a:rPr>
              <a:t>В2В и В2</a:t>
            </a:r>
            <a:r>
              <a:rPr lang="en-US" sz="18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Helvetica Neue Medium"/>
                <a:cs typeface="Arial"/>
              </a:rPr>
              <a:t>G</a:t>
            </a:r>
            <a:r>
              <a:rPr lang="ru-RU" sz="18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Helvetica Neue Medium"/>
                <a:cs typeface="Arial"/>
              </a:rPr>
              <a:t> </a:t>
            </a:r>
            <a:endParaRPr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01F18647-1D88-4EF7-90B0-B23E01653A33}"/>
              </a:ext>
            </a:extLst>
          </p:cNvPr>
          <p:cNvSpPr/>
          <p:nvPr/>
        </p:nvSpPr>
        <p:spPr bwMode="auto">
          <a:xfrm>
            <a:off x="6083884" y="3381283"/>
            <a:ext cx="1732162" cy="1732162"/>
          </a:xfrm>
          <a:prstGeom prst="ellipse">
            <a:avLst/>
          </a:prstGeom>
          <a:blipFill>
            <a:blip r:embed="rId6"/>
            <a:srcRect l="22527" r="22527"/>
            <a:stretch/>
          </a:blipFill>
          <a:ln w="254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chemeClr val="lt1"/>
          </a:fontRef>
        </p:style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59DA364A-F7B0-42D4-8A88-A9C41F6C1A2D}"/>
              </a:ext>
            </a:extLst>
          </p:cNvPr>
          <p:cNvSpPr/>
          <p:nvPr/>
        </p:nvSpPr>
        <p:spPr bwMode="auto">
          <a:xfrm>
            <a:off x="7816046" y="3376953"/>
            <a:ext cx="2598244" cy="1732162"/>
          </a:xfrm>
          <a:custGeom>
            <a:avLst/>
            <a:gdLst>
              <a:gd name="connsiteX0" fmla="*/ 0 w 2598244"/>
              <a:gd name="connsiteY0" fmla="*/ 0 h 1732162"/>
              <a:gd name="connsiteX1" fmla="*/ 2598244 w 2598244"/>
              <a:gd name="connsiteY1" fmla="*/ 0 h 1732162"/>
              <a:gd name="connsiteX2" fmla="*/ 2598244 w 2598244"/>
              <a:gd name="connsiteY2" fmla="*/ 1732162 h 1732162"/>
              <a:gd name="connsiteX3" fmla="*/ 0 w 2598244"/>
              <a:gd name="connsiteY3" fmla="*/ 1732162 h 1732162"/>
              <a:gd name="connsiteX4" fmla="*/ 0 w 2598244"/>
              <a:gd name="connsiteY4" fmla="*/ 0 h 173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8244" h="1732162" extrusionOk="0">
                <a:moveTo>
                  <a:pt x="0" y="0"/>
                </a:moveTo>
                <a:lnTo>
                  <a:pt x="2598244" y="0"/>
                </a:lnTo>
                <a:lnTo>
                  <a:pt x="2598244" y="1732162"/>
                </a:lnTo>
                <a:lnTo>
                  <a:pt x="0" y="173216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Helvetica Neue Medium"/>
                <a:ea typeface="Arial"/>
                <a:cs typeface="Arial"/>
              </a:rPr>
              <a:t>Вузы, сузы, лидеры отрасли онлайн-обучения</a:t>
            </a:r>
            <a:endParaRPr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DD131968-41AA-4D36-80F7-6602EAA8E683}"/>
              </a:ext>
            </a:extLst>
          </p:cNvPr>
          <p:cNvSpPr/>
          <p:nvPr/>
        </p:nvSpPr>
        <p:spPr bwMode="auto">
          <a:xfrm>
            <a:off x="3702160" y="5700026"/>
            <a:ext cx="1732162" cy="1732162"/>
          </a:xfrm>
          <a:prstGeom prst="ellipse">
            <a:avLst/>
          </a:prstGeom>
          <a:blipFill>
            <a:blip r:embed="rId7"/>
            <a:srcRect l="16666" r="16665"/>
            <a:stretch/>
          </a:blipFill>
          <a:ln w="254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chemeClr val="lt1"/>
          </a:fontRef>
        </p:style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2F66B3CF-02F3-4351-83AB-0D2B9A6BAC55}"/>
              </a:ext>
            </a:extLst>
          </p:cNvPr>
          <p:cNvSpPr/>
          <p:nvPr/>
        </p:nvSpPr>
        <p:spPr bwMode="auto">
          <a:xfrm>
            <a:off x="1228354" y="5903658"/>
            <a:ext cx="2439627" cy="1732162"/>
          </a:xfrm>
          <a:custGeom>
            <a:avLst/>
            <a:gdLst>
              <a:gd name="connsiteX0" fmla="*/ 0 w 2598244"/>
              <a:gd name="connsiteY0" fmla="*/ 0 h 1732162"/>
              <a:gd name="connsiteX1" fmla="*/ 2598244 w 2598244"/>
              <a:gd name="connsiteY1" fmla="*/ 0 h 1732162"/>
              <a:gd name="connsiteX2" fmla="*/ 2598244 w 2598244"/>
              <a:gd name="connsiteY2" fmla="*/ 1732162 h 1732162"/>
              <a:gd name="connsiteX3" fmla="*/ 0 w 2598244"/>
              <a:gd name="connsiteY3" fmla="*/ 1732162 h 1732162"/>
              <a:gd name="connsiteX4" fmla="*/ 0 w 2598244"/>
              <a:gd name="connsiteY4" fmla="*/ 0 h 173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8244" h="1732162" extrusionOk="0">
                <a:moveTo>
                  <a:pt x="0" y="0"/>
                </a:moveTo>
                <a:lnTo>
                  <a:pt x="2598244" y="0"/>
                </a:lnTo>
                <a:lnTo>
                  <a:pt x="2598244" y="1732162"/>
                </a:lnTo>
                <a:lnTo>
                  <a:pt x="0" y="173216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0" indent="0" algn="r" defTabSz="8001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Helvetica Neue Medium"/>
                <a:ea typeface="Arial"/>
                <a:cs typeface="Arial"/>
              </a:rPr>
              <a:t>Продажа образовательного</a:t>
            </a:r>
          </a:p>
          <a:p>
            <a:pPr marL="0" lvl="0" indent="0" algn="r" defTabSz="8001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Helvetica Neue Medium"/>
                <a:ea typeface="Arial"/>
                <a:cs typeface="Arial"/>
              </a:rPr>
              <a:t>решения (администрирование Платформы, лицензии, модерация игр)</a:t>
            </a:r>
            <a:endParaRPr lang="ru-RU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AC4E93F8-66FF-4EF1-B795-0BEB36F3824A}"/>
              </a:ext>
            </a:extLst>
          </p:cNvPr>
          <p:cNvSpPr/>
          <p:nvPr/>
        </p:nvSpPr>
        <p:spPr bwMode="auto">
          <a:xfrm>
            <a:off x="10197770" y="5695695"/>
            <a:ext cx="2598244" cy="1732162"/>
          </a:xfrm>
          <a:custGeom>
            <a:avLst/>
            <a:gdLst>
              <a:gd name="connsiteX0" fmla="*/ 0 w 2598244"/>
              <a:gd name="connsiteY0" fmla="*/ 0 h 1732162"/>
              <a:gd name="connsiteX1" fmla="*/ 2598244 w 2598244"/>
              <a:gd name="connsiteY1" fmla="*/ 0 h 1732162"/>
              <a:gd name="connsiteX2" fmla="*/ 2598244 w 2598244"/>
              <a:gd name="connsiteY2" fmla="*/ 1732162 h 1732162"/>
              <a:gd name="connsiteX3" fmla="*/ 0 w 2598244"/>
              <a:gd name="connsiteY3" fmla="*/ 1732162 h 1732162"/>
              <a:gd name="connsiteX4" fmla="*/ 0 w 2598244"/>
              <a:gd name="connsiteY4" fmla="*/ 0 h 173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8244" h="1732162" extrusionOk="0">
                <a:moveTo>
                  <a:pt x="0" y="0"/>
                </a:moveTo>
                <a:lnTo>
                  <a:pt x="2598244" y="0"/>
                </a:lnTo>
                <a:lnTo>
                  <a:pt x="2598244" y="1732162"/>
                </a:lnTo>
                <a:lnTo>
                  <a:pt x="0" y="173216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Helvetica Neue Medium"/>
                <a:ea typeface="Arial"/>
                <a:cs typeface="Arial"/>
              </a:rPr>
              <a:t>Предоставление результатов обучения на Платформе (учебная аналитика)</a:t>
            </a:r>
            <a:endParaRPr/>
          </a:p>
        </p:txBody>
      </p:sp>
      <p:cxnSp>
        <p:nvCxnSpPr>
          <p:cNvPr id="4" name="Соединитель: уступ 3">
            <a:extLst>
              <a:ext uri="{FF2B5EF4-FFF2-40B4-BE49-F238E27FC236}">
                <a16:creationId xmlns:a16="http://schemas.microsoft.com/office/drawing/2014/main" id="{33B3FE2C-9063-4167-AB3D-CDFA8BEFF960}"/>
              </a:ext>
            </a:extLst>
          </p:cNvPr>
          <p:cNvCxnSpPr>
            <a:cxnSpLocks/>
            <a:stCxn id="18" idx="4"/>
          </p:cNvCxnSpPr>
          <p:nvPr/>
        </p:nvCxnSpPr>
        <p:spPr>
          <a:xfrm rot="5400000">
            <a:off x="3148073" y="7096034"/>
            <a:ext cx="1084015" cy="1756322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Соединитель: уступ 6">
            <a:extLst>
              <a:ext uri="{FF2B5EF4-FFF2-40B4-BE49-F238E27FC236}">
                <a16:creationId xmlns:a16="http://schemas.microsoft.com/office/drawing/2014/main" id="{65000778-DEA2-4CE5-B36C-7F04B677EE8C}"/>
              </a:ext>
            </a:extLst>
          </p:cNvPr>
          <p:cNvCxnSpPr>
            <a:stCxn id="14" idx="4"/>
          </p:cNvCxnSpPr>
          <p:nvPr/>
        </p:nvCxnSpPr>
        <p:spPr>
          <a:xfrm rot="16200000" flipH="1">
            <a:off x="10019673" y="6730562"/>
            <a:ext cx="1097657" cy="247362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960B27B-F14E-41E9-8900-04010B845EC0}"/>
              </a:ext>
            </a:extLst>
          </p:cNvPr>
          <p:cNvSpPr/>
          <p:nvPr/>
        </p:nvSpPr>
        <p:spPr>
          <a:xfrm>
            <a:off x="1145979" y="7996795"/>
            <a:ext cx="1756324" cy="1084016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Средний чек: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100 000 рублей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B8052A7-18B8-4FBD-BED0-A229A94FDB2A}"/>
              </a:ext>
            </a:extLst>
          </p:cNvPr>
          <p:cNvSpPr/>
          <p:nvPr/>
        </p:nvSpPr>
        <p:spPr>
          <a:xfrm>
            <a:off x="11447068" y="7914128"/>
            <a:ext cx="1756324" cy="1084016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Средний чек: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35 000 рублей</a:t>
            </a:r>
          </a:p>
        </p:txBody>
      </p:sp>
      <p:cxnSp>
        <p:nvCxnSpPr>
          <p:cNvPr id="10" name="Соединитель: уступ 9">
            <a:extLst>
              <a:ext uri="{FF2B5EF4-FFF2-40B4-BE49-F238E27FC236}">
                <a16:creationId xmlns:a16="http://schemas.microsoft.com/office/drawing/2014/main" id="{94C386BE-06BA-4111-A6B3-6D152B5AD2CB}"/>
              </a:ext>
            </a:extLst>
          </p:cNvPr>
          <p:cNvCxnSpPr>
            <a:cxnSpLocks/>
            <a:stCxn id="18" idx="5"/>
          </p:cNvCxnSpPr>
          <p:nvPr/>
        </p:nvCxnSpPr>
        <p:spPr>
          <a:xfrm rot="16200000" flipH="1">
            <a:off x="5984127" y="6375045"/>
            <a:ext cx="914603" cy="252155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: уступ 24">
            <a:extLst>
              <a:ext uri="{FF2B5EF4-FFF2-40B4-BE49-F238E27FC236}">
                <a16:creationId xmlns:a16="http://schemas.microsoft.com/office/drawing/2014/main" id="{DDCEFDDE-CA62-4A29-858F-50F65072F4D4}"/>
              </a:ext>
            </a:extLst>
          </p:cNvPr>
          <p:cNvCxnSpPr>
            <a:cxnSpLocks/>
            <a:stCxn id="14" idx="3"/>
          </p:cNvCxnSpPr>
          <p:nvPr/>
        </p:nvCxnSpPr>
        <p:spPr>
          <a:xfrm rot="5400000">
            <a:off x="7574940" y="6948784"/>
            <a:ext cx="928245" cy="136043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FA1F3F4F-2DB0-4B4E-92BA-2F16A5F5E1CF}"/>
              </a:ext>
            </a:extLst>
          </p:cNvPr>
          <p:cNvSpPr/>
          <p:nvPr/>
        </p:nvSpPr>
        <p:spPr>
          <a:xfrm>
            <a:off x="5787662" y="7628999"/>
            <a:ext cx="2473624" cy="928246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</a:rPr>
              <a:t>Комплексное проведение игр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Rectangle 2">
            <a:extLst>
              <a:ext uri="{FF2B5EF4-FFF2-40B4-BE49-F238E27FC236}">
                <a16:creationId xmlns:a16="http://schemas.microsoft.com/office/drawing/2014/main" id="{EC9A3FBB-9F09-4356-B248-A84A02942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17223" y="8502620"/>
            <a:ext cx="5226091" cy="113877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7675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</a:defRPr>
            </a:lvl1pPr>
            <a:lvl2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</a:defRPr>
            </a:lvl2pPr>
            <a:lvl3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</a:defRPr>
            </a:lvl3pPr>
            <a:lvl4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</a:defRPr>
            </a:lvl4pPr>
            <a:lvl5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</a:defRPr>
            </a:lvl5pPr>
            <a:lvl6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</a:defRPr>
            </a:lvl6pPr>
            <a:lvl7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</a:defRPr>
            </a:lvl7pPr>
            <a:lvl8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</a:defRPr>
            </a:lvl8pPr>
            <a:lvl9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447675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800" dirty="0"/>
          </a:p>
          <a:p>
            <a:pPr marL="0" marR="0" lvl="0" indent="447675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dirty="0">
                <a:ln>
                  <a:noFill/>
                </a:ln>
                <a:solidFill>
                  <a:schemeClr val="tx1"/>
                </a:solidFill>
                <a:ea typeface="Times New Roman"/>
              </a:rPr>
              <a:t> </a:t>
            </a:r>
            <a:endParaRPr lang="ru-RU" sz="1800" b="0" i="0" u="none" strike="noStrike" cap="none" dirty="0">
              <a:ln>
                <a:noFill/>
              </a:ln>
              <a:solidFill>
                <a:schemeClr val="tx1"/>
              </a:solidFill>
            </a:endParaRPr>
          </a:p>
          <a:p>
            <a:pPr marL="0" marR="0" lvl="0" indent="447675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3200" b="0" i="0" u="none" strike="noStrike" cap="none" dirty="0">
              <a:ln>
                <a:noFill/>
              </a:ln>
              <a:solidFill>
                <a:schemeClr val="tx1"/>
              </a:solidFill>
              <a:latin typeface="Arial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A2A5292-3030-4F36-B065-3F126AB699D3}"/>
              </a:ext>
            </a:extLst>
          </p:cNvPr>
          <p:cNvSpPr txBox="1"/>
          <p:nvPr/>
        </p:nvSpPr>
        <p:spPr bwMode="auto">
          <a:xfrm>
            <a:off x="790799" y="3620095"/>
            <a:ext cx="7460958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/>
              <a:t>Более 1,5 тысяч пользователей</a:t>
            </a:r>
            <a:endParaRPr sz="2000" dirty="0"/>
          </a:p>
          <a:p>
            <a:pPr>
              <a:defRPr/>
            </a:pPr>
            <a:endParaRPr lang="ru-RU" sz="2000" dirty="0"/>
          </a:p>
          <a:p>
            <a:pPr>
              <a:defRPr/>
            </a:pPr>
            <a:r>
              <a:rPr lang="ru-RU" sz="2000" dirty="0"/>
              <a:t>Свидетельство о государственной регистрации программы ЭВМ №2021665693 от 30.09.2021</a:t>
            </a:r>
            <a:endParaRPr lang="en-US" sz="2000" dirty="0"/>
          </a:p>
          <a:p>
            <a:pPr>
              <a:defRPr/>
            </a:pPr>
            <a:endParaRPr lang="ru-RU" sz="2000" dirty="0"/>
          </a:p>
          <a:p>
            <a:pPr algn="just">
              <a:defRPr/>
            </a:pPr>
            <a:r>
              <a:rPr lang="ru-RU" sz="2000" dirty="0"/>
              <a:t>Победа в 2021 году на Международном конкурсе технологических продуктов в образовании </a:t>
            </a:r>
            <a:r>
              <a:rPr lang="ru-RU" sz="2000" u="sng" dirty="0" err="1">
                <a:hlinkClick r:id="rId4" tooltip="https://edtek.ru/konkurs/itogi-product-2021.php"/>
              </a:rPr>
              <a:t>EdCrunch</a:t>
            </a:r>
            <a:r>
              <a:rPr lang="ru-RU" sz="2000" u="sng" dirty="0">
                <a:hlinkClick r:id="rId4" tooltip="https://edtek.ru/konkurs/itogi-product-2021.php"/>
              </a:rPr>
              <a:t> Award в </a:t>
            </a:r>
            <a:r>
              <a:rPr lang="ru-RU" sz="2000" u="sng" dirty="0" err="1">
                <a:hlinkClick r:id="rId4" tooltip="https://edtek.ru/konkurs/itogi-product-2021.php"/>
              </a:rPr>
              <a:t>спецноминации</a:t>
            </a:r>
            <a:r>
              <a:rPr lang="ru-RU" sz="2000" u="sng" dirty="0">
                <a:hlinkClick r:id="rId4" tooltip="https://edtek.ru/konkurs/itogi-product-2021.php"/>
              </a:rPr>
              <a:t> «Бизнес-образование»</a:t>
            </a:r>
            <a:endParaRPr lang="ru-RU" sz="2000" dirty="0">
              <a:cs typeface="Calibri"/>
            </a:endParaRPr>
          </a:p>
          <a:p>
            <a:pPr marL="285750" indent="-285750" algn="just">
              <a:buFont typeface="Wingdings"/>
              <a:buChar char="ü"/>
              <a:defRPr/>
            </a:pPr>
            <a:endParaRPr lang="ru-RU" sz="2000" dirty="0"/>
          </a:p>
          <a:p>
            <a:pPr algn="just">
              <a:defRPr/>
            </a:pPr>
            <a:r>
              <a:rPr lang="ru-RU" sz="2000" dirty="0"/>
              <a:t>Публикация в годовом обзоре рынка образовательных технологий 2021 года </a:t>
            </a:r>
            <a:r>
              <a:rPr lang="ru-RU" sz="2000" u="sng" dirty="0" err="1">
                <a:hlinkClick r:id="rId5" tooltip="https://sberuniversity.ru/edutech-club/pulse/novosti/19048/"/>
              </a:rPr>
              <a:t>Сберуниверситета</a:t>
            </a:r>
            <a:endParaRPr lang="ru-RU" sz="2000" dirty="0">
              <a:cs typeface="Calibri"/>
            </a:endParaRPr>
          </a:p>
          <a:p>
            <a:pPr algn="just">
              <a:defRPr/>
            </a:pPr>
            <a:endParaRPr lang="ru-RU" sz="2000" dirty="0"/>
          </a:p>
          <a:p>
            <a:pPr algn="just">
              <a:defRPr/>
            </a:pPr>
            <a:r>
              <a:rPr lang="ru-RU" sz="2000" dirty="0"/>
              <a:t>Участие в конкурсе оригинальных образовательных проектов </a:t>
            </a:r>
            <a:r>
              <a:rPr lang="en-US" sz="2000" u="sng" dirty="0" err="1">
                <a:hlinkClick r:id="rId6" tooltip="http://expert.itmo.ru/awards2021/eduleaders#rec393372406"/>
              </a:rPr>
              <a:t>ITMO.EduLeaders</a:t>
            </a:r>
            <a:r>
              <a:rPr lang="ru-RU" sz="2000" dirty="0"/>
              <a:t> </a:t>
            </a:r>
            <a:endParaRPr lang="ru-RU" sz="2000" dirty="0">
              <a:cs typeface="Calibri"/>
            </a:endParaRPr>
          </a:p>
          <a:p>
            <a:pPr indent="0" algn="just">
              <a:buNone/>
              <a:defRPr/>
            </a:pPr>
            <a:endParaRPr lang="ru-RU" sz="2000" b="1" dirty="0">
              <a:solidFill>
                <a:srgbClr val="008080"/>
              </a:solidFill>
            </a:endParaRPr>
          </a:p>
          <a:p>
            <a:pPr lvl="0" algn="just">
              <a:defRPr/>
            </a:pPr>
            <a:r>
              <a:rPr lang="ru-RU" sz="2000" dirty="0"/>
              <a:t>Внедрение симулятора в учебные планы направлений подготовки бакалавриата</a:t>
            </a:r>
            <a:endParaRPr sz="2000" dirty="0"/>
          </a:p>
          <a:p>
            <a:pPr marL="342900" lvl="0" indent="-342900" algn="just">
              <a:buFont typeface="Symbol"/>
              <a:buChar char=""/>
              <a:defRPr/>
            </a:pPr>
            <a:endParaRPr lang="ru-RU" sz="2000" dirty="0"/>
          </a:p>
          <a:p>
            <a:pPr algn="just">
              <a:defRPr/>
            </a:pPr>
            <a:r>
              <a:rPr lang="ru-RU" sz="2000" dirty="0"/>
              <a:t>Организация 4-х Чемпионатов среди студентов и школьников</a:t>
            </a:r>
            <a:endParaRPr lang="en-US" sz="2000" dirty="0"/>
          </a:p>
          <a:p>
            <a:pPr algn="just">
              <a:defRPr/>
            </a:pPr>
            <a:endParaRPr lang="en-US" sz="2000" dirty="0"/>
          </a:p>
          <a:p>
            <a:pPr algn="just">
              <a:defRPr/>
            </a:pPr>
            <a:r>
              <a:rPr lang="ru-RU" sz="2000" dirty="0"/>
              <a:t>Презентация симулятора представителям российских университетов: ТГУ, </a:t>
            </a:r>
            <a:r>
              <a:rPr lang="ru-RU" sz="2000" dirty="0" err="1"/>
              <a:t>АмГУ</a:t>
            </a:r>
            <a:r>
              <a:rPr lang="ru-RU" sz="2000" dirty="0"/>
              <a:t>, САГУ, СФУ, НВГУ и т.д.</a:t>
            </a:r>
            <a:endParaRPr sz="2000" dirty="0"/>
          </a:p>
        </p:txBody>
      </p:sp>
      <p:sp>
        <p:nvSpPr>
          <p:cNvPr id="39" name="Русский как иностранный">
            <a:extLst>
              <a:ext uri="{FF2B5EF4-FFF2-40B4-BE49-F238E27FC236}">
                <a16:creationId xmlns:a16="http://schemas.microsoft.com/office/drawing/2014/main" id="{8DBABC93-85E1-4691-9D35-62A3C50BBB51}"/>
              </a:ext>
            </a:extLst>
          </p:cNvPr>
          <p:cNvSpPr txBox="1"/>
          <p:nvPr/>
        </p:nvSpPr>
        <p:spPr bwMode="auto">
          <a:xfrm>
            <a:off x="9831661" y="4204364"/>
            <a:ext cx="4688115" cy="4735672"/>
          </a:xfrm>
          <a:prstGeom prst="rect">
            <a:avLst/>
          </a:prstGeom>
          <a:ln w="28575">
            <a:solidFill>
              <a:srgbClr val="002060"/>
            </a:solidFill>
            <a:miter lim="400000"/>
          </a:ln>
        </p:spPr>
        <p:txBody>
          <a:bodyPr wrap="square" lIns="58936" tIns="58936" rIns="58936" bIns="58936" anchor="ctr">
            <a:spAutoFit/>
          </a:bodyPr>
          <a:lstStyle>
            <a:lvl1pPr algn="l" defTabSz="2438338">
              <a:lnSpc>
                <a:spcPct val="90000"/>
              </a:lnSpc>
              <a:spcBef>
                <a:spcPts val="4500"/>
              </a:spcBef>
              <a:defRPr sz="2000"/>
            </a:lvl1pPr>
          </a:lstStyle>
          <a:p>
            <a:pPr defTabSz="282896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ru-RU" b="1" dirty="0">
                <a:latin typeface="Arial"/>
              </a:rPr>
              <a:t>Успешные кейсы</a:t>
            </a:r>
            <a:endParaRPr dirty="0"/>
          </a:p>
          <a:p>
            <a:pPr defTabSz="282896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ru-RU" b="1" dirty="0">
                <a:latin typeface="Arial"/>
              </a:rPr>
              <a:t>(образовательные симуляторы и тренажеры): </a:t>
            </a:r>
            <a:endParaRPr dirty="0"/>
          </a:p>
          <a:p>
            <a:pPr defTabSz="282896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ru-RU" dirty="0">
              <a:latin typeface="Arial"/>
            </a:endParaRPr>
          </a:p>
          <a:p>
            <a:pPr marL="342900" indent="-342900" defTabSz="2828960">
              <a:lnSpc>
                <a:spcPct val="100000"/>
              </a:lnSpc>
              <a:spcBef>
                <a:spcPts val="0"/>
              </a:spcBef>
              <a:buClrTx/>
              <a:buFont typeface="Wingdings"/>
              <a:buChar char="ü"/>
              <a:defRPr/>
            </a:pPr>
            <a:r>
              <a:rPr lang="ru-RU" dirty="0">
                <a:latin typeface="Arial"/>
              </a:rPr>
              <a:t>Приключении Тома </a:t>
            </a:r>
            <a:endParaRPr dirty="0"/>
          </a:p>
          <a:p>
            <a:pPr defTabSz="282896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u="sng" dirty="0">
                <a:solidFill>
                  <a:srgbClr val="0070C0"/>
                </a:solidFill>
                <a:latin typeface="Arial"/>
                <a:hlinkClick r:id="rId7" tooltip="https://russian-edu.fa.ru/app/login"/>
              </a:rPr>
              <a:t>https://russian-edu.fa.ru/app/login</a:t>
            </a:r>
            <a:endParaRPr lang="ru-RU" dirty="0">
              <a:solidFill>
                <a:srgbClr val="0070C0"/>
              </a:solidFill>
              <a:latin typeface="Arial"/>
            </a:endParaRPr>
          </a:p>
          <a:p>
            <a:pPr marL="342900" indent="-342900" defTabSz="2828960">
              <a:lnSpc>
                <a:spcPct val="100000"/>
              </a:lnSpc>
              <a:spcBef>
                <a:spcPts val="0"/>
              </a:spcBef>
              <a:buClrTx/>
              <a:buFont typeface="Wingdings"/>
              <a:buChar char="ü"/>
              <a:defRPr/>
            </a:pPr>
            <a:endParaRPr lang="ru-RU" dirty="0">
              <a:solidFill>
                <a:srgbClr val="0070C0"/>
              </a:solidFill>
              <a:latin typeface="Arial"/>
            </a:endParaRPr>
          </a:p>
          <a:p>
            <a:pPr marL="342900" indent="-342900" defTabSz="2828960">
              <a:lnSpc>
                <a:spcPct val="100000"/>
              </a:lnSpc>
              <a:spcBef>
                <a:spcPts val="0"/>
              </a:spcBef>
              <a:buClrTx/>
              <a:buFont typeface="Wingdings"/>
              <a:buChar char="ü"/>
              <a:defRPr/>
            </a:pPr>
            <a:r>
              <a:rPr lang="ru-RU" dirty="0">
                <a:latin typeface="Arial"/>
              </a:rPr>
              <a:t>Управление компанией</a:t>
            </a:r>
            <a:endParaRPr dirty="0"/>
          </a:p>
          <a:p>
            <a:pPr defTabSz="282896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ru-RU" u="sng" dirty="0">
                <a:solidFill>
                  <a:srgbClr val="0070C0"/>
                </a:solidFill>
                <a:latin typeface="Arial"/>
                <a:hlinkClick r:id="rId8" tooltip="https://fin-edu.fa.ru/login"/>
              </a:rPr>
              <a:t>https://fin-edu.fa.ru/login</a:t>
            </a:r>
            <a:endParaRPr lang="ru-RU" dirty="0">
              <a:solidFill>
                <a:srgbClr val="0070C0"/>
              </a:solidFill>
              <a:latin typeface="Arial"/>
            </a:endParaRPr>
          </a:p>
          <a:p>
            <a:pPr marL="342900" indent="-342900" defTabSz="2828960">
              <a:lnSpc>
                <a:spcPct val="100000"/>
              </a:lnSpc>
              <a:spcBef>
                <a:spcPts val="0"/>
              </a:spcBef>
              <a:buClrTx/>
              <a:buFont typeface="Wingdings"/>
              <a:buChar char="ü"/>
              <a:defRPr/>
            </a:pPr>
            <a:endParaRPr lang="ru-RU" dirty="0">
              <a:solidFill>
                <a:srgbClr val="0070C0"/>
              </a:solidFill>
              <a:latin typeface="Arial"/>
            </a:endParaRPr>
          </a:p>
          <a:p>
            <a:pPr marL="342900" indent="-342900" defTabSz="2828960">
              <a:lnSpc>
                <a:spcPct val="100000"/>
              </a:lnSpc>
              <a:spcBef>
                <a:spcPts val="0"/>
              </a:spcBef>
              <a:buClrTx/>
              <a:buFont typeface="Wingdings"/>
              <a:buChar char="ü"/>
              <a:defRPr/>
            </a:pPr>
            <a:r>
              <a:rPr lang="ru-RU" dirty="0">
                <a:latin typeface="Arial"/>
              </a:rPr>
              <a:t>Основы </a:t>
            </a:r>
            <a:r>
              <a:rPr lang="ru-RU" dirty="0" err="1">
                <a:latin typeface="Arial"/>
              </a:rPr>
              <a:t>блокчейн</a:t>
            </a:r>
            <a:r>
              <a:rPr lang="ru-RU" i="1" dirty="0">
                <a:latin typeface="Arial"/>
              </a:rPr>
              <a:t> </a:t>
            </a:r>
            <a:endParaRPr dirty="0"/>
          </a:p>
          <a:p>
            <a:pPr defTabSz="282896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ru-RU" u="sng" dirty="0">
                <a:solidFill>
                  <a:srgbClr val="0070C0"/>
                </a:solidFill>
                <a:latin typeface="Arial"/>
                <a:hlinkClick r:id="rId9" tooltip="https://blockchain-edu.fa.ru/app/login"/>
              </a:rPr>
              <a:t>https://blockchain-edu.fa.ru/app/login</a:t>
            </a:r>
            <a:endParaRPr lang="ru-RU" dirty="0">
              <a:solidFill>
                <a:srgbClr val="0070C0"/>
              </a:solidFill>
              <a:latin typeface="Arial"/>
            </a:endParaRPr>
          </a:p>
          <a:p>
            <a:pPr marL="342900" indent="-342900" defTabSz="2828960">
              <a:lnSpc>
                <a:spcPct val="100000"/>
              </a:lnSpc>
              <a:spcBef>
                <a:spcPts val="0"/>
              </a:spcBef>
              <a:buClrTx/>
              <a:buFont typeface="Wingdings"/>
              <a:buChar char="ü"/>
              <a:defRPr/>
            </a:pPr>
            <a:endParaRPr lang="ru-RU" dirty="0">
              <a:solidFill>
                <a:srgbClr val="0070C0"/>
              </a:solidFill>
              <a:latin typeface="Arial"/>
            </a:endParaRPr>
          </a:p>
          <a:p>
            <a:pPr marL="342900" indent="-342900" defTabSz="2828960">
              <a:lnSpc>
                <a:spcPct val="100000"/>
              </a:lnSpc>
              <a:spcBef>
                <a:spcPts val="0"/>
              </a:spcBef>
              <a:buClrTx/>
              <a:buFont typeface="Wingdings"/>
              <a:buChar char="ü"/>
              <a:defRPr/>
            </a:pPr>
            <a:r>
              <a:rPr lang="ru-RU" dirty="0" err="1">
                <a:latin typeface="Arial"/>
              </a:rPr>
              <a:t>Эндаумент</a:t>
            </a:r>
            <a:r>
              <a:rPr lang="ru-RU" dirty="0">
                <a:latin typeface="Arial"/>
              </a:rPr>
              <a:t> фонд </a:t>
            </a:r>
            <a:endParaRPr dirty="0"/>
          </a:p>
          <a:p>
            <a:pPr defTabSz="282896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ru-RU" dirty="0">
                <a:solidFill>
                  <a:srgbClr val="0070C0"/>
                </a:solidFill>
                <a:latin typeface="Arial"/>
              </a:rPr>
              <a:t>https://fund-edu.fa.ru/app/login</a:t>
            </a:r>
            <a:endParaRPr dirty="0"/>
          </a:p>
        </p:txBody>
      </p:sp>
      <p:sp>
        <p:nvSpPr>
          <p:cNvPr id="40" name="Основы блокчейн">
            <a:extLst>
              <a:ext uri="{FF2B5EF4-FFF2-40B4-BE49-F238E27FC236}">
                <a16:creationId xmlns:a16="http://schemas.microsoft.com/office/drawing/2014/main" id="{7AB17041-DFE6-48D6-9CEB-A4BDC6B3501B}"/>
              </a:ext>
            </a:extLst>
          </p:cNvPr>
          <p:cNvSpPr txBox="1"/>
          <p:nvPr/>
        </p:nvSpPr>
        <p:spPr bwMode="auto">
          <a:xfrm>
            <a:off x="15049269" y="6572200"/>
            <a:ext cx="4309431" cy="451422"/>
          </a:xfrm>
          <a:prstGeom prst="rect">
            <a:avLst/>
          </a:prstGeom>
          <a:ln w="12700">
            <a:miter lim="400000"/>
          </a:ln>
        </p:spPr>
        <p:txBody>
          <a:bodyPr wrap="square" lIns="58936" tIns="58936" rIns="58936" bIns="58936" anchor="ctr">
            <a:spAutoFit/>
          </a:bodyPr>
          <a:lstStyle>
            <a:lvl1pPr algn="l" defTabSz="2438338">
              <a:lnSpc>
                <a:spcPct val="90000"/>
              </a:lnSpc>
              <a:spcBef>
                <a:spcPts val="4500"/>
              </a:spcBef>
              <a:defRPr sz="2000"/>
            </a:lvl1pPr>
          </a:lstStyle>
          <a:p>
            <a:pPr defTabSz="2828960">
              <a:spcBef>
                <a:spcPts val="5221"/>
              </a:spcBef>
              <a:buClrTx/>
              <a:defRPr/>
            </a:pPr>
            <a:endParaRPr sz="2400">
              <a:solidFill>
                <a:srgbClr val="0070C0"/>
              </a:solidFill>
              <a:latin typeface="Arial"/>
            </a:endParaRPr>
          </a:p>
        </p:txBody>
      </p:sp>
      <p:sp>
        <p:nvSpPr>
          <p:cNvPr id="41" name="Управление компанией">
            <a:extLst>
              <a:ext uri="{FF2B5EF4-FFF2-40B4-BE49-F238E27FC236}">
                <a16:creationId xmlns:a16="http://schemas.microsoft.com/office/drawing/2014/main" id="{C29577D3-DEE4-4834-B4AA-AB01974203C6}"/>
              </a:ext>
            </a:extLst>
          </p:cNvPr>
          <p:cNvSpPr txBox="1"/>
          <p:nvPr/>
        </p:nvSpPr>
        <p:spPr bwMode="auto">
          <a:xfrm>
            <a:off x="14982332" y="4901407"/>
            <a:ext cx="4807803" cy="434991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2438338">
              <a:lnSpc>
                <a:spcPct val="90000"/>
              </a:lnSpc>
              <a:spcBef>
                <a:spcPts val="4500"/>
              </a:spcBef>
              <a:defRPr sz="2000"/>
            </a:lvl1pPr>
          </a:lstStyle>
          <a:p>
            <a:pPr>
              <a:defRPr/>
            </a:pPr>
            <a:endParaRPr sz="2400">
              <a:solidFill>
                <a:srgbClr val="0070C0"/>
              </a:solidFill>
              <a:latin typeface="Arial"/>
            </a:endParaRPr>
          </a:p>
        </p:txBody>
      </p:sp>
      <p:sp>
        <p:nvSpPr>
          <p:cNvPr id="42" name="Эндаумент фонд">
            <a:extLst>
              <a:ext uri="{FF2B5EF4-FFF2-40B4-BE49-F238E27FC236}">
                <a16:creationId xmlns:a16="http://schemas.microsoft.com/office/drawing/2014/main" id="{EE1BD555-740D-4CBE-ACC5-D816670FDA8C}"/>
              </a:ext>
            </a:extLst>
          </p:cNvPr>
          <p:cNvSpPr txBox="1"/>
          <p:nvPr/>
        </p:nvSpPr>
        <p:spPr bwMode="auto">
          <a:xfrm>
            <a:off x="15386375" y="8635932"/>
            <a:ext cx="3972325" cy="434991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2438338">
              <a:lnSpc>
                <a:spcPct val="90000"/>
              </a:lnSpc>
              <a:spcBef>
                <a:spcPts val="4500"/>
              </a:spcBef>
              <a:defRPr sz="2000"/>
            </a:lvl1pPr>
          </a:lstStyle>
          <a:p>
            <a:pPr defTabSz="2828960">
              <a:spcBef>
                <a:spcPts val="5221"/>
              </a:spcBef>
              <a:buClrTx/>
              <a:defRPr/>
            </a:pPr>
            <a:endParaRPr sz="2400">
              <a:solidFill>
                <a:srgbClr val="0070C0"/>
              </a:solidFill>
              <a:latin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4DD2BE7-8AD3-472E-B67B-75431B4B74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3832" y="1883552"/>
            <a:ext cx="13648302" cy="160274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/>
          <p:nvPr/>
        </p:nvSpPr>
        <p:spPr>
          <a:xfrm>
            <a:off x="790575" y="2090996"/>
            <a:ext cx="13898700" cy="728501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1023436" y="2738457"/>
            <a:ext cx="13432977" cy="6547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</a:rPr>
              <a:t>расширение линейки игровых локаций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</a:rPr>
              <a:t>внедрение комплексной оценки игроков и совершенствование </a:t>
            </a:r>
            <a:r>
              <a:rPr lang="en-US" sz="2800" dirty="0">
                <a:solidFill>
                  <a:schemeClr val="bg1"/>
                </a:solidFill>
              </a:rPr>
              <a:t>page analytics</a:t>
            </a:r>
            <a:endParaRPr lang="ru-RU" sz="2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</a:rPr>
              <a:t>создание прототипа игры в </a:t>
            </a:r>
            <a:r>
              <a:rPr lang="en-US" sz="28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Metaverse Spaces </a:t>
            </a:r>
            <a:r>
              <a:rPr lang="ru-RU" sz="2800" dirty="0">
                <a:solidFill>
                  <a:schemeClr val="bg1"/>
                </a:solidFill>
              </a:rPr>
              <a:t> с реалистичными аватарами и 3D-локациями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</a:rPr>
              <a:t>проведение исследований по вовлеченности и результативности решения профессиональных кейсов с помощью </a:t>
            </a:r>
            <a:r>
              <a:rPr lang="ru-RU" sz="2800" dirty="0" err="1">
                <a:solidFill>
                  <a:schemeClr val="bg1"/>
                </a:solidFill>
              </a:rPr>
              <a:t>нейрогарнитур</a:t>
            </a:r>
            <a:r>
              <a:rPr lang="ru-RU" sz="2800" dirty="0">
                <a:solidFill>
                  <a:schemeClr val="bg1"/>
                </a:solidFill>
              </a:rPr>
              <a:t> серии </a:t>
            </a:r>
            <a:r>
              <a:rPr lang="en-US" sz="2800" dirty="0" err="1">
                <a:solidFill>
                  <a:schemeClr val="bg1"/>
                </a:solidFill>
              </a:rPr>
              <a:t>NeuroPlay</a:t>
            </a:r>
            <a:endParaRPr lang="ru-RU" sz="2800" dirty="0">
              <a:solidFill>
                <a:schemeClr val="bg1"/>
              </a:solidFill>
            </a:endParaRPr>
          </a:p>
          <a:p>
            <a:endParaRPr lang="ru-RU" sz="2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</a:rPr>
              <a:t>разработка адаптивных модулей и системы рекомендаций </a:t>
            </a:r>
            <a:endParaRPr lang="en-US" sz="2800" dirty="0">
              <a:solidFill>
                <a:schemeClr val="bg1"/>
              </a:solidFill>
            </a:endParaRPr>
          </a:p>
          <a:p>
            <a:endParaRPr lang="ru-RU" sz="2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</a:rPr>
              <a:t>выход на рынок </a:t>
            </a:r>
            <a:r>
              <a:rPr lang="en-US" sz="2800" dirty="0">
                <a:solidFill>
                  <a:schemeClr val="bg1"/>
                </a:solidFill>
              </a:rPr>
              <a:t>b2c</a:t>
            </a:r>
            <a:r>
              <a:rPr lang="ru-RU" sz="2800" dirty="0">
                <a:solidFill>
                  <a:schemeClr val="bg1"/>
                </a:solidFill>
              </a:rPr>
              <a:t>  </a:t>
            </a:r>
            <a:r>
              <a:rPr lang="ru-RU" sz="2800" dirty="0"/>
              <a:t> </a:t>
            </a:r>
          </a:p>
          <a:p>
            <a:r>
              <a:rPr lang="ru-RU" sz="2800" dirty="0"/>
              <a:t>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976398" y="2824890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1308648" y="3194551"/>
            <a:ext cx="13234200" cy="2426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lt1"/>
                </a:solidFill>
              </a:rPr>
              <a:t>Свидетельство о государственной регистрации программы ЭВМ №2021665693 от 30.09.2021 (правообладатель – Финансовый университет)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10044763" y="10042387"/>
            <a:ext cx="5074587" cy="4755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B30EE5BB-3B97-4F28-B744-45F18DC21B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02326"/>
              </p:ext>
            </p:extLst>
          </p:nvPr>
        </p:nvGraphicFramePr>
        <p:xfrm>
          <a:off x="5406187" y="5831795"/>
          <a:ext cx="3700553" cy="4788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5829257" imgH="7543568" progId="Acrobat.Document.DC">
                  <p:embed/>
                </p:oleObj>
              </mc:Choice>
              <mc:Fallback>
                <p:oleObj name="Acrobat Document" r:id="rId5" imgW="5829257" imgH="7543568" progId="Acrobat.Document.DC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B30EE5BB-3B97-4F28-B744-45F18DC21B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06187" y="5831795"/>
                        <a:ext cx="3700553" cy="47889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30" name="Google Shape;230;p22"/>
          <p:cNvSpPr txBox="1"/>
          <p:nvPr/>
        </p:nvSpPr>
        <p:spPr>
          <a:xfrm>
            <a:off x="992700" y="2316950"/>
            <a:ext cx="13234200" cy="2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Все, что изложено на слайде Бизнес-модель и Планы развития у вас сведено в фин.модели (тут стоит точка). Вынесите на этот слайд итоги этого моделирования. Например, всем было бы интересно видеть выручку по годам, долю себестоимости, EBITDA, чистую прибыль и NPV. А также общее соотношение вложенных инвестиций к итогам проекта в конце моделирования.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2"/>
          <p:cNvSpPr txBox="1"/>
          <p:nvPr/>
        </p:nvSpPr>
        <p:spPr>
          <a:xfrm>
            <a:off x="790800" y="6277150"/>
            <a:ext cx="6997500" cy="1849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FF0000"/>
                </a:solidFill>
              </a:rPr>
              <a:t>Этот слайд для тех, кто планирует выступать на питчах </a:t>
            </a:r>
            <a:r>
              <a:rPr lang="ru-RU" sz="2200" b="1" u="sng">
                <a:solidFill>
                  <a:srgbClr val="FF0000"/>
                </a:solidFill>
              </a:rPr>
              <a:t>перед Инвесторами или идет за Грантом</a:t>
            </a:r>
            <a:r>
              <a:rPr lang="ru-RU" sz="2200">
                <a:solidFill>
                  <a:srgbClr val="FF0000"/>
                </a:solidFill>
              </a:rPr>
              <a:t>. Если вы идете на сессии к Индустриальным партнерам его нужно удалить.</a:t>
            </a:r>
            <a:endParaRPr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2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43" name="Google Shape;243;p23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На слайде про финансы все итоги в деньгах есть. Сколько вы отдадите инвестору? На каких условиях? Доля, опцион, займ или что вы ещё можете придумать/предложить? Пишите тут чётко и конкретно. Если есть расчёты по оценке стоимости компании – тоже вынесите итоги на этот слайд.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3"/>
          <p:cNvSpPr txBox="1"/>
          <p:nvPr/>
        </p:nvSpPr>
        <p:spPr>
          <a:xfrm>
            <a:off x="790800" y="6277150"/>
            <a:ext cx="6997500" cy="1849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FF0000"/>
                </a:solidFill>
              </a:rPr>
              <a:t>Этот слайд для тех, кто планирует выступать на питчах </a:t>
            </a:r>
            <a:r>
              <a:rPr lang="ru-RU" sz="2200" b="1" u="sng">
                <a:solidFill>
                  <a:srgbClr val="FF0000"/>
                </a:solidFill>
              </a:rPr>
              <a:t>перед Инвесторами или идет за Грантом</a:t>
            </a:r>
            <a:r>
              <a:rPr lang="ru-RU" sz="2200">
                <a:solidFill>
                  <a:srgbClr val="FF0000"/>
                </a:solidFill>
              </a:rPr>
              <a:t>. Если вы идете на сессии к Индустриальным партнерам его нужно удалить.</a:t>
            </a:r>
            <a:endParaRPr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>
            <a:off x="843515" y="6447516"/>
            <a:ext cx="13728150" cy="287193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3135154"/>
            <a:ext cx="9271002" cy="72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56" name="Google Shape;256;p24"/>
          <p:cNvSpPr txBox="1"/>
          <p:nvPr/>
        </p:nvSpPr>
        <p:spPr>
          <a:xfrm>
            <a:off x="1119589" y="6716526"/>
            <a:ext cx="13557600" cy="228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Также м</a:t>
            </a:r>
            <a:r>
              <a:rPr lang="ru-RU" sz="2500" b="1" i="0" u="none" strike="noStrike" cap="none" dirty="0">
                <a:solidFill>
                  <a:schemeClr val="lt1"/>
                </a:solidFill>
              </a:rPr>
              <a:t>ы предлагаем ввести Платформу профессиональных проб в Ваш процесс подбора персонала для оценки знаний и умений кандидатов на различные вакансии. </a:t>
            </a:r>
            <a:r>
              <a:rPr lang="ru-RU" sz="2500" b="1" dirty="0">
                <a:solidFill>
                  <a:schemeClr val="lt1"/>
                </a:solidFill>
              </a:rPr>
              <a:t>Наш симулятор позволит определить профессиональную пригодность потенциальных сотрудников, их общий уровень компетенций, а также некоторые личностные особенности профессионального поведения. </a:t>
            </a:r>
            <a:r>
              <a:rPr lang="ru-RU" sz="2500" b="1" i="0" u="none" strike="noStrike" cap="none" dirty="0">
                <a:solidFill>
                  <a:schemeClr val="lt1"/>
                </a:solidFill>
              </a:rPr>
              <a:t> 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51;p24">
            <a:extLst>
              <a:ext uri="{FF2B5EF4-FFF2-40B4-BE49-F238E27FC236}">
                <a16:creationId xmlns:a16="http://schemas.microsoft.com/office/drawing/2014/main" id="{F0347EEB-6876-4849-861F-022ED894C664}"/>
              </a:ext>
            </a:extLst>
          </p:cNvPr>
          <p:cNvSpPr/>
          <p:nvPr/>
        </p:nvSpPr>
        <p:spPr>
          <a:xfrm>
            <a:off x="790800" y="2808328"/>
            <a:ext cx="13728150" cy="287193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П</a:t>
            </a:r>
            <a:r>
              <a:rPr lang="ru-RU" sz="2500" b="1" i="0" u="none" strike="noStrike" cap="none" dirty="0">
                <a:solidFill>
                  <a:schemeClr val="lt1"/>
                </a:solidFill>
              </a:rPr>
              <a:t>редлагаем долгосрочную совместную работе по введению именно Вашей организации в инфраструктуру Платформы профессиональных проб, а также совместную организацию профессионального обучения на платформе для сотрудников и студентов различных структур.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1969824" y="472822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5"/>
          <p:cNvSpPr/>
          <p:nvPr/>
        </p:nvSpPr>
        <p:spPr>
          <a:xfrm>
            <a:off x="942975" y="2243399"/>
            <a:ext cx="13898700" cy="13032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790799" y="7829596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 dirty="0"/>
              <a:t>Руководитель проекта Заместитель директора Института онлайн-образования, к.ф.н., доцент, магистр «тренер-технолог деятельностных образовательных практик»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825178" y="7044525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Александрова Людмила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lang="ru-RU"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4327871" y="7763878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 dirty="0"/>
              <a:t>Заместитель руководителя проекта 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 dirty="0"/>
              <a:t>Заведующий лабораторией онлайн-обучения и анализа данных в образовании Института онлайн-образования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292615" y="7075991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err="1"/>
              <a:t>Этуев</a:t>
            </a:r>
            <a:r>
              <a:rPr lang="ru-RU" sz="2400" b="1" dirty="0"/>
              <a:t> </a:t>
            </a:r>
            <a:r>
              <a:rPr lang="ru-RU" sz="2400" b="1" dirty="0" err="1"/>
              <a:t>Хажмухамед</a:t>
            </a:r>
            <a:endParaRPr lang="ru-RU" sz="2400" b="1" dirty="0"/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7821903" y="7590121"/>
            <a:ext cx="3109500" cy="1818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 dirty="0"/>
              <a:t>Заместитель руководителя проекта по экономическим вопросам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 dirty="0"/>
              <a:t>Главный специалист лаборатории онлайн-обучения и анализа данных в образовании Института онлайн-образования, к.э.н., доцент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7856241" y="7085496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Селиванова Марина 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sp>
        <p:nvSpPr>
          <p:cNvPr id="282" name="Google Shape;282;p25"/>
          <p:cNvSpPr txBox="1">
            <a:spLocks noGrp="1"/>
          </p:cNvSpPr>
          <p:nvPr>
            <p:ph type="body" idx="4294967295"/>
          </p:nvPr>
        </p:nvSpPr>
        <p:spPr>
          <a:xfrm>
            <a:off x="11358975" y="7573232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 dirty="0"/>
              <a:t>Заместитель руководителя проекта по правовым вопросам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 dirty="0"/>
              <a:t>Менеджер Института онлайн-образования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 dirty="0"/>
              <a:t>Бакалавр юриспруденции</a:t>
            </a:r>
            <a:endParaRPr sz="1800" dirty="0"/>
          </a:p>
        </p:txBody>
      </p:sp>
      <p:pic>
        <p:nvPicPr>
          <p:cNvPr id="3" name="Рисунок 2" descr="Изображение выглядит как человек, стена, мужчина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616017AB-3E37-464E-9D81-B34F3BA80933}"/>
              </a:ext>
            </a:extLst>
          </p:cNvPr>
          <p:cNvPicPr>
            <a:picLocks noGrp="1" noChangeAspect="1"/>
          </p:cNvPicPr>
          <p:nvPr>
            <p:ph type="pic" idx="5"/>
          </p:nvPr>
        </p:nvPicPr>
        <p:blipFill>
          <a:blip r:embed="rId6"/>
          <a:srcRect t="12460" b="12460"/>
          <a:stretch>
            <a:fillRect/>
          </a:stretch>
        </p:blipFill>
        <p:spPr>
          <a:xfrm>
            <a:off x="11358975" y="3927206"/>
            <a:ext cx="2998787" cy="3001963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4" name="Google Shape;284;p25"/>
          <p:cNvSpPr txBox="1">
            <a:spLocks noGrp="1"/>
          </p:cNvSpPr>
          <p:nvPr>
            <p:ph type="body" idx="4294967295"/>
          </p:nvPr>
        </p:nvSpPr>
        <p:spPr>
          <a:xfrm>
            <a:off x="11358975" y="710538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Стренин Данил</a:t>
            </a:r>
            <a:endParaRPr sz="2400" b="1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256F17D-B3A5-49BB-B479-1A3628E9846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 l="846" r="846"/>
          <a:stretch/>
        </p:blipFill>
        <p:spPr bwMode="auto">
          <a:xfrm>
            <a:off x="881063" y="3892550"/>
            <a:ext cx="2998787" cy="3000375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9516C94-8EA8-482E-A072-94F560DBD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 t="1483" b="1483"/>
          <a:stretch/>
        </p:blipFill>
        <p:spPr bwMode="auto">
          <a:xfrm>
            <a:off x="4395788" y="3892550"/>
            <a:ext cx="2998787" cy="300037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1A2D3DA-6185-4843-8D10-E0C9E0158F7A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9"/>
          <a:srcRect t="16605" b="16605"/>
          <a:stretch/>
        </p:blipFill>
        <p:spPr bwMode="auto">
          <a:xfrm>
            <a:off x="7844250" y="3908170"/>
            <a:ext cx="2998787" cy="30003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2491426290"/>
              </p:ext>
            </p:extLst>
          </p:nvPr>
        </p:nvGraphicFramePr>
        <p:xfrm>
          <a:off x="790575" y="6886900"/>
          <a:ext cx="5863725" cy="1978443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https://dofa.ru/online_job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(902) 600-44-68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err="1">
                          <a:solidFill>
                            <a:schemeClr val="dk1"/>
                          </a:solidFill>
                        </a:rPr>
                        <a:t>LDAleksandrova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@</a:t>
                      </a:r>
                      <a:r>
                        <a:rPr lang="en-US" sz="2300">
                          <a:solidFill>
                            <a:schemeClr val="dk1"/>
                          </a:solidFill>
                        </a:rPr>
                        <a:t>fa</a:t>
                      </a: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.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927</Words>
  <Application>Microsoft Office PowerPoint</Application>
  <PresentationFormat>Произвольный</PresentationFormat>
  <Paragraphs>145</Paragraphs>
  <Slides>15</Slides>
  <Notes>15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Calibri</vt:lpstr>
      <vt:lpstr>Wingdings</vt:lpstr>
      <vt:lpstr>Helvetica Neue Medium</vt:lpstr>
      <vt:lpstr>Arial Black</vt:lpstr>
      <vt:lpstr>Arial</vt:lpstr>
      <vt:lpstr>Symbol</vt:lpstr>
      <vt:lpstr>2_Тема Office</vt:lpstr>
      <vt:lpstr>Adobe Acrobat Document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Финансы</vt:lpstr>
      <vt:lpstr>Предложение для инвестора</vt:lpstr>
      <vt:lpstr>Предложение для Партнера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cp:lastModifiedBy>Александрова Людмила Дмитриевна</cp:lastModifiedBy>
  <cp:revision>1</cp:revision>
  <dcterms:modified xsi:type="dcterms:W3CDTF">2022-07-04T11:17:06Z</dcterms:modified>
</cp:coreProperties>
</file>