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Nunit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Nunito-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italic.fntdata"/><Relationship Id="rId14" Type="http://schemas.openxmlformats.org/officeDocument/2006/relationships/font" Target="fonts/Nunito-bold.fntdata"/><Relationship Id="rId16" Type="http://schemas.openxmlformats.org/officeDocument/2006/relationships/font" Target="fonts/Nuni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I8yR2ZVy5DTYRL2LU6x8u6SMIoL468aMmEEJc3rRjfA/edit?usp=drive_link"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otion.so/intensive2035/e16bcedd0635425083043cee40507eff?pvs=4" TargetMode="External"/><Relationship Id="rId3"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2">
                  <a:extLst>
                    <a:ext uri="{A12FA001-AC4F-418D-AE19-62706E023703}">
                      <ahyp:hlinkClr val="tx"/>
                    </a:ext>
                  </a:extLst>
                </a:hlinkClick>
              </a:rPr>
              <a:t>Шаблон К1 Заказная</a:t>
            </a:r>
            <a:endParaRPr>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5b67986b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5b67986b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2">
                  <a:extLst>
                    <a:ext uri="{A12FA001-AC4F-418D-AE19-62706E023703}">
                      <ahyp:hlinkCl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3">
                  <a:extLst>
                    <a:ext uri="{A12FA001-AC4F-418D-AE19-62706E023703}">
                      <ahyp:hlinkCl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indent="0" lvl="0" marL="457200" rtl="0" algn="l">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5b67986b4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5b67986b4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b="1" lang="ru">
                <a:solidFill>
                  <a:schemeClr val="dk1"/>
                </a:solidFill>
                <a:latin typeface="Nunito"/>
                <a:ea typeface="Nunito"/>
                <a:cs typeface="Nunito"/>
                <a:sym typeface="Nunito"/>
              </a:rPr>
              <a:t>Полные аналоги</a:t>
            </a:r>
            <a:r>
              <a:rPr lang="ru">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b="1" lang="ru">
                <a:solidFill>
                  <a:schemeClr val="dk1"/>
                </a:solidFill>
                <a:latin typeface="Nunito"/>
                <a:ea typeface="Nunito"/>
                <a:cs typeface="Nunito"/>
                <a:sym typeface="Nunito"/>
              </a:rPr>
              <a:t>Частичными аналогами</a:t>
            </a:r>
            <a:r>
              <a:rPr lang="ru">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indent="0" lvl="0" marL="457200" rtl="0" algn="l">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b="1" lang="ru">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5b67986b4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5b67986b4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i="1" lang="ru">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indent="-298450" lvl="0" marL="914400" rtl="0" algn="l">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indent="-298450" lvl="0" marL="914400" rtl="0" algn="l">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indent="-298450" lvl="0" marL="914400" rtl="0" algn="l">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indent="-298450" lvl="0" marL="914400" rtl="0" algn="l">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b="1" lang="ru">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b="1" lang="ru">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b="1" lang="ru">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b="1" lang="ru">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b="1" lang="ru">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indent="0" lvl="0" marL="457200" rtl="0" algn="l">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b="1" lang="ru">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0b2569959b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0b2569959b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5b67986b4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5b67986b4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indent="-298450" lvl="0" marL="914400" rtl="0" algn="l">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indent="-298450" lvl="0" marL="914400" rtl="0" algn="l">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5b67986b4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5b67986b4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i="1" lang="ru">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457200" rtl="0" algn="l">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ru"/>
              <a:t>Леоновская доставка</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ru"/>
              <a:t>УдГу</a:t>
            </a:r>
            <a:endParaRPr/>
          </a:p>
        </p:txBody>
      </p:sp>
      <p:sp>
        <p:nvSpPr>
          <p:cNvPr id="56" name="Google Shape;56;p13"/>
          <p:cNvSpPr txBox="1"/>
          <p:nvPr>
            <p:ph idx="1" type="subTitle"/>
          </p:nvPr>
        </p:nvSpPr>
        <p:spPr>
          <a:xfrm>
            <a:off x="311700" y="416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ru"/>
              <a:t>Гукасян Лев &amp; Сутягин Кирилл</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Пользователь и проблема</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Голодный клиент желающий приобрести вкусную и сытную шаурму, но не имеющий возможности или желания для офлайн-заказа.</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Как уже решается проблема</a:t>
            </a:r>
            <a:endParaRPr/>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В настоящее время на рынке представлены различные компании специализирующиеся на доставке. “Леоновская шаурма” пользуется услугами таких агрегаторов для доставки своих продуктов, оплачивая их комиссию.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Решение</a:t>
            </a:r>
            <a:endParaRPr/>
          </a:p>
        </p:txBody>
      </p:sp>
      <p:sp>
        <p:nvSpPr>
          <p:cNvPr id="74" name="Google Shape;74;p16"/>
          <p:cNvSpPr txBox="1"/>
          <p:nvPr>
            <p:ph idx="1" type="body"/>
          </p:nvPr>
        </p:nvSpPr>
        <p:spPr>
          <a:xfrm>
            <a:off x="311700" y="1152475"/>
            <a:ext cx="4909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Создание собственной фирменной курьерской службы по доставке.</a:t>
            </a:r>
            <a:endParaRPr/>
          </a:p>
        </p:txBody>
      </p:sp>
      <p:pic>
        <p:nvPicPr>
          <p:cNvPr id="75" name="Google Shape;75;p16"/>
          <p:cNvPicPr preferRelativeResize="0"/>
          <p:nvPr/>
        </p:nvPicPr>
        <p:blipFill>
          <a:blip r:embed="rId3">
            <a:alphaModFix/>
          </a:blip>
          <a:stretch>
            <a:fillRect/>
          </a:stretch>
        </p:blipFill>
        <p:spPr>
          <a:xfrm>
            <a:off x="5000850" y="768038"/>
            <a:ext cx="3607424" cy="36074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Рынок</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ru"/>
              <a:t>Сфера рынка: товарный рынок(общепит), рынок курьерской доставки.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Актуальность проблемы</a:t>
            </a:r>
            <a:endParaRPr/>
          </a:p>
        </p:txBody>
      </p:sp>
      <p:sp>
        <p:nvSpPr>
          <p:cNvPr id="87" name="Google Shape;87;p18"/>
          <p:cNvSpPr txBox="1"/>
          <p:nvPr>
            <p:ph idx="1" type="body"/>
          </p:nvPr>
        </p:nvSpPr>
        <p:spPr>
          <a:xfrm>
            <a:off x="311700" y="1259850"/>
            <a:ext cx="8520600" cy="34164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lang="ru"/>
              <a:t>1. Доставка может решить, выживет  ли бизнес сейчас — когда даже просто выйти за хлебом хотят далеко не все. У агрегатора высокая комиссия — до 35%, а при высоких оборотах и увеличении количества онлайн заказов гораздо выгоднее организовывать собственную доставку.</a:t>
            </a:r>
            <a:endParaRPr/>
          </a:p>
          <a:p>
            <a:pPr indent="0" lvl="0" marL="0" rtl="0" algn="l">
              <a:spcBef>
                <a:spcPts val="1200"/>
              </a:spcBef>
              <a:spcAft>
                <a:spcPts val="0"/>
              </a:spcAft>
              <a:buNone/>
            </a:pPr>
            <a:r>
              <a:rPr lang="ru"/>
              <a:t>2. Когда выбираете между агрегатором и своей доставкой, стоит учесть не только финансовые риски. Если доставку организует сторонняя компания, то вы не контролируете качество. А нюансов тут много: курьер неопрятно выглядит, плохо пахнет, хамит, у него нет сдачи или он опоздал, и заказ остыл — из-за этого вы можете потерять клиента. В агрегаторе вы не выбираете, кто и как доставляет ваш продукт — это еще одна причина работать со своими курьерами.</a:t>
            </a:r>
            <a:endParaRPr/>
          </a:p>
          <a:p>
            <a:pPr indent="0" lvl="0" marL="0" rtl="0" algn="l">
              <a:spcBef>
                <a:spcPts val="1200"/>
              </a:spcBef>
              <a:spcAft>
                <a:spcPts val="1200"/>
              </a:spcAft>
              <a:buClr>
                <a:schemeClr val="dk1"/>
              </a:buClr>
              <a:buSzPct val="61111"/>
              <a:buFont typeface="Arial"/>
              <a:buNone/>
            </a:pPr>
            <a:r>
              <a:rPr lang="ru"/>
              <a:t>3. Если работаете с агрегатором, учтите, что он приводит гостей не вам, а себе. Человек устанавливает приложение, например, «Яндекс.Еды» или Delivery Club, и всё заказывает там — названия ресторанов он даже не запоминает. Агрегатор балует клиента акциями и спецпредложениями — клиент привязывается и знает бренд «Яндекс.Еды», а не вашей компании. Если вы решите уйти из агрегатора, клиенты останутся с ними, а не с вами.</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Команда</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Гукасян Лев: менеджер проекта, оператор колл центра по доставке.</a:t>
            </a:r>
            <a:endParaRPr/>
          </a:p>
          <a:p>
            <a:pPr indent="0" lvl="0" marL="0" rtl="0" algn="l">
              <a:spcBef>
                <a:spcPts val="1200"/>
              </a:spcBef>
              <a:spcAft>
                <a:spcPts val="1200"/>
              </a:spcAft>
              <a:buNone/>
            </a:pPr>
            <a:r>
              <a:rPr lang="ru"/>
              <a:t>Сутягин Кирилл: </a:t>
            </a:r>
            <a:r>
              <a:rPr lang="ru"/>
              <a:t>помощник менеджера</a:t>
            </a:r>
            <a:r>
              <a:rPr lang="ru"/>
              <a:t>, руководитель группы по доставке.</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