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SemiBold"/>
      <p:regular r:id="rId27"/>
      <p:bold r:id="rId28"/>
      <p:italic r:id="rId29"/>
      <p:boldItalic r:id="rId30"/>
    </p:embeddedFont>
    <p:embeddedFont>
      <p:font typeface="Helvetica Neue"/>
      <p:regular r:id="rId31"/>
      <p:bold r:id="rId32"/>
      <p:italic r:id="rId33"/>
      <p:boldItalic r:id="rId34"/>
    </p:embeddedFont>
    <p:embeddedFont>
      <p:font typeface="Century Gothic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9" roundtripDataSignature="AMtx7mgfgLL+2ACEYxi39QMSC/k74WUx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3338C69-2AA0-4960-991F-2890BDE30C7A}">
  <a:tblStyle styleId="{53338C69-2AA0-4960-991F-2890BDE30C7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4ADB5F8-EAC3-4F96-9481-6703F141602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SemiBold-bold.fntdata"/><Relationship Id="rId27" Type="http://schemas.openxmlformats.org/officeDocument/2006/relationships/font" Target="fonts/RalewaySemiBold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alewaySemiBold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-regular.fntdata"/><Relationship Id="rId30" Type="http://schemas.openxmlformats.org/officeDocument/2006/relationships/font" Target="fonts/RalewaySemiBold-bold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-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-bold.fntdata"/><Relationship Id="rId13" Type="http://schemas.openxmlformats.org/officeDocument/2006/relationships/slide" Target="slides/slide6.xml"/><Relationship Id="rId35" Type="http://schemas.openxmlformats.org/officeDocument/2006/relationships/font" Target="fonts/CenturyGothic-regular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Italic.fntdata"/><Relationship Id="rId15" Type="http://schemas.openxmlformats.org/officeDocument/2006/relationships/slide" Target="slides/slide8.xml"/><Relationship Id="rId37" Type="http://schemas.openxmlformats.org/officeDocument/2006/relationships/font" Target="fonts/CenturyGothic-italic.fntdata"/><Relationship Id="rId14" Type="http://schemas.openxmlformats.org/officeDocument/2006/relationships/slide" Target="slides/slide7.xml"/><Relationship Id="rId36" Type="http://schemas.openxmlformats.org/officeDocument/2006/relationships/font" Target="fonts/CenturyGothic-bold.fntdata"/><Relationship Id="rId17" Type="http://schemas.openxmlformats.org/officeDocument/2006/relationships/slide" Target="slides/slide10.xml"/><Relationship Id="rId39" Type="http://customschemas.google.com/relationships/presentationmetadata" Target="metadata"/><Relationship Id="rId16" Type="http://schemas.openxmlformats.org/officeDocument/2006/relationships/slide" Target="slides/slide9.xml"/><Relationship Id="rId38" Type="http://schemas.openxmlformats.org/officeDocument/2006/relationships/font" Target="fonts/CenturyGothic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1b9ec0e1c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1b9ec0e1c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5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1b9ec0e1c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1b9ec0e1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6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7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9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1b9ec0e1c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1b9ec0e1c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p13:notes"/>
          <p:cNvSpPr/>
          <p:nvPr>
            <p:ph idx="2" type="sldImg"/>
          </p:nvPr>
        </p:nvSpPr>
        <p:spPr>
          <a:xfrm>
            <a:off x="381000" y="685800"/>
            <a:ext cx="609758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 txBox="1"/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b="1" sz="3000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Google Shape;19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b="0" sz="3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2" name="Google Shape;22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" name="Google Shape;23;p20"/>
          <p:cNvSpPr txBox="1"/>
          <p:nvPr>
            <p:ph idx="2" type="title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b="0" sz="22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2" name="Google Shape;3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1_Title and body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4"/>
          <p:cNvPicPr preferRelativeResize="0"/>
          <p:nvPr/>
        </p:nvPicPr>
        <p:blipFill rotWithShape="1">
          <a:blip r:embed="rId2">
            <a:alphaModFix/>
          </a:blip>
          <a:srcRect b="4320" l="0" r="2181" t="1754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24"/>
          <p:cNvPicPr preferRelativeResize="0"/>
          <p:nvPr/>
        </p:nvPicPr>
        <p:blipFill rotWithShape="1">
          <a:blip r:embed="rId3">
            <a:alphaModFix amt="32000"/>
          </a:blip>
          <a:srcRect b="0" l="0" r="0" t="0"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4"/>
          <p:cNvSpPr txBox="1"/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39" name="Google Shape;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1_Title and body 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/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2" type="sldNum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58300" spcFirstLastPara="1" rIns="58300" wrap="square" tIns="291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45" name="Google Shape;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indent="-304800" lvl="2" marL="1371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indent="-304800" lvl="3" marL="1828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indent="-304800" lvl="4" marL="22860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indent="-304800" lvl="5" marL="27432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indent="-304800" lvl="6" marL="32004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indent="-304800" lvl="7" marL="36576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indent="-304800" lvl="8" marL="411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300" lIns="58300" spcFirstLastPara="1" rIns="58300" wrap="square" tIns="583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descr="E:\-=Tanya=-\2035 Работа\-=Айдентика 2035=-\лого университета\Univer20_35_RGB.emf" id="51" name="Google Shape;5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1">
  <p:cSld name="SECTION_HEADER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8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b="1" i="0" sz="2700" u="none" cap="none" strike="noStrik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b="0" i="0" sz="12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png"/><Relationship Id="rId5" Type="http://schemas.openxmlformats.org/officeDocument/2006/relationships/image" Target="../media/image17.jpg"/><Relationship Id="rId6" Type="http://schemas.openxmlformats.org/officeDocument/2006/relationships/image" Target="../media/image15.png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Relationship Id="rId5" Type="http://schemas.openxmlformats.org/officeDocument/2006/relationships/image" Target="../media/image26.png"/><Relationship Id="rId6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title"/>
          </p:nvPr>
        </p:nvSpPr>
        <p:spPr>
          <a:xfrm>
            <a:off x="456817" y="1570781"/>
            <a:ext cx="4655700" cy="769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800">
                <a:solidFill>
                  <a:srgbClr val="132C40"/>
                </a:solidFill>
              </a:rPr>
              <a:t>SmartClean</a:t>
            </a:r>
            <a:endParaRPr sz="3800">
              <a:solidFill>
                <a:srgbClr val="132C40"/>
              </a:solidFill>
            </a:endParaRPr>
          </a:p>
        </p:txBody>
      </p:sp>
      <p:sp>
        <p:nvSpPr>
          <p:cNvPr id="105" name="Google Shape;105;p1"/>
          <p:cNvSpPr txBox="1"/>
          <p:nvPr>
            <p:ph idx="1" type="body"/>
          </p:nvPr>
        </p:nvSpPr>
        <p:spPr>
          <a:xfrm>
            <a:off x="456818" y="2340281"/>
            <a:ext cx="38253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1300"/>
              <a:t>Платформа для онлайн-заказа клининговых услуг с использованием ИИ</a:t>
            </a:r>
            <a:endParaRPr sz="130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48519" r="0" t="0"/>
          <a:stretch/>
        </p:blipFill>
        <p:spPr>
          <a:xfrm>
            <a:off x="5224606" y="669600"/>
            <a:ext cx="2832753" cy="447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5224650" y="0"/>
            <a:ext cx="2832600" cy="125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 flipH="1" rot="10800000">
            <a:off x="8057357" y="3469800"/>
            <a:ext cx="1086600" cy="167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8057500" y="0"/>
            <a:ext cx="1086600" cy="125100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2402" y="328656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8316" y="162247"/>
            <a:ext cx="2402524" cy="32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24650" y="1251000"/>
            <a:ext cx="3919501" cy="390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95941" y="158781"/>
            <a:ext cx="2085975" cy="933450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>
            <p:ph idx="1" type="body"/>
          </p:nvPr>
        </p:nvSpPr>
        <p:spPr>
          <a:xfrm>
            <a:off x="457193" y="1534081"/>
            <a:ext cx="61533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-"/>
            </a:pP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Калининграде - </a:t>
            </a:r>
            <a:r>
              <a:rPr lang="ru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132 клининговые компании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43"/>
              <a:buNone/>
            </a:pPr>
            <a:r>
              <a:t/>
            </a:r>
            <a:endParaRPr sz="850"/>
          </a:p>
        </p:txBody>
      </p:sp>
      <p:sp>
        <p:nvSpPr>
          <p:cNvPr id="122" name="Google Shape;122;p2"/>
          <p:cNvSpPr txBox="1"/>
          <p:nvPr/>
        </p:nvSpPr>
        <p:spPr>
          <a:xfrm>
            <a:off x="2289101" y="1903675"/>
            <a:ext cx="62082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-"/>
            </a:pPr>
            <a:r>
              <a:rPr lang="ru" sz="180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Спрос на клининг за три года в Калининграде вырос на 92%. С начала 2024-го специалистов по уборке начали искать чаще на 12%, чем в 2023-м. Помимо простой и генеральной уборки жилья среди популярных услуг также — чистка ковров (+113%) и мягкой мебели (+88%), уборка после ремонта (+66%). В среднем по городу простая уборка одной жилой комнаты стартует от 1500 рублей. </a:t>
            </a:r>
            <a:endParaRPr i="0" sz="1800" u="none" cap="none" strike="noStrik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2"/>
          <p:cNvSpPr txBox="1"/>
          <p:nvPr/>
        </p:nvSpPr>
        <p:spPr>
          <a:xfrm>
            <a:off x="532950" y="9151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7750" lIns="77750" spcFirstLastPara="1" rIns="77750" wrap="square" tIns="77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" sz="3000" u="none" cap="none" strike="noStrik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b="0" i="0" sz="3000" u="none" cap="none" strike="noStrik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124" name="Google Shape;124;p2"/>
          <p:cNvGrpSpPr/>
          <p:nvPr/>
        </p:nvGrpSpPr>
        <p:grpSpPr>
          <a:xfrm>
            <a:off x="0" y="681925"/>
            <a:ext cx="4728304" cy="97200"/>
            <a:chOff x="0" y="692501"/>
            <a:chExt cx="2624940" cy="97200"/>
          </a:xfrm>
        </p:grpSpPr>
        <p:sp>
          <p:nvSpPr>
            <p:cNvPr id="125" name="Google Shape;125;p2"/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30" name="Google Shape;130;p2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2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" name="Google Shape;134;p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35" name="Google Shape;13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41600"/>
            <a:ext cx="2202250" cy="220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 txBox="1"/>
          <p:nvPr>
            <p:ph type="title"/>
          </p:nvPr>
        </p:nvSpPr>
        <p:spPr>
          <a:xfrm>
            <a:off x="2186567" y="11961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ЦЕЛЕВАЯ АУДИТОРИЯ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1" name="Google Shape;141;p3"/>
          <p:cNvSpPr txBox="1"/>
          <p:nvPr>
            <p:ph idx="1" type="body"/>
          </p:nvPr>
        </p:nvSpPr>
        <p:spPr>
          <a:xfrm>
            <a:off x="695546" y="1945640"/>
            <a:ext cx="3637500" cy="12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0000"/>
                </a:solidFill>
              </a:rPr>
              <a:t>Собственники коммерческой               недвижимости</a:t>
            </a:r>
            <a:br>
              <a:rPr lang="ru" sz="1800">
                <a:solidFill>
                  <a:srgbClr val="000000"/>
                </a:solidFill>
              </a:rPr>
            </a:br>
            <a:br>
              <a:rPr lang="ru" sz="2000">
                <a:solidFill>
                  <a:srgbClr val="000000"/>
                </a:solidFill>
              </a:rPr>
            </a:br>
            <a:endParaRPr sz="20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rgbClr val="132C40"/>
              </a:solidFill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-5081" y="4889350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456830" y="308127"/>
            <a:ext cx="1166100" cy="96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5109900" y="2239575"/>
            <a:ext cx="3157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Частные лица и семьи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749" y="413050"/>
            <a:ext cx="752262" cy="7522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Google Shape;151;p3"/>
          <p:cNvCxnSpPr>
            <a:stCxn id="140" idx="2"/>
          </p:cNvCxnSpPr>
          <p:nvPr/>
        </p:nvCxnSpPr>
        <p:spPr>
          <a:xfrm flipH="1">
            <a:off x="2210117" y="1775781"/>
            <a:ext cx="2304300" cy="49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" name="Google Shape;152;p3"/>
          <p:cNvCxnSpPr>
            <a:stCxn id="140" idx="2"/>
            <a:endCxn id="149" idx="0"/>
          </p:cNvCxnSpPr>
          <p:nvPr/>
        </p:nvCxnSpPr>
        <p:spPr>
          <a:xfrm>
            <a:off x="4514417" y="1775781"/>
            <a:ext cx="2174100" cy="46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>
            <p:ph type="title"/>
          </p:nvPr>
        </p:nvSpPr>
        <p:spPr>
          <a:xfrm>
            <a:off x="1413442" y="63640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ПРОБЛЕМА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5" name="Google Shape;16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2625" y="2409775"/>
            <a:ext cx="2679400" cy="26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725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4"/>
          <p:cNvSpPr txBox="1"/>
          <p:nvPr>
            <p:ph idx="1" type="body"/>
          </p:nvPr>
        </p:nvSpPr>
        <p:spPr>
          <a:xfrm>
            <a:off x="-5075" y="1472375"/>
            <a:ext cx="6240600" cy="36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50">
                <a:highlight>
                  <a:srgbClr val="FFFFFF"/>
                </a:highlight>
              </a:rPr>
              <a:t>Поиск квалифицированных специалистов для быстрого и качественного выполнения заказов усложняется из-за</a:t>
            </a:r>
            <a:r>
              <a:rPr b="1" lang="ru" sz="1750">
                <a:highlight>
                  <a:srgbClr val="FFFFFF"/>
                </a:highlight>
              </a:rPr>
              <a:t> </a:t>
            </a:r>
            <a:r>
              <a:rPr b="1" lang="ru" sz="1750">
                <a:solidFill>
                  <a:srgbClr val="FCAF17"/>
                </a:solidFill>
                <a:highlight>
                  <a:srgbClr val="FFFFFF"/>
                </a:highlight>
              </a:rPr>
              <a:t>отсутствия прозрачности</a:t>
            </a:r>
            <a:r>
              <a:rPr lang="ru" sz="1750">
                <a:highlight>
                  <a:srgbClr val="FFFFFF"/>
                </a:highlight>
              </a:rPr>
              <a:t> и персонализированного подхода. </a:t>
            </a:r>
            <a:endParaRPr sz="1750"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50">
                <a:highlight>
                  <a:srgbClr val="FFFFFF"/>
                </a:highlight>
              </a:rPr>
              <a:t>Это </a:t>
            </a:r>
            <a:r>
              <a:rPr b="1" lang="ru" sz="1750">
                <a:solidFill>
                  <a:srgbClr val="FCAF17"/>
                </a:solidFill>
                <a:highlight>
                  <a:srgbClr val="FFFFFF"/>
                </a:highlight>
              </a:rPr>
              <a:t>снижает доверие и эффективность взаимодействия</a:t>
            </a:r>
            <a:r>
              <a:rPr lang="ru" sz="1750">
                <a:highlight>
                  <a:srgbClr val="FFFFFF"/>
                </a:highlight>
              </a:rPr>
              <a:t>, вызывает неуверенность. </a:t>
            </a:r>
            <a:endParaRPr sz="1750"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50">
                <a:highlight>
                  <a:srgbClr val="FFFFFF"/>
                </a:highlight>
              </a:rPr>
              <a:t>Преодоление этих препятствий, таких как </a:t>
            </a:r>
            <a:r>
              <a:rPr b="1" lang="ru" sz="1750">
                <a:solidFill>
                  <a:srgbClr val="FCAF17"/>
                </a:solidFill>
                <a:highlight>
                  <a:srgbClr val="FFFFFF"/>
                </a:highlight>
              </a:rPr>
              <a:t>затягивание сроков и трудности в проверке компетенции</a:t>
            </a:r>
            <a:r>
              <a:rPr lang="ru" sz="1750">
                <a:highlight>
                  <a:srgbClr val="FFFFFF"/>
                </a:highlight>
              </a:rPr>
              <a:t>, требует срочного решения.</a:t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  <a:p>
            <a:pPr indent="0" lvl="0" marL="10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rgbClr val="132C4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1b9ec0e1c2_0_16"/>
          <p:cNvSpPr txBox="1"/>
          <p:nvPr>
            <p:ph type="title"/>
          </p:nvPr>
        </p:nvSpPr>
        <p:spPr>
          <a:xfrm>
            <a:off x="81967" y="425081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Результаты исследования</a:t>
            </a:r>
            <a:endParaRPr/>
          </a:p>
        </p:txBody>
      </p:sp>
      <p:sp>
        <p:nvSpPr>
          <p:cNvPr id="173" name="Google Shape;173;g31b9ec0e1c2_0_16"/>
          <p:cNvSpPr txBox="1"/>
          <p:nvPr>
            <p:ph idx="1" type="body"/>
          </p:nvPr>
        </p:nvSpPr>
        <p:spPr>
          <a:xfrm>
            <a:off x="456818" y="2340281"/>
            <a:ext cx="79932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g31b9ec0e1c2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2000" y="251025"/>
            <a:ext cx="4061900" cy="2028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5" name="Google Shape;175;g31b9ec0e1c2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246" y="1727106"/>
            <a:ext cx="4061906" cy="212912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6" name="Google Shape;176;g31b9ec0e1c2_0_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2000" y="2571750"/>
            <a:ext cx="4061901" cy="22537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/>
          <p:nvPr>
            <p:ph type="title"/>
          </p:nvPr>
        </p:nvSpPr>
        <p:spPr>
          <a:xfrm>
            <a:off x="1240392" y="5823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РЕШЕНИЕ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2" name="Google Shape;182;p5"/>
          <p:cNvSpPr txBox="1"/>
          <p:nvPr>
            <p:ph idx="1" type="body"/>
          </p:nvPr>
        </p:nvSpPr>
        <p:spPr>
          <a:xfrm>
            <a:off x="530725" y="1518850"/>
            <a:ext cx="7611000" cy="24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AutoNum type="arabicPeriod"/>
            </a:pPr>
            <a:r>
              <a:rPr lang="ru" sz="1700">
                <a:solidFill>
                  <a:srgbClr val="000000"/>
                </a:solidFill>
              </a:rPr>
              <a:t>Использование алгоритмов машинного обучения и ИИ:</a:t>
            </a:r>
            <a:endParaRPr sz="1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highlight>
                  <a:srgbClr val="FFFFFF"/>
                </a:highlight>
              </a:rPr>
              <a:t>• ИИ может анализировать текущее местоположение уборщиков, заказы, дорожные условия.</a:t>
            </a:r>
            <a:endParaRPr sz="17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700">
                <a:highlight>
                  <a:srgbClr val="FFFFFF"/>
                </a:highlight>
              </a:rPr>
              <a:t>• ИИ может автоматически назначать заказы уборщикам на основе их доступности, навыков, местоположения и других критериев. </a:t>
            </a:r>
            <a:endParaRPr sz="17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700">
              <a:highlight>
                <a:srgbClr val="FFFFFF"/>
              </a:highlight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ru" sz="1700"/>
              <a:t>Скорость выполнения заказов.</a:t>
            </a:r>
            <a:endParaRPr sz="1700">
              <a:solidFill>
                <a:srgbClr val="132C40"/>
              </a:solidFill>
            </a:endParaRPr>
          </a:p>
        </p:txBody>
      </p:sp>
      <p:sp>
        <p:nvSpPr>
          <p:cNvPr id="183" name="Google Shape;183;p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5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5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5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0" name="Google Shape;19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1" y="656236"/>
            <a:ext cx="539947" cy="5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2300" y="2752850"/>
            <a:ext cx="2285875" cy="228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1b9ec0e1c2_0_0"/>
          <p:cNvSpPr txBox="1"/>
          <p:nvPr>
            <p:ph type="title"/>
          </p:nvPr>
        </p:nvSpPr>
        <p:spPr>
          <a:xfrm>
            <a:off x="432332" y="445031"/>
            <a:ext cx="79761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Бизнес-модель. </a:t>
            </a:r>
            <a:r>
              <a:rPr lang="ru" sz="2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Прогноз окупаемости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97" name="Google Shape;197;g31b9ec0e1c2_0_0"/>
          <p:cNvSpPr txBox="1"/>
          <p:nvPr>
            <p:ph idx="1" type="body"/>
          </p:nvPr>
        </p:nvSpPr>
        <p:spPr>
          <a:xfrm>
            <a:off x="1548650" y="4191000"/>
            <a:ext cx="6431100" cy="6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u="sng"/>
              <a:t>Наша площадка будет брать комиссию с исполнителя в размере - 10%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98" name="Google Shape;198;g31b9ec0e1c2_0_0"/>
          <p:cNvSpPr txBox="1"/>
          <p:nvPr/>
        </p:nvSpPr>
        <p:spPr>
          <a:xfrm>
            <a:off x="3588075" y="2034825"/>
            <a:ext cx="2919600" cy="1742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Убыток на старте: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На первых месяцах придется покрывать разницу в расходах (затраты — 278500+199800=478 300 руб.,</a:t>
            </a:r>
            <a:r>
              <a:rPr lang="ru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доход — 225 000 руб.).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g31b9ec0e1c2_0_0"/>
          <p:cNvSpPr txBox="1"/>
          <p:nvPr/>
        </p:nvSpPr>
        <p:spPr>
          <a:xfrm>
            <a:off x="6624025" y="2034825"/>
            <a:ext cx="2457900" cy="1742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Окупаемость: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После покрытия разовых вложений, при 500 заказах уже будет выход в плюс.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g31b9ec0e1c2_0_0"/>
          <p:cNvSpPr txBox="1"/>
          <p:nvPr/>
        </p:nvSpPr>
        <p:spPr>
          <a:xfrm>
            <a:off x="240125" y="2034825"/>
            <a:ext cx="3231600" cy="1742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Доход:</a:t>
            </a:r>
            <a:endParaRPr sz="1200">
              <a:solidFill>
                <a:schemeClr val="dk2"/>
              </a:solidFill>
              <a:highlight>
                <a:srgbClr val="B5D8E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Средняя стоимость заказа — 4 500 руб.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Комиссия платформы — 10% = 450 руб./заказ.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- Цель: 500 заказов в месяц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 - Доход: 450 × 500 = 225 000 руб.</a:t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g31b9ec0e1c2_0_0"/>
          <p:cNvSpPr txBox="1"/>
          <p:nvPr/>
        </p:nvSpPr>
        <p:spPr>
          <a:xfrm>
            <a:off x="3322800" y="972700"/>
            <a:ext cx="24984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g31b9ec0e1c2_0_0"/>
          <p:cNvSpPr/>
          <p:nvPr/>
        </p:nvSpPr>
        <p:spPr>
          <a:xfrm>
            <a:off x="1466275" y="1379275"/>
            <a:ext cx="3231600" cy="6003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g31b9ec0e1c2_0_0"/>
          <p:cNvSpPr/>
          <p:nvPr/>
        </p:nvSpPr>
        <p:spPr>
          <a:xfrm>
            <a:off x="5045650" y="1379278"/>
            <a:ext cx="2993100" cy="6003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"/>
          <p:cNvSpPr txBox="1"/>
          <p:nvPr>
            <p:ph type="title"/>
          </p:nvPr>
        </p:nvSpPr>
        <p:spPr>
          <a:xfrm>
            <a:off x="432332" y="445031"/>
            <a:ext cx="7976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ЦЕННОСТЬ, ЦЕННОСТНОЕ ПРЕДЛОЖЕНИЕ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9" name="Google Shape;209;p6"/>
          <p:cNvSpPr txBox="1"/>
          <p:nvPr>
            <p:ph idx="1" type="body"/>
          </p:nvPr>
        </p:nvSpPr>
        <p:spPr>
          <a:xfrm>
            <a:off x="356124" y="1481072"/>
            <a:ext cx="8399700" cy="3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ru" sz="2100">
                <a:solidFill>
                  <a:srgbClr val="474747"/>
                </a:solidFill>
                <a:highlight>
                  <a:srgbClr val="FFFFFF"/>
                </a:highlight>
              </a:rPr>
              <a:t>«‎</a:t>
            </a:r>
            <a:r>
              <a:rPr lang="ru" sz="2100"/>
              <a:t>Smart Clean — это </a:t>
            </a:r>
            <a:r>
              <a:rPr lang="ru" sz="2100">
                <a:solidFill>
                  <a:schemeClr val="dk1"/>
                </a:solidFill>
              </a:rPr>
              <a:t>удобная </a:t>
            </a:r>
            <a:r>
              <a:rPr lang="ru" sz="2100"/>
              <a:t>и </a:t>
            </a:r>
            <a:r>
              <a:rPr lang="ru" sz="2100">
                <a:solidFill>
                  <a:schemeClr val="dk1"/>
                </a:solidFill>
              </a:rPr>
              <a:t>надежная</a:t>
            </a:r>
            <a:r>
              <a:rPr lang="ru" sz="2100"/>
              <a:t> платформа для заказа клининговых услуг, </a:t>
            </a:r>
            <a:r>
              <a:rPr lang="ru" sz="2100"/>
              <a:t>которая</a:t>
            </a:r>
            <a:r>
              <a:rPr lang="ru" sz="2100"/>
              <a:t> предлагает </a:t>
            </a:r>
            <a:r>
              <a:rPr lang="ru" sz="2100">
                <a:solidFill>
                  <a:schemeClr val="dk1"/>
                </a:solidFill>
              </a:rPr>
              <a:t>высококачественную уборку</a:t>
            </a:r>
            <a:r>
              <a:rPr lang="ru" sz="2100"/>
              <a:t>. Мы соединяем клиентов с </a:t>
            </a:r>
            <a:r>
              <a:rPr lang="ru" sz="2100">
                <a:solidFill>
                  <a:schemeClr val="dk1"/>
                </a:solidFill>
              </a:rPr>
              <a:t>проверенными </a:t>
            </a:r>
            <a:r>
              <a:rPr lang="ru" sz="2100"/>
              <a:t>клининговыми компаниями, обеспечивая </a:t>
            </a:r>
            <a:r>
              <a:rPr lang="ru" sz="2100">
                <a:solidFill>
                  <a:schemeClr val="dk1"/>
                </a:solidFill>
              </a:rPr>
              <a:t>прозрачность, простоту и безопасность</a:t>
            </a:r>
            <a:r>
              <a:rPr lang="ru" sz="2100"/>
              <a:t> процесса. Заказывайте уборку в любое время и из любого места, получайте доступ к эксклюзивным предложениям и программам лояльности, и наслаждайтесь чистотой без лишних хлопот!</a:t>
            </a:r>
            <a:r>
              <a:rPr lang="ru" sz="2100">
                <a:solidFill>
                  <a:srgbClr val="474747"/>
                </a:solidFill>
                <a:highlight>
                  <a:srgbClr val="FFFFFF"/>
                </a:highlight>
              </a:rPr>
              <a:t>»</a:t>
            </a:r>
            <a:r>
              <a:rPr lang="ru" sz="1800">
                <a:solidFill>
                  <a:srgbClr val="474747"/>
                </a:solidFill>
                <a:highlight>
                  <a:srgbClr val="FFFFFF"/>
                </a:highlight>
              </a:rPr>
              <a:t>‎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10" name="Google Shape;210;p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2450" y="495425"/>
            <a:ext cx="940500" cy="94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303076" y="14340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8"/>
          <p:cNvSpPr txBox="1"/>
          <p:nvPr>
            <p:ph type="title"/>
          </p:nvPr>
        </p:nvSpPr>
        <p:spPr>
          <a:xfrm>
            <a:off x="351500" y="10890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КОНКУРЕНТЫ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25" name="Google Shape;225;p8"/>
          <p:cNvGraphicFramePr/>
          <p:nvPr/>
        </p:nvGraphicFramePr>
        <p:xfrm>
          <a:off x="222700" y="82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{53338C69-2AA0-4960-991F-2890BDE30C7A}</a:tableStyleId>
              </a:tblPr>
              <a:tblGrid>
                <a:gridCol w="1056275"/>
                <a:gridCol w="1798325"/>
                <a:gridCol w="1772150"/>
                <a:gridCol w="1868825"/>
                <a:gridCol w="1884950"/>
              </a:tblGrid>
              <a:tr h="237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Платформа</a:t>
                      </a:r>
                      <a:endParaRPr b="1" sz="1000"/>
                    </a:p>
                  </a:txBody>
                  <a:tcPr marT="3925" marB="91425" marR="3925" marL="39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YouDo</a:t>
                      </a:r>
                      <a:endParaRPr b="1"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Яндекс.Услуги</a:t>
                      </a:r>
                      <a:endParaRPr b="1"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Авито</a:t>
                      </a:r>
                      <a:endParaRPr b="1"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SmartClean</a:t>
                      </a:r>
                      <a:endParaRPr b="1"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90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Основной фокус</a:t>
                      </a:r>
                      <a:endParaRPr b="1" sz="1000"/>
                    </a:p>
                  </a:txBody>
                  <a:tcPr marT="3925" marB="91425" marR="3925" marL="39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Разнообразные услуги, включая клининг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Все виды бытовых услуг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Частные объявления, включая клининг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Клининговые услуги с ИИ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90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Управление заказами</a:t>
                      </a:r>
                      <a:endParaRPr b="1" sz="1000"/>
                    </a:p>
                  </a:txBody>
                  <a:tcPr marT="3925" marB="91425" marR="3925" marL="39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Через платформу и чат с исполнителем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Через интерфейс Яндекса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Директ-контакт с исполнителем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Автоматическое распределение через ИИ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D648"/>
                    </a:solidFill>
                  </a:tcPr>
                </a:tc>
              </a:tr>
              <a:tr h="294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Системы оценок</a:t>
                      </a:r>
                      <a:endParaRPr b="1" sz="1000"/>
                    </a:p>
                  </a:txBody>
                  <a:tcPr marT="3925" marB="91425" marR="3925" marL="39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Рейтинг и отзывы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Рейтинг и отзывы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Отзывы пользователей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Умная система оценки качества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90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Гарантии</a:t>
                      </a:r>
                      <a:endParaRPr b="1" sz="1000"/>
                    </a:p>
                  </a:txBody>
                  <a:tcPr marT="3925" marB="91425" marR="3925" marL="39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Гарантии через систему разрешения споров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Нет прямых гарантий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Нет гарантий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Полная защита и компенсация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10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Выбор исполнителей</a:t>
                      </a:r>
                      <a:endParaRPr b="1" sz="1000"/>
                    </a:p>
                  </a:txBody>
                  <a:tcPr marT="3925" marB="91425" marR="3925" marL="39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Свободный выбор по отзывам и рейтингу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Ограниченный выбор (по системе Яндекса)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Ограниченный выбор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ИИ подбирает лучших исполнителей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94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Стоимость услуг</a:t>
                      </a:r>
                      <a:endParaRPr b="1" sz="1000"/>
                    </a:p>
                  </a:txBody>
                  <a:tcPr marT="3925" marB="91425" marR="3925" marL="39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Средняя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Средняя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Низкая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2"/>
                          </a:solidFill>
                        </a:rPr>
                        <a:t>Гибкая (оптимальная для клиента)</a:t>
                      </a:r>
                      <a:endParaRPr sz="1000">
                        <a:solidFill>
                          <a:schemeClr val="dk2"/>
                        </a:solidFill>
                      </a:endParaRPr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D648"/>
                    </a:solidFill>
                  </a:tcPr>
                </a:tc>
              </a:tr>
              <a:tr h="294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Специализация</a:t>
                      </a:r>
                      <a:endParaRPr b="1" sz="1000"/>
                    </a:p>
                  </a:txBody>
                  <a:tcPr marT="3925" marB="91425" marR="3925" marL="39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Универсальная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Универсальная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Универсальная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Специализация на клининге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90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Контроль качества</a:t>
                      </a:r>
                      <a:endParaRPr b="1" sz="1000"/>
                    </a:p>
                  </a:txBody>
                  <a:tcPr marT="3925" marB="91425" marR="3925" marL="39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Отсутствует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Отсутствует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Отсутствует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493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lt2"/>
                          </a:solidFill>
                        </a:rPr>
                        <a:t>Постоянный мониторинг ИИ</a:t>
                      </a:r>
                      <a:endParaRPr sz="1000">
                        <a:solidFill>
                          <a:schemeClr val="lt2"/>
                        </a:solidFill>
                      </a:endParaRPr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D648"/>
                    </a:solidFill>
                  </a:tcPr>
                </a:tc>
              </a:tr>
              <a:tr h="410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/>
                        <a:t>Удобство использования</a:t>
                      </a:r>
                      <a:endParaRPr b="1" sz="1000"/>
                    </a:p>
                  </a:txBody>
                  <a:tcPr marT="3925" marB="91425" marR="3925" marL="39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Удобный интерфейс, интуитивный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Хорошая интеграция с экосистемой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Простота использования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/>
                        <a:t>Максимальная простота и автоматизация</a:t>
                      </a:r>
                      <a:endParaRPr sz="1000"/>
                    </a:p>
                  </a:txBody>
                  <a:tcPr marT="3925" marB="91425" marR="3925" marL="39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456818" y="53101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7"/>
          <p:cNvSpPr txBox="1"/>
          <p:nvPr>
            <p:ph type="title"/>
          </p:nvPr>
        </p:nvSpPr>
        <p:spPr>
          <a:xfrm>
            <a:off x="456817" y="49653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РЫНОК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34" name="Google Shape;234;p7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7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8" name="Google Shape;23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0224" y="597488"/>
            <a:ext cx="4191175" cy="4141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"/>
          <p:cNvSpPr txBox="1"/>
          <p:nvPr>
            <p:ph type="title"/>
          </p:nvPr>
        </p:nvSpPr>
        <p:spPr>
          <a:xfrm>
            <a:off x="2244155" y="214206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ru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4" name="Google Shape;244;p10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fld id="{00000000-1234-1234-1234-123412341234}" type="slidenum">
              <a:rPr lang="ru" sz="1000">
                <a:solidFill>
                  <a:schemeClr val="lt1"/>
                </a:solidFill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173" y="1001489"/>
            <a:ext cx="3333650" cy="333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9"/>
          <p:cNvSpPr txBox="1"/>
          <p:nvPr/>
        </p:nvSpPr>
        <p:spPr>
          <a:xfrm>
            <a:off x="401725" y="1537001"/>
            <a:ext cx="6936600" cy="32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Таргетированная и </a:t>
            </a:r>
            <a:r>
              <a:rPr lang="ru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контекстная</a:t>
            </a: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 реклама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СММ (телеграмм, ВК)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Реклама у блогеров,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Коллаборации с клининговыми компаниями и производителями химии 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Raleway"/>
                <a:ea typeface="Raleway"/>
                <a:cs typeface="Raleway"/>
                <a:sym typeface="Raleway"/>
              </a:rPr>
              <a:t>CleanExpo Moscow</a:t>
            </a:r>
            <a:r>
              <a:rPr lang="ru" sz="1800">
                <a:latin typeface="Raleway"/>
                <a:ea typeface="Raleway"/>
                <a:cs typeface="Raleway"/>
                <a:sym typeface="Raleway"/>
              </a:rPr>
              <a:t> 27-я Международная выставка оборудования и средств для профессиональной уборки, санитарии, гигиены, химической чистки и стирки (16+) 25-27 ноября 2025 Москва, Крокус Экспо</a:t>
            </a:r>
            <a:br>
              <a:rPr lang="ru" sz="12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55" name="Google Shape;255;p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9"/>
          <p:cNvSpPr/>
          <p:nvPr/>
        </p:nvSpPr>
        <p:spPr>
          <a:xfrm>
            <a:off x="401729" y="649600"/>
            <a:ext cx="57147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9"/>
          <p:cNvSpPr txBox="1"/>
          <p:nvPr>
            <p:ph type="title"/>
          </p:nvPr>
        </p:nvSpPr>
        <p:spPr>
          <a:xfrm>
            <a:off x="456825" y="623650"/>
            <a:ext cx="775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</a:rPr>
              <a:t>Каналы продвижения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59" name="Google Shape;259;p9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9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p9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9"/>
          <p:cNvSpPr txBox="1"/>
          <p:nvPr/>
        </p:nvSpPr>
        <p:spPr>
          <a:xfrm>
            <a:off x="1568075" y="2742600"/>
            <a:ext cx="527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1b9ec0e1c2_0_9"/>
          <p:cNvSpPr txBox="1"/>
          <p:nvPr>
            <p:ph type="title"/>
          </p:nvPr>
        </p:nvSpPr>
        <p:spPr>
          <a:xfrm>
            <a:off x="457192" y="479606"/>
            <a:ext cx="4655700" cy="6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Дорожная карта</a:t>
            </a:r>
            <a:endParaRPr/>
          </a:p>
        </p:txBody>
      </p:sp>
      <p:pic>
        <p:nvPicPr>
          <p:cNvPr id="269" name="Google Shape;269;g31b9ec0e1c2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1900" y="948581"/>
            <a:ext cx="6340194" cy="3950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"/>
          <p:cNvSpPr txBox="1"/>
          <p:nvPr>
            <p:ph type="title"/>
          </p:nvPr>
        </p:nvSpPr>
        <p:spPr>
          <a:xfrm>
            <a:off x="456817" y="278156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</a:rPr>
              <a:t>КОМАНДА СТАРТАПА</a:t>
            </a:r>
            <a:endParaRPr sz="3000">
              <a:solidFill>
                <a:schemeClr val="dk1"/>
              </a:solidFill>
            </a:endParaRPr>
          </a:p>
        </p:txBody>
      </p:sp>
      <p:graphicFrame>
        <p:nvGraphicFramePr>
          <p:cNvPr id="275" name="Google Shape;275;p11"/>
          <p:cNvGraphicFramePr/>
          <p:nvPr/>
        </p:nvGraphicFramePr>
        <p:xfrm>
          <a:off x="456735" y="9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{84ADB5F8-EAC3-4F96-9481-6703F141602D}</a:tableStyleId>
              </a:tblPr>
              <a:tblGrid>
                <a:gridCol w="2510700"/>
                <a:gridCol w="2510700"/>
                <a:gridCol w="2510700"/>
              </a:tblGrid>
              <a:tr h="441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ФОТО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989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 (CEO)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Мишина Арина 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89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ТЕХНОЛОГ, РАЗРАБОТЧИК (CTO)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Соломкина Екатерина, Колесова Алина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89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cap="none" strike="noStrik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 (СMO)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Холод Екатерина</a:t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11"/>
          <p:cNvSpPr/>
          <p:nvPr/>
        </p:nvSpPr>
        <p:spPr>
          <a:xfrm>
            <a:off x="456818" y="4222538"/>
            <a:ext cx="7532100" cy="55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1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1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11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3" name="Google Shape;283;p11"/>
          <p:cNvPicPr preferRelativeResize="0"/>
          <p:nvPr/>
        </p:nvPicPr>
        <p:blipFill rotWithShape="1">
          <a:blip r:embed="rId3">
            <a:alphaModFix/>
          </a:blip>
          <a:srcRect b="42176" l="9196" r="9204" t="6886"/>
          <a:stretch/>
        </p:blipFill>
        <p:spPr>
          <a:xfrm>
            <a:off x="6175725" y="1442975"/>
            <a:ext cx="981449" cy="8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1"/>
          <p:cNvPicPr preferRelativeResize="0"/>
          <p:nvPr/>
        </p:nvPicPr>
        <p:blipFill rotWithShape="1">
          <a:blip r:embed="rId4">
            <a:alphaModFix/>
          </a:blip>
          <a:srcRect b="43062" l="31660" r="31660" t="37555"/>
          <a:stretch/>
        </p:blipFill>
        <p:spPr>
          <a:xfrm>
            <a:off x="6175725" y="3400550"/>
            <a:ext cx="981449" cy="8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5175" y="2436825"/>
            <a:ext cx="981449" cy="79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1"/>
          <p:cNvPicPr preferRelativeResize="0"/>
          <p:nvPr/>
        </p:nvPicPr>
        <p:blipFill rotWithShape="1">
          <a:blip r:embed="rId6">
            <a:alphaModFix/>
          </a:blip>
          <a:srcRect b="18883" l="0" r="0" t="0"/>
          <a:stretch/>
        </p:blipFill>
        <p:spPr>
          <a:xfrm>
            <a:off x="6890350" y="2444413"/>
            <a:ext cx="981450" cy="77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"/>
          <p:cNvSpPr txBox="1"/>
          <p:nvPr>
            <p:ph type="title"/>
          </p:nvPr>
        </p:nvSpPr>
        <p:spPr>
          <a:xfrm>
            <a:off x="1360955" y="505375"/>
            <a:ext cx="774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rgbClr val="474747"/>
                </a:solidFill>
              </a:rPr>
              <a:t>Smart Clean. Уборка без хлопот — найдите профессионалов в один клик!</a:t>
            </a:r>
            <a:endParaRPr sz="3000">
              <a:solidFill>
                <a:srgbClr val="474747"/>
              </a:solidFill>
            </a:endParaRPr>
          </a:p>
        </p:txBody>
      </p:sp>
      <p:sp>
        <p:nvSpPr>
          <p:cNvPr id="292" name="Google Shape;292;p13"/>
          <p:cNvSpPr txBox="1"/>
          <p:nvPr>
            <p:ph idx="1" type="body"/>
          </p:nvPr>
        </p:nvSpPr>
        <p:spPr>
          <a:xfrm>
            <a:off x="456818" y="309290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Мишина Арина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93" name="Google Shape;293;p13"/>
          <p:cNvSpPr txBox="1"/>
          <p:nvPr>
            <p:ph idx="1" type="body"/>
          </p:nvPr>
        </p:nvSpPr>
        <p:spPr>
          <a:xfrm>
            <a:off x="4311797" y="3081006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+7(911)8598586</a:t>
            </a:r>
            <a:endParaRPr sz="1800">
              <a:solidFill>
                <a:srgbClr val="132C40"/>
              </a:solidFill>
            </a:endParaRPr>
          </a:p>
          <a:p>
            <a:pPr indent="-203200" lvl="0" marL="406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>
                <a:solidFill>
                  <a:srgbClr val="132C40"/>
                </a:solidFill>
              </a:rPr>
              <a:t>mishinarine@yandex.ru</a:t>
            </a:r>
            <a:endParaRPr sz="1800">
              <a:solidFill>
                <a:srgbClr val="132C40"/>
              </a:solidFill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1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ru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456818" y="582319"/>
            <a:ext cx="687900" cy="68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726" y="656231"/>
            <a:ext cx="539947" cy="53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3"/>
          <p:cNvSpPr/>
          <p:nvPr/>
        </p:nvSpPr>
        <p:spPr>
          <a:xfrm>
            <a:off x="8788235" y="0"/>
            <a:ext cx="354900" cy="20886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AF1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8788179" y="4333388"/>
            <a:ext cx="354900" cy="822000"/>
          </a:xfrm>
          <a:prstGeom prst="rect">
            <a:avLst/>
          </a:prstGeom>
          <a:solidFill>
            <a:srgbClr val="FF2F2D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8788179" y="2088579"/>
            <a:ext cx="354900" cy="11595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8788179" y="3248117"/>
            <a:ext cx="354900" cy="10851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493D"/>
              </a:buClr>
              <a:buSzPts val="13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13"/>
          <p:cNvSpPr txBox="1"/>
          <p:nvPr>
            <p:ph type="title"/>
          </p:nvPr>
        </p:nvSpPr>
        <p:spPr>
          <a:xfrm>
            <a:off x="530717" y="24062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300" lIns="58300" spcFirstLastPara="1" rIns="58300" wrap="square" tIns="5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</a:rPr>
              <a:t>КОНТАКТЫ ЛИДЕРА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Дарья Петрова</dc:creator>
</cp:coreProperties>
</file>