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86" r:id="rId2"/>
    <p:sldId id="258" r:id="rId3"/>
    <p:sldId id="260" r:id="rId4"/>
    <p:sldId id="274" r:id="rId5"/>
    <p:sldId id="276" r:id="rId6"/>
    <p:sldId id="277" r:id="rId7"/>
    <p:sldId id="278" r:id="rId8"/>
    <p:sldId id="282" r:id="rId9"/>
    <p:sldId id="283" r:id="rId10"/>
    <p:sldId id="273" r:id="rId11"/>
    <p:sldId id="285" r:id="rId12"/>
  </p:sldIdLst>
  <p:sldSz cx="10799763" cy="6119813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Bernard MT Condensed" pitchFamily="18" charset="0"/>
      <p:regular r:id="rId18"/>
    </p:embeddedFont>
    <p:embeddedFont>
      <p:font typeface="Montserrat" charset="-52"/>
      <p:regular r:id="rId19"/>
      <p:bold r:id="rId20"/>
      <p:italic r:id="rId21"/>
      <p:boldItalic r:id="rId22"/>
    </p:embeddedFont>
    <p:embeddedFont>
      <p:font typeface="Cooper Black" pitchFamily="18" charset="0"/>
      <p:regular r:id="rId23"/>
    </p:embeddedFont>
    <p:embeddedFont>
      <p:font typeface="Bauhaus 93" pitchFamily="82" charset="0"/>
      <p:regular r:id="rId24"/>
    </p:embeddedFont>
    <p:embeddedFont>
      <p:font typeface="Montserrat SemiBold" charset="-52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285">
          <p15:clr>
            <a:srgbClr val="A4A3A4"/>
          </p15:clr>
        </p15:guide>
        <p15:guide id="2" pos="170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hyl7LBJsNpQoqxG5+UogaUVGm6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4" autoAdjust="0"/>
    <p:restoredTop sz="94719"/>
  </p:normalViewPr>
  <p:slideViewPr>
    <p:cSldViewPr snapToGrid="0">
      <p:cViewPr varScale="1">
        <p:scale>
          <a:sx n="124" d="100"/>
          <a:sy n="124" d="100"/>
        </p:scale>
        <p:origin x="-588" y="-96"/>
      </p:cViewPr>
      <p:guideLst>
        <p:guide orient="horz" pos="1285"/>
        <p:guide pos="17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842075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5515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6757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4068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9552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0750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8955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0345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14561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1018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096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ctrTitle"/>
          </p:nvPr>
        </p:nvSpPr>
        <p:spPr>
          <a:xfrm>
            <a:off x="404993" y="1267407"/>
            <a:ext cx="4589900" cy="874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7"/>
          <p:cNvSpPr txBox="1">
            <a:spLocks noGrp="1"/>
          </p:cNvSpPr>
          <p:nvPr>
            <p:ph type="subTitle" idx="1"/>
          </p:nvPr>
        </p:nvSpPr>
        <p:spPr>
          <a:xfrm>
            <a:off x="809983" y="2311931"/>
            <a:ext cx="3779917" cy="104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336"/>
              </a:spcBef>
              <a:spcAft>
                <a:spcPts val="0"/>
              </a:spcAft>
              <a:buClr>
                <a:srgbClr val="888888"/>
              </a:buClr>
              <a:buSzPts val="168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294"/>
              </a:spcBef>
              <a:spcAft>
                <a:spcPts val="0"/>
              </a:spcAft>
              <a:buClr>
                <a:srgbClr val="888888"/>
              </a:buClr>
              <a:buSzPts val="147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52"/>
              </a:spcBef>
              <a:spcAft>
                <a:spcPts val="0"/>
              </a:spcAft>
              <a:buClr>
                <a:srgbClr val="888888"/>
              </a:buClr>
              <a:buSzPts val="126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8"/>
          <p:cNvSpPr txBox="1">
            <a:spLocks noGrp="1"/>
          </p:cNvSpPr>
          <p:nvPr>
            <p:ph type="body" idx="1"/>
          </p:nvPr>
        </p:nvSpPr>
        <p:spPr>
          <a:xfrm>
            <a:off x="269995" y="951974"/>
            <a:ext cx="4859893" cy="269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8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9"/>
          <p:cNvSpPr txBox="1">
            <a:spLocks noGrp="1"/>
          </p:cNvSpPr>
          <p:nvPr>
            <p:ph type="title"/>
          </p:nvPr>
        </p:nvSpPr>
        <p:spPr>
          <a:xfrm>
            <a:off x="426555" y="2621700"/>
            <a:ext cx="4589900" cy="810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  <a:defRPr sz="21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9"/>
          <p:cNvSpPr txBox="1">
            <a:spLocks noGrp="1"/>
          </p:cNvSpPr>
          <p:nvPr>
            <p:ph type="body" idx="1"/>
          </p:nvPr>
        </p:nvSpPr>
        <p:spPr>
          <a:xfrm>
            <a:off x="426555" y="1729226"/>
            <a:ext cx="4589900" cy="89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189"/>
              </a:spcBef>
              <a:spcAft>
                <a:spcPts val="0"/>
              </a:spcAft>
              <a:buClr>
                <a:srgbClr val="888888"/>
              </a:buClr>
              <a:buSzPts val="945"/>
              <a:buNone/>
              <a:defRPr sz="945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68"/>
              </a:spcBef>
              <a:spcAft>
                <a:spcPts val="0"/>
              </a:spcAft>
              <a:buClr>
                <a:srgbClr val="888888"/>
              </a:buClr>
              <a:buSzPts val="840"/>
              <a:buNone/>
              <a:defRPr sz="839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47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47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47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47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47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47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9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9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0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0"/>
          <p:cNvSpPr txBox="1">
            <a:spLocks noGrp="1"/>
          </p:cNvSpPr>
          <p:nvPr>
            <p:ph type="body" idx="1"/>
          </p:nvPr>
        </p:nvSpPr>
        <p:spPr>
          <a:xfrm>
            <a:off x="269995" y="951974"/>
            <a:ext cx="2384948" cy="269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1945" algn="l">
              <a:spcBef>
                <a:spcPts val="294"/>
              </a:spcBef>
              <a:spcAft>
                <a:spcPts val="0"/>
              </a:spcAft>
              <a:buClr>
                <a:schemeClr val="dk1"/>
              </a:buClr>
              <a:buSzPts val="1470"/>
              <a:buChar char="•"/>
              <a:defRPr sz="1470"/>
            </a:lvl1pPr>
            <a:lvl2pPr marL="914400" lvl="1" indent="-30861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Char char="–"/>
              <a:defRPr sz="1260"/>
            </a:lvl2pPr>
            <a:lvl3pPr marL="1371600" lvl="2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–"/>
              <a:defRPr sz="945"/>
            </a:lvl4pPr>
            <a:lvl5pPr marL="2286000" lvl="4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»"/>
              <a:defRPr sz="945"/>
            </a:lvl5pPr>
            <a:lvl6pPr marL="2743200" lvl="5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6pPr>
            <a:lvl7pPr marL="3200400" lvl="6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7pPr>
            <a:lvl8pPr marL="3657600" lvl="7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8pPr>
            <a:lvl9pPr marL="4114800" lvl="8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9pPr>
          </a:lstStyle>
          <a:p>
            <a:endParaRPr/>
          </a:p>
        </p:txBody>
      </p:sp>
      <p:sp>
        <p:nvSpPr>
          <p:cNvPr id="36" name="Google Shape;36;p30"/>
          <p:cNvSpPr txBox="1">
            <a:spLocks noGrp="1"/>
          </p:cNvSpPr>
          <p:nvPr>
            <p:ph type="body" idx="2"/>
          </p:nvPr>
        </p:nvSpPr>
        <p:spPr>
          <a:xfrm>
            <a:off x="2744941" y="951974"/>
            <a:ext cx="2384948" cy="269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1945" algn="l">
              <a:spcBef>
                <a:spcPts val="294"/>
              </a:spcBef>
              <a:spcAft>
                <a:spcPts val="0"/>
              </a:spcAft>
              <a:buClr>
                <a:schemeClr val="dk1"/>
              </a:buClr>
              <a:buSzPts val="1470"/>
              <a:buChar char="•"/>
              <a:defRPr sz="1470"/>
            </a:lvl1pPr>
            <a:lvl2pPr marL="914400" lvl="1" indent="-30861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Char char="–"/>
              <a:defRPr sz="1260"/>
            </a:lvl2pPr>
            <a:lvl3pPr marL="1371600" lvl="2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–"/>
              <a:defRPr sz="945"/>
            </a:lvl4pPr>
            <a:lvl5pPr marL="2286000" lvl="4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»"/>
              <a:defRPr sz="945"/>
            </a:lvl5pPr>
            <a:lvl6pPr marL="2743200" lvl="5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6pPr>
            <a:lvl7pPr marL="3200400" lvl="6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7pPr>
            <a:lvl8pPr marL="3657600" lvl="7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8pPr>
            <a:lvl9pPr marL="4114800" lvl="8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9pPr>
          </a:lstStyle>
          <a:p>
            <a:endParaRPr/>
          </a:p>
        </p:txBody>
      </p:sp>
      <p:sp>
        <p:nvSpPr>
          <p:cNvPr id="37" name="Google Shape;37;p30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1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1"/>
          <p:cNvSpPr txBox="1">
            <a:spLocks noGrp="1"/>
          </p:cNvSpPr>
          <p:nvPr>
            <p:ph type="body" idx="1"/>
          </p:nvPr>
        </p:nvSpPr>
        <p:spPr>
          <a:xfrm>
            <a:off x="269995" y="913252"/>
            <a:ext cx="2385885" cy="38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None/>
              <a:defRPr sz="1260" b="1"/>
            </a:lvl1pPr>
            <a:lvl2pPr marL="914400" lvl="1" indent="-2286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b="1"/>
            </a:lvl2pPr>
            <a:lvl3pPr marL="1371600" lvl="2" indent="-228600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None/>
              <a:defRPr sz="945" b="1"/>
            </a:lvl3pPr>
            <a:lvl4pPr marL="1828800" lvl="3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4pPr>
            <a:lvl5pPr marL="2286000" lvl="4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5pPr>
            <a:lvl6pPr marL="2743200" lvl="5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6pPr>
            <a:lvl7pPr marL="3200400" lvl="6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7pPr>
            <a:lvl8pPr marL="3657600" lvl="7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8pPr>
            <a:lvl9pPr marL="4114800" lvl="8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9pPr>
          </a:lstStyle>
          <a:p>
            <a:endParaRPr/>
          </a:p>
        </p:txBody>
      </p:sp>
      <p:sp>
        <p:nvSpPr>
          <p:cNvPr id="43" name="Google Shape;43;p31"/>
          <p:cNvSpPr txBox="1">
            <a:spLocks noGrp="1"/>
          </p:cNvSpPr>
          <p:nvPr>
            <p:ph type="body" idx="2"/>
          </p:nvPr>
        </p:nvSpPr>
        <p:spPr>
          <a:xfrm>
            <a:off x="269995" y="1293852"/>
            <a:ext cx="2385885" cy="2350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Char char="•"/>
              <a:defRPr sz="1260"/>
            </a:lvl1pPr>
            <a:lvl2pPr marL="914400" lvl="1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–"/>
              <a:defRPr sz="1050"/>
            </a:lvl2pPr>
            <a:lvl3pPr marL="1371600" lvl="2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3pPr>
            <a:lvl4pPr marL="1828800" lvl="3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–"/>
              <a:defRPr sz="839"/>
            </a:lvl4pPr>
            <a:lvl5pPr marL="2286000" lvl="4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»"/>
              <a:defRPr sz="839"/>
            </a:lvl5pPr>
            <a:lvl6pPr marL="2743200" lvl="5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6pPr>
            <a:lvl7pPr marL="3200400" lvl="6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7pPr>
            <a:lvl8pPr marL="3657600" lvl="7" indent="-28194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8pPr>
            <a:lvl9pPr marL="4114800" lvl="8" indent="-28194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9pPr>
          </a:lstStyle>
          <a:p>
            <a:endParaRPr/>
          </a:p>
        </p:txBody>
      </p:sp>
      <p:sp>
        <p:nvSpPr>
          <p:cNvPr id="44" name="Google Shape;44;p31"/>
          <p:cNvSpPr txBox="1">
            <a:spLocks noGrp="1"/>
          </p:cNvSpPr>
          <p:nvPr>
            <p:ph type="body" idx="3"/>
          </p:nvPr>
        </p:nvSpPr>
        <p:spPr>
          <a:xfrm>
            <a:off x="2743065" y="913252"/>
            <a:ext cx="2386823" cy="38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None/>
              <a:defRPr sz="1260" b="1"/>
            </a:lvl1pPr>
            <a:lvl2pPr marL="914400" lvl="1" indent="-2286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b="1"/>
            </a:lvl2pPr>
            <a:lvl3pPr marL="1371600" lvl="2" indent="-228600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None/>
              <a:defRPr sz="945" b="1"/>
            </a:lvl3pPr>
            <a:lvl4pPr marL="1828800" lvl="3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4pPr>
            <a:lvl5pPr marL="2286000" lvl="4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5pPr>
            <a:lvl6pPr marL="2743200" lvl="5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6pPr>
            <a:lvl7pPr marL="3200400" lvl="6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7pPr>
            <a:lvl8pPr marL="3657600" lvl="7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8pPr>
            <a:lvl9pPr marL="4114800" lvl="8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body" idx="4"/>
          </p:nvPr>
        </p:nvSpPr>
        <p:spPr>
          <a:xfrm>
            <a:off x="2743065" y="1293852"/>
            <a:ext cx="2386823" cy="2350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Char char="•"/>
              <a:defRPr sz="1260"/>
            </a:lvl1pPr>
            <a:lvl2pPr marL="914400" lvl="1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–"/>
              <a:defRPr sz="1050"/>
            </a:lvl2pPr>
            <a:lvl3pPr marL="1371600" lvl="2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3pPr>
            <a:lvl4pPr marL="1828800" lvl="3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–"/>
              <a:defRPr sz="839"/>
            </a:lvl4pPr>
            <a:lvl5pPr marL="2286000" lvl="4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»"/>
              <a:defRPr sz="839"/>
            </a:lvl5pPr>
            <a:lvl6pPr marL="2743200" lvl="5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6pPr>
            <a:lvl7pPr marL="3200400" lvl="6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7pPr>
            <a:lvl8pPr marL="3657600" lvl="7" indent="-28194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8pPr>
            <a:lvl9pPr marL="4114800" lvl="8" indent="-28194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title"/>
          </p:nvPr>
        </p:nvSpPr>
        <p:spPr>
          <a:xfrm>
            <a:off x="269995" y="162440"/>
            <a:ext cx="1776523" cy="691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  <a:defRPr sz="105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body" idx="1"/>
          </p:nvPr>
        </p:nvSpPr>
        <p:spPr>
          <a:xfrm>
            <a:off x="2111204" y="162443"/>
            <a:ext cx="3018683" cy="3482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5280" algn="l">
              <a:spcBef>
                <a:spcPts val="336"/>
              </a:spcBef>
              <a:spcAft>
                <a:spcPts val="0"/>
              </a:spcAft>
              <a:buClr>
                <a:schemeClr val="dk1"/>
              </a:buClr>
              <a:buSzPts val="1680"/>
              <a:buChar char="•"/>
              <a:defRPr sz="1679"/>
            </a:lvl1pPr>
            <a:lvl2pPr marL="914400" lvl="1" indent="-321944" algn="l">
              <a:spcBef>
                <a:spcPts val="294"/>
              </a:spcBef>
              <a:spcAft>
                <a:spcPts val="0"/>
              </a:spcAft>
              <a:buClr>
                <a:schemeClr val="dk1"/>
              </a:buClr>
              <a:buSzPts val="1470"/>
              <a:buChar char="–"/>
              <a:defRPr sz="1470"/>
            </a:lvl2pPr>
            <a:lvl3pPr marL="1371600" lvl="2" indent="-30861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Char char="•"/>
              <a:defRPr sz="1260"/>
            </a:lvl3pPr>
            <a:lvl4pPr marL="1828800" lvl="3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–"/>
              <a:defRPr sz="1050"/>
            </a:lvl4pPr>
            <a:lvl5pPr marL="2286000" lvl="4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»"/>
              <a:defRPr sz="1050"/>
            </a:lvl5pPr>
            <a:lvl6pPr marL="2743200" lvl="5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6pPr>
            <a:lvl7pPr marL="3200400" lvl="6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7pPr>
            <a:lvl8pPr marL="3657600" lvl="7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8pPr>
            <a:lvl9pPr marL="4114800" lvl="8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body" idx="2"/>
          </p:nvPr>
        </p:nvSpPr>
        <p:spPr>
          <a:xfrm>
            <a:off x="269995" y="853752"/>
            <a:ext cx="1776523" cy="2790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47"/>
              </a:spcBef>
              <a:spcAft>
                <a:spcPts val="0"/>
              </a:spcAft>
              <a:buClr>
                <a:schemeClr val="dk1"/>
              </a:buClr>
              <a:buSzPts val="735"/>
              <a:buNone/>
              <a:defRPr sz="735"/>
            </a:lvl1pPr>
            <a:lvl2pPr marL="914400" lvl="1" indent="-228600" algn="l">
              <a:spcBef>
                <a:spcPts val="126"/>
              </a:spcBef>
              <a:spcAft>
                <a:spcPts val="0"/>
              </a:spcAft>
              <a:buClr>
                <a:schemeClr val="dk1"/>
              </a:buClr>
              <a:buSzPts val="630"/>
              <a:buNone/>
              <a:defRPr sz="630"/>
            </a:lvl2pPr>
            <a:lvl3pPr marL="1371600" lvl="2" indent="-228600" algn="l">
              <a:spcBef>
                <a:spcPts val="105"/>
              </a:spcBef>
              <a:spcAft>
                <a:spcPts val="0"/>
              </a:spcAft>
              <a:buClr>
                <a:schemeClr val="dk1"/>
              </a:buClr>
              <a:buSzPts val="525"/>
              <a:buNone/>
              <a:defRPr sz="525"/>
            </a:lvl3pPr>
            <a:lvl4pPr marL="1828800" lvl="3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4pPr>
            <a:lvl5pPr marL="2286000" lvl="4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5pPr>
            <a:lvl6pPr marL="2743200" lvl="5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6pPr>
            <a:lvl7pPr marL="3200400" lvl="6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7pPr>
            <a:lvl8pPr marL="3657600" lvl="7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8pPr>
            <a:lvl9pPr marL="4114800" lvl="8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3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 txBox="1">
            <a:spLocks noGrp="1"/>
          </p:cNvSpPr>
          <p:nvPr>
            <p:ph type="title"/>
          </p:nvPr>
        </p:nvSpPr>
        <p:spPr>
          <a:xfrm>
            <a:off x="1058416" y="2855916"/>
            <a:ext cx="3239929" cy="337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  <a:defRPr sz="105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>
            <a:spLocks noGrp="1"/>
          </p:cNvSpPr>
          <p:nvPr>
            <p:ph type="pic" idx="2"/>
          </p:nvPr>
        </p:nvSpPr>
        <p:spPr>
          <a:xfrm>
            <a:off x="1058416" y="364548"/>
            <a:ext cx="3239929" cy="24479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4"/>
          <p:cNvSpPr txBox="1">
            <a:spLocks noGrp="1"/>
          </p:cNvSpPr>
          <p:nvPr>
            <p:ph type="body" idx="1"/>
          </p:nvPr>
        </p:nvSpPr>
        <p:spPr>
          <a:xfrm>
            <a:off x="1058416" y="3193070"/>
            <a:ext cx="3239929" cy="478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47"/>
              </a:spcBef>
              <a:spcAft>
                <a:spcPts val="0"/>
              </a:spcAft>
              <a:buClr>
                <a:schemeClr val="dk1"/>
              </a:buClr>
              <a:buSzPts val="735"/>
              <a:buNone/>
              <a:defRPr sz="735"/>
            </a:lvl1pPr>
            <a:lvl2pPr marL="914400" lvl="1" indent="-228600" algn="l">
              <a:spcBef>
                <a:spcPts val="126"/>
              </a:spcBef>
              <a:spcAft>
                <a:spcPts val="0"/>
              </a:spcAft>
              <a:buClr>
                <a:schemeClr val="dk1"/>
              </a:buClr>
              <a:buSzPts val="630"/>
              <a:buNone/>
              <a:defRPr sz="630"/>
            </a:lvl2pPr>
            <a:lvl3pPr marL="1371600" lvl="2" indent="-228600" algn="l">
              <a:spcBef>
                <a:spcPts val="105"/>
              </a:spcBef>
              <a:spcAft>
                <a:spcPts val="0"/>
              </a:spcAft>
              <a:buClr>
                <a:schemeClr val="dk1"/>
              </a:buClr>
              <a:buSzPts val="525"/>
              <a:buNone/>
              <a:defRPr sz="525"/>
            </a:lvl3pPr>
            <a:lvl4pPr marL="1828800" lvl="3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4pPr>
            <a:lvl5pPr marL="2286000" lvl="4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5pPr>
            <a:lvl6pPr marL="2743200" lvl="5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6pPr>
            <a:lvl7pPr marL="3200400" lvl="6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7pPr>
            <a:lvl8pPr marL="3657600" lvl="7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8pPr>
            <a:lvl9pPr marL="4114800" lvl="8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9pPr>
          </a:lstStyle>
          <a:p>
            <a:endParaRPr/>
          </a:p>
        </p:txBody>
      </p:sp>
      <p:sp>
        <p:nvSpPr>
          <p:cNvPr id="65" name="Google Shape;65;p34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4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body" idx="1"/>
          </p:nvPr>
        </p:nvSpPr>
        <p:spPr>
          <a:xfrm rot="5400000">
            <a:off x="1353677" y="-131708"/>
            <a:ext cx="2692529" cy="4859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5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5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 txBox="1">
            <a:spLocks noGrp="1"/>
          </p:cNvSpPr>
          <p:nvPr>
            <p:ph type="title"/>
          </p:nvPr>
        </p:nvSpPr>
        <p:spPr>
          <a:xfrm rot="5400000">
            <a:off x="2781844" y="1296456"/>
            <a:ext cx="3481116" cy="1214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body" idx="1"/>
          </p:nvPr>
        </p:nvSpPr>
        <p:spPr>
          <a:xfrm rot="5400000">
            <a:off x="306898" y="126481"/>
            <a:ext cx="3481116" cy="355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6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6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10"/>
              <a:buFont typeface="Calibri"/>
              <a:buNone/>
              <a:defRPr sz="23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269995" y="951974"/>
            <a:ext cx="4859893" cy="269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5280" algn="l" rtl="0">
              <a:spcBef>
                <a:spcPts val="336"/>
              </a:spcBef>
              <a:spcAft>
                <a:spcPts val="0"/>
              </a:spcAft>
              <a:buClr>
                <a:schemeClr val="dk1"/>
              </a:buClr>
              <a:buSzPts val="1680"/>
              <a:buFont typeface="Arial"/>
              <a:buChar char="•"/>
              <a:defRPr sz="16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1944" algn="l" rtl="0">
              <a:spcBef>
                <a:spcPts val="294"/>
              </a:spcBef>
              <a:spcAft>
                <a:spcPts val="0"/>
              </a:spcAft>
              <a:buClr>
                <a:schemeClr val="dk1"/>
              </a:buClr>
              <a:buSzPts val="1470"/>
              <a:buFont typeface="Arial"/>
              <a:buChar char="–"/>
              <a:defRPr sz="147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8610" algn="l" rtl="0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rial"/>
              <a:buChar char="•"/>
              <a:defRPr sz="12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–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»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Чешир\РАБОЧЕЕ\!!! БРЕНД БУК!!!\свалка заготовок\Безымянный-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8" r="10447"/>
          <a:stretch/>
        </p:blipFill>
        <p:spPr bwMode="auto">
          <a:xfrm>
            <a:off x="-1" y="-28762"/>
            <a:ext cx="10799763" cy="612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7775" y="3388999"/>
            <a:ext cx="9185070" cy="947195"/>
          </a:xfrm>
          <a:prstGeom prst="rect">
            <a:avLst/>
          </a:prstGeom>
          <a:noFill/>
        </p:spPr>
        <p:txBody>
          <a:bodyPr wrap="square" lIns="92025" tIns="46012" rIns="92025" bIns="46012" rtlCol="0">
            <a:spAutoFit/>
          </a:bodyPr>
          <a:lstStyle/>
          <a:p>
            <a:pPr algn="ctr"/>
            <a:r>
              <a:rPr lang="en-US" sz="3189" b="1" dirty="0" err="1" smtClean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Saiyan</a:t>
            </a:r>
            <a:endParaRPr lang="ru-RU" sz="3189" b="1" dirty="0">
              <a:solidFill>
                <a:schemeClr val="accent2">
                  <a:lumMod val="75000"/>
                </a:schemeClr>
              </a:solidFill>
              <a:latin typeface="Myriad Pro" pitchFamily="34" charset="0"/>
            </a:endParaRPr>
          </a:p>
          <a:p>
            <a:pPr algn="ctr"/>
            <a:r>
              <a:rPr lang="ru-RU" sz="2362" dirty="0" smtClean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Клуб живой озвучки</a:t>
            </a:r>
            <a:endParaRPr lang="ru-RU" sz="2362" dirty="0">
              <a:solidFill>
                <a:schemeClr val="accent2">
                  <a:lumMod val="75000"/>
                </a:schemeClr>
              </a:solidFill>
              <a:latin typeface="Myriad Pro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30944" y="4668196"/>
            <a:ext cx="4122823" cy="1162062"/>
          </a:xfrm>
          <a:prstGeom prst="rect">
            <a:avLst/>
          </a:prstGeom>
        </p:spPr>
        <p:txBody>
          <a:bodyPr wrap="none" lIns="92025" tIns="46012" rIns="92025" bIns="46012">
            <a:spAutoFit/>
          </a:bodyPr>
          <a:lstStyle/>
          <a:p>
            <a:pPr lvl="0" algn="r">
              <a:lnSpc>
                <a:spcPct val="139983"/>
              </a:lnSpc>
            </a:pPr>
            <a:r>
              <a:rPr lang="ru-RU" sz="1654" dirty="0" smtClean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Автор: </a:t>
            </a:r>
            <a:r>
              <a:rPr lang="ru-RU" sz="1654" dirty="0" err="1" smtClean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Негматов</a:t>
            </a:r>
            <a:r>
              <a:rPr lang="ru-RU" sz="1654" dirty="0" smtClean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 Алишер </a:t>
            </a:r>
            <a:r>
              <a:rPr lang="ru-RU" sz="1654" dirty="0" err="1" smtClean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Темурович</a:t>
            </a:r>
            <a:endParaRPr lang="ru-RU" sz="1654" dirty="0">
              <a:solidFill>
                <a:schemeClr val="accent2">
                  <a:lumMod val="75000"/>
                </a:schemeClr>
              </a:solidFill>
              <a:latin typeface="Myriad Pro" pitchFamily="34" charset="0"/>
            </a:endParaRPr>
          </a:p>
          <a:p>
            <a:pPr lvl="0" algn="r">
              <a:lnSpc>
                <a:spcPct val="139983"/>
              </a:lnSpc>
            </a:pPr>
            <a:r>
              <a:rPr lang="ru-RU" sz="1654" dirty="0" err="1" smtClean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Трекер</a:t>
            </a:r>
            <a:r>
              <a:rPr lang="ru-RU" sz="1654" dirty="0" smtClean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: Марина Некрасова </a:t>
            </a:r>
            <a:endParaRPr lang="ru-RU" sz="1654" dirty="0">
              <a:solidFill>
                <a:schemeClr val="accent2">
                  <a:lumMod val="75000"/>
                </a:schemeClr>
              </a:solidFill>
              <a:latin typeface="Myriad Pro" pitchFamily="34" charset="0"/>
            </a:endParaRPr>
          </a:p>
          <a:p>
            <a:pPr lvl="0" algn="r">
              <a:lnSpc>
                <a:spcPct val="139983"/>
              </a:lnSpc>
            </a:pPr>
            <a:r>
              <a:rPr lang="ru-RU" sz="1654" dirty="0" smtClean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Наставник: Агапова Елена Григорьевна</a:t>
            </a:r>
            <a:endParaRPr lang="en-GB" sz="2362" dirty="0">
              <a:solidFill>
                <a:schemeClr val="accent2">
                  <a:lumMod val="75000"/>
                </a:schemeClr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51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60;p17"/>
          <p:cNvSpPr txBox="1"/>
          <p:nvPr/>
        </p:nvSpPr>
        <p:spPr>
          <a:xfrm>
            <a:off x="5248275" y="207633"/>
            <a:ext cx="5329863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/>
            <a:r>
              <a:rPr lang="ru-RU" sz="2401" b="1" dirty="0" smtClean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rPr>
              <a:t>ОПИСАНИЕ ПРОЕКТА</a:t>
            </a:r>
            <a:endParaRPr lang="ru-RU" sz="2401" b="1" dirty="0">
              <a:solidFill>
                <a:srgbClr val="FFFFFF"/>
              </a:solidFill>
              <a:latin typeface="Montserrat SemiBold"/>
              <a:ea typeface="Montserrat SemiBold"/>
              <a:cs typeface="Montserrat Semi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351" y="1229445"/>
            <a:ext cx="64315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Клуб живой озвучки позволит:</a:t>
            </a:r>
          </a:p>
          <a:p>
            <a:r>
              <a:rPr lang="ru-RU" dirty="0" smtClean="0"/>
              <a:t>1. Озвучить силами непрофессиональных актёров (студентов) образовательный и развлекательный контент (фильмы, сериалы, </a:t>
            </a:r>
            <a:r>
              <a:rPr lang="ru-RU" dirty="0" err="1" smtClean="0"/>
              <a:t>аниме</a:t>
            </a:r>
            <a:r>
              <a:rPr lang="ru-RU" dirty="0" smtClean="0"/>
              <a:t>)</a:t>
            </a:r>
          </a:p>
          <a:p>
            <a:r>
              <a:rPr lang="ru-RU" dirty="0" smtClean="0"/>
              <a:t>2. Выявить и повысить актерские навыки у студентов.</a:t>
            </a:r>
          </a:p>
          <a:p>
            <a:r>
              <a:rPr lang="ru-RU" dirty="0" smtClean="0"/>
              <a:t>3. Разместить созданный контент в </a:t>
            </a:r>
            <a:r>
              <a:rPr lang="ru-RU" dirty="0" err="1" smtClean="0"/>
              <a:t>соцсетях</a:t>
            </a:r>
            <a:r>
              <a:rPr lang="ru-RU" dirty="0" smtClean="0"/>
              <a:t>.</a:t>
            </a:r>
          </a:p>
          <a:p>
            <a:r>
              <a:rPr lang="ru-RU" dirty="0" smtClean="0"/>
              <a:t>4. Позволит общаться и обмениваться опытом и полученными навыками между участниками клуба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4495800" y="209787"/>
            <a:ext cx="6136909" cy="7389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255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/>
            <a:r>
              <a:rPr lang="ru-RU" sz="2401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rPr>
              <a:t>АКТУАЛЬНОСТЬ </a:t>
            </a:r>
            <a:r>
              <a:rPr lang="ru-RU" sz="2401" b="1" dirty="0" smtClean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rPr>
              <a:t>ПРОЕКТА </a:t>
            </a:r>
            <a:r>
              <a:rPr lang="ru-RU" sz="2401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ПРОБЛЕМА</a:t>
            </a:r>
            <a:endParaRPr lang="ru-RU" sz="2401" b="1" dirty="0">
              <a:solidFill>
                <a:srgbClr val="FFFFFF"/>
              </a:solidFill>
              <a:latin typeface="Montserrat SemiBold"/>
              <a:ea typeface="Montserrat SemiBold"/>
              <a:cs typeface="Montserrat SemiBold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51680" y="1797179"/>
            <a:ext cx="10866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i="1" dirty="0">
                <a:latin typeface="Montserrat"/>
                <a:ea typeface="Montserrat"/>
                <a:cs typeface="Montserrat"/>
                <a:sym typeface="Montserrat"/>
              </a:rPr>
              <a:t>ПРИМЕР</a:t>
            </a:r>
            <a:endParaRPr lang="ru-RU" i="1" dirty="0"/>
          </a:p>
        </p:txBody>
      </p:sp>
      <p:sp>
        <p:nvSpPr>
          <p:cNvPr id="30" name="Google Shape;205;p6"/>
          <p:cNvSpPr txBox="1"/>
          <p:nvPr/>
        </p:nvSpPr>
        <p:spPr>
          <a:xfrm>
            <a:off x="960160" y="2197302"/>
            <a:ext cx="1925841" cy="359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5" b="1" dirty="0" err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Целевой</a:t>
            </a:r>
            <a:r>
              <a:rPr lang="en-US" sz="1405" b="1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1405" b="1" dirty="0" err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клиент</a:t>
            </a:r>
            <a:endParaRPr dirty="0"/>
          </a:p>
        </p:txBody>
      </p:sp>
      <p:sp>
        <p:nvSpPr>
          <p:cNvPr id="37" name="Google Shape;212;p6"/>
          <p:cNvSpPr txBox="1"/>
          <p:nvPr/>
        </p:nvSpPr>
        <p:spPr>
          <a:xfrm>
            <a:off x="6279043" y="2008131"/>
            <a:ext cx="2929165" cy="359073"/>
          </a:xfrm>
          <a:prstGeom prst="rect">
            <a:avLst/>
          </a:prstGeom>
          <a:gradFill>
            <a:gsLst>
              <a:gs pos="50000">
                <a:schemeClr val="accent2">
                  <a:lumMod val="40000"/>
                  <a:lumOff val="60000"/>
                </a:schemeClr>
              </a:gs>
              <a:gs pos="27000">
                <a:schemeClr val="accent2">
                  <a:lumMod val="60000"/>
                  <a:lumOff val="40000"/>
                </a:schemeClr>
              </a:gs>
              <a:gs pos="72000">
                <a:schemeClr val="accent2">
                  <a:lumMod val="20000"/>
                  <a:lumOff val="80000"/>
                </a:schemeClr>
              </a:gs>
              <a:gs pos="88000">
                <a:schemeClr val="bg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5" b="1" dirty="0" err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Современные</a:t>
            </a:r>
            <a:r>
              <a:rPr lang="en-US" sz="1405" b="1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1405" b="1" dirty="0" err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ограничения</a:t>
            </a:r>
            <a:endParaRPr dirty="0"/>
          </a:p>
        </p:txBody>
      </p:sp>
      <p:sp>
        <p:nvSpPr>
          <p:cNvPr id="20" name="Google Shape;206;p6"/>
          <p:cNvSpPr txBox="1"/>
          <p:nvPr/>
        </p:nvSpPr>
        <p:spPr>
          <a:xfrm>
            <a:off x="5917661" y="2556375"/>
            <a:ext cx="4147586" cy="1152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69415" lvl="1" indent="-134707">
              <a:lnSpc>
                <a:spcPct val="199919"/>
              </a:lnSpc>
              <a:buSzPts val="1248"/>
              <a:buFont typeface="Arial"/>
              <a:buChar char="•"/>
            </a:pPr>
            <a:r>
              <a:rPr lang="ru-RU" sz="1248" dirty="0" smtClean="0">
                <a:latin typeface="Montserrat"/>
                <a:ea typeface="Montserrat"/>
                <a:cs typeface="Montserrat"/>
                <a:sym typeface="Montserrat"/>
              </a:rPr>
              <a:t>Сдвиг к технологиям (уход от классического творчества)</a:t>
            </a:r>
            <a:endParaRPr lang="ru-RU" sz="1200" dirty="0"/>
          </a:p>
          <a:p>
            <a:pPr marL="269415" lvl="1" indent="-134707">
              <a:lnSpc>
                <a:spcPct val="199919"/>
              </a:lnSpc>
              <a:buSzPts val="1248"/>
              <a:buFont typeface="Arial"/>
              <a:buChar char="•"/>
            </a:pPr>
            <a:r>
              <a:rPr lang="ru-RU" sz="1248" dirty="0" smtClean="0">
                <a:latin typeface="Montserrat"/>
                <a:sym typeface="Montserrat"/>
              </a:rPr>
              <a:t>Дефицит живой озвучки</a:t>
            </a:r>
            <a:endParaRPr lang="ru-RU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913317" y="2594795"/>
            <a:ext cx="3343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Подростки/студенты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4495800" y="209787"/>
            <a:ext cx="6136909" cy="7389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pPr algn="r"/>
            <a:r>
              <a:rPr lang="ru-RU" dirty="0"/>
              <a:t>АКТУАЛЬНОСТЬ </a:t>
            </a:r>
            <a:r>
              <a:rPr lang="ru-RU" dirty="0" smtClean="0"/>
              <a:t>ПРОЕКТА</a:t>
            </a:r>
          </a:p>
          <a:p>
            <a:pPr algn="r"/>
            <a:r>
              <a:rPr lang="ru-RU" dirty="0" smtClean="0"/>
              <a:t> </a:t>
            </a:r>
            <a:r>
              <a:rPr lang="ru-RU" dirty="0">
                <a:sym typeface="Montserrat SemiBold"/>
              </a:rPr>
              <a:t>РЕШЕНИЕ</a:t>
            </a:r>
            <a:endParaRPr lang="ru-RU" dirty="0"/>
          </a:p>
        </p:txBody>
      </p:sp>
      <p:sp>
        <p:nvSpPr>
          <p:cNvPr id="41" name="Google Shape;232;p8"/>
          <p:cNvSpPr txBox="1"/>
          <p:nvPr/>
        </p:nvSpPr>
        <p:spPr>
          <a:xfrm>
            <a:off x="2532670" y="1464000"/>
            <a:ext cx="5320412" cy="1283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0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latin typeface="Montserrat SemiBold"/>
                <a:ea typeface="Montserrat SemiBold"/>
                <a:cs typeface="Montserrat SemiBold"/>
                <a:sym typeface="Montserrat SemiBold"/>
              </a:rPr>
              <a:t>Предоставление </a:t>
            </a:r>
            <a:r>
              <a:rPr lang="ru-RU" sz="2000" b="1" dirty="0" smtClean="0">
                <a:latin typeface="Montserrat SemiBold"/>
                <a:ea typeface="Montserrat SemiBold"/>
                <a:cs typeface="Montserrat SemiBold"/>
                <a:sym typeface="Montserrat SemiBold"/>
              </a:rPr>
              <a:t>возможности испытать себя в озвучке и актерском мастерстве  </a:t>
            </a:r>
            <a:endParaRPr lang="ru-RU" sz="2000" b="1" dirty="0" smtClean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64292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9286081" y="229548"/>
            <a:ext cx="1346628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pPr algn="r"/>
            <a:r>
              <a:rPr lang="ru-RU" dirty="0"/>
              <a:t>РЫНОК</a:t>
            </a:r>
          </a:p>
        </p:txBody>
      </p:sp>
      <p:sp>
        <p:nvSpPr>
          <p:cNvPr id="16" name="Google Shape;331;p16"/>
          <p:cNvSpPr txBox="1"/>
          <p:nvPr/>
        </p:nvSpPr>
        <p:spPr>
          <a:xfrm>
            <a:off x="1259758" y="2207815"/>
            <a:ext cx="1292495" cy="135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50" tIns="26650" rIns="26650" bIns="26650" anchor="ctr" anchorCtr="0">
            <a:noAutofit/>
          </a:bodyPr>
          <a:lstStyle/>
          <a:p>
            <a:pPr marL="0" marR="0" lvl="0" indent="0" algn="ctr" rtl="0">
              <a:lnSpc>
                <a:spcPct val="22998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" name="Google Shape;333;p16"/>
          <p:cNvCxnSpPr/>
          <p:nvPr/>
        </p:nvCxnSpPr>
        <p:spPr>
          <a:xfrm rot="21598402">
            <a:off x="1234175" y="3808870"/>
            <a:ext cx="5023455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334;p16"/>
          <p:cNvCxnSpPr/>
          <p:nvPr/>
        </p:nvCxnSpPr>
        <p:spPr>
          <a:xfrm rot="16202608">
            <a:off x="2207766" y="3807702"/>
            <a:ext cx="3078607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337;p16"/>
          <p:cNvSpPr txBox="1"/>
          <p:nvPr/>
        </p:nvSpPr>
        <p:spPr>
          <a:xfrm>
            <a:off x="4023477" y="2894973"/>
            <a:ext cx="1513157" cy="898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50" tIns="26650" rIns="26650" bIns="26650" anchor="ctr" anchorCtr="0">
            <a:noAutofit/>
          </a:bodyPr>
          <a:lstStyle/>
          <a:p>
            <a:pPr marL="0" marR="0" lvl="0" indent="0" algn="ctr" rtl="0">
              <a:lnSpc>
                <a:spcPct val="199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43" b="1" dirty="0" err="1" smtClean="0">
                <a:solidFill>
                  <a:srgbClr val="7030A0"/>
                </a:solidFill>
                <a:latin typeface="Montserrat"/>
                <a:ea typeface="Montserrat"/>
                <a:cs typeface="Montserrat"/>
                <a:sym typeface="Montserrat"/>
              </a:rPr>
              <a:t>Saiyan</a:t>
            </a:r>
            <a:endParaRPr sz="1143" b="1" dirty="0">
              <a:solidFill>
                <a:srgbClr val="7030A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" name="Google Shape;338;p16"/>
          <p:cNvSpPr txBox="1"/>
          <p:nvPr/>
        </p:nvSpPr>
        <p:spPr>
          <a:xfrm rot="16200000">
            <a:off x="-710408" y="3634157"/>
            <a:ext cx="3146888" cy="35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43" b="1" dirty="0" smtClean="0">
                <a:latin typeface="Montserrat SemiBold"/>
                <a:ea typeface="Montserrat SemiBold"/>
                <a:cs typeface="Montserrat SemiBold"/>
                <a:sym typeface="Montserrat SemiBold"/>
              </a:rPr>
              <a:t>Качество звука</a:t>
            </a:r>
            <a:endParaRPr sz="1143" b="1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8" name="Google Shape;339;p16"/>
          <p:cNvSpPr txBox="1"/>
          <p:nvPr/>
        </p:nvSpPr>
        <p:spPr>
          <a:xfrm>
            <a:off x="1815254" y="5385844"/>
            <a:ext cx="3861295" cy="272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43" b="1" dirty="0" smtClean="0">
                <a:latin typeface="Montserrat SemiBold"/>
                <a:sym typeface="Montserrat SemiBold"/>
              </a:rPr>
              <a:t>Разнообразие контента</a:t>
            </a:r>
            <a:endParaRPr dirty="0"/>
          </a:p>
        </p:txBody>
      </p:sp>
      <p:sp>
        <p:nvSpPr>
          <p:cNvPr id="29" name="Google Shape;340;p16"/>
          <p:cNvSpPr txBox="1"/>
          <p:nvPr/>
        </p:nvSpPr>
        <p:spPr>
          <a:xfrm>
            <a:off x="2937434" y="2288668"/>
            <a:ext cx="3013194" cy="339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2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ВЫСОКО</a:t>
            </a:r>
            <a:r>
              <a:rPr lang="ru-RU" sz="1102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Е</a:t>
            </a:r>
            <a:endParaRPr dirty="0"/>
          </a:p>
        </p:txBody>
      </p:sp>
      <p:sp>
        <p:nvSpPr>
          <p:cNvPr id="30" name="Google Shape;342;p16"/>
          <p:cNvSpPr txBox="1"/>
          <p:nvPr/>
        </p:nvSpPr>
        <p:spPr>
          <a:xfrm>
            <a:off x="3058627" y="4950326"/>
            <a:ext cx="3013194" cy="339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2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НИЗКО</a:t>
            </a:r>
            <a:r>
              <a:rPr lang="ru-RU" sz="1102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Е</a:t>
            </a:r>
            <a:endParaRPr dirty="0"/>
          </a:p>
        </p:txBody>
      </p:sp>
      <p:sp>
        <p:nvSpPr>
          <p:cNvPr id="33" name="Google Shape;345;p16"/>
          <p:cNvSpPr txBox="1"/>
          <p:nvPr/>
        </p:nvSpPr>
        <p:spPr>
          <a:xfrm>
            <a:off x="1316672" y="2995151"/>
            <a:ext cx="1513157" cy="895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50" tIns="26650" rIns="26650" bIns="26650" anchor="ctr" anchorCtr="0">
            <a:noAutofit/>
          </a:bodyPr>
          <a:lstStyle/>
          <a:p>
            <a:pPr marL="0" marR="0" lvl="0" indent="0" algn="ctr" rtl="0">
              <a:lnSpc>
                <a:spcPct val="199912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36" name="Google Shape;348;p16"/>
          <p:cNvSpPr txBox="1"/>
          <p:nvPr/>
        </p:nvSpPr>
        <p:spPr>
          <a:xfrm>
            <a:off x="1197694" y="3993086"/>
            <a:ext cx="1513157" cy="90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50" tIns="26650" rIns="26650" bIns="26650" anchor="ctr" anchorCtr="0">
            <a:noAutofit/>
          </a:bodyPr>
          <a:lstStyle/>
          <a:p>
            <a:pPr marL="0" marR="0" lvl="0" indent="0" algn="ctr" rtl="0">
              <a:lnSpc>
                <a:spcPct val="199912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45" name="Google Shape;351;p16"/>
          <p:cNvSpPr txBox="1"/>
          <p:nvPr/>
        </p:nvSpPr>
        <p:spPr>
          <a:xfrm>
            <a:off x="4246355" y="3978472"/>
            <a:ext cx="1513157" cy="963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50" tIns="26650" rIns="26650" bIns="26650" anchor="ctr" anchorCtr="0">
            <a:noAutofit/>
          </a:bodyPr>
          <a:lstStyle/>
          <a:p>
            <a:pPr marL="0" marR="0" lvl="0" indent="0" algn="ctr" rtl="0">
              <a:lnSpc>
                <a:spcPct val="199912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9384" y="3736624"/>
            <a:ext cx="853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Bauhaus 93" pitchFamily="82" charset="0"/>
              </a:rPr>
              <a:t>Anilibria</a:t>
            </a:r>
            <a:endParaRPr lang="ru-RU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3326" y="3736624"/>
            <a:ext cx="13984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Студия </a:t>
            </a:r>
            <a:r>
              <a:rPr lang="en-US" dirty="0" smtClean="0">
                <a:solidFill>
                  <a:schemeClr val="tx1"/>
                </a:solidFill>
                <a:latin typeface="Bernard MT Condensed" pitchFamily="18" charset="0"/>
              </a:rPr>
              <a:t>DEEP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46355" y="2743200"/>
            <a:ext cx="1662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  <a:latin typeface="Cooper Black" pitchFamily="18" charset="0"/>
              </a:rPr>
              <a:t>Red Head Sound</a:t>
            </a:r>
            <a:endParaRPr lang="ru-RU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4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7867652" y="209787"/>
            <a:ext cx="2831734" cy="38472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r>
              <a:rPr lang="ru-RU" dirty="0" smtClean="0"/>
              <a:t>СТЕЙК</a:t>
            </a:r>
            <a:r>
              <a:rPr lang="ru-RU" sz="2500" dirty="0" smtClean="0"/>
              <a:t>Х</a:t>
            </a:r>
            <a:r>
              <a:rPr lang="ru-RU" dirty="0" smtClean="0"/>
              <a:t>ОЛДЕРЫ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056284"/>
              </p:ext>
            </p:extLst>
          </p:nvPr>
        </p:nvGraphicFramePr>
        <p:xfrm>
          <a:off x="1807644" y="1151737"/>
          <a:ext cx="719984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9921"/>
                <a:gridCol w="359992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Подростки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Получение</a:t>
                      </a:r>
                      <a:r>
                        <a:rPr lang="ru-RU" baseline="0" dirty="0" smtClean="0"/>
                        <a:t> умений и опыта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Студенты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Развитие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US" baseline="0" dirty="0" smtClean="0"/>
                        <a:t>soft-skill (</a:t>
                      </a:r>
                      <a:r>
                        <a:rPr lang="ru-RU" baseline="0" dirty="0" smtClean="0"/>
                        <a:t>коммуникации)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Руководство ТОГУ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Развитие</a:t>
                      </a:r>
                      <a:r>
                        <a:rPr lang="ru-RU" baseline="0" dirty="0" smtClean="0"/>
                        <a:t> творческого потенциала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325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7277100" y="229548"/>
            <a:ext cx="3355610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pPr algn="r"/>
            <a:r>
              <a:rPr lang="ru-RU" dirty="0"/>
              <a:t>БИЗНЕС-МОДЕЛЬ</a:t>
            </a:r>
          </a:p>
        </p:txBody>
      </p:sp>
      <p:sp>
        <p:nvSpPr>
          <p:cNvPr id="41" name="Google Shape;276;p12"/>
          <p:cNvSpPr txBox="1"/>
          <p:nvPr/>
        </p:nvSpPr>
        <p:spPr>
          <a:xfrm>
            <a:off x="5360759" y="2566377"/>
            <a:ext cx="1383725" cy="1754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50" tIns="26650" rIns="26650" bIns="26650" anchor="ctr" anchorCtr="0">
            <a:noAutofit/>
          </a:bodyPr>
          <a:lstStyle/>
          <a:p>
            <a:pPr marL="0" marR="0" lvl="0" indent="0" algn="ctr" rtl="0">
              <a:lnSpc>
                <a:spcPct val="22998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42896" y="1506071"/>
            <a:ext cx="83547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Модель монетизации: 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Бесплатное первое участие в озвучке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Платное участие в озвучке (за курс)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Размещение рекламы от партнёров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Платные заказы озвучки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5512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2958837" y="209787"/>
            <a:ext cx="7673871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r>
              <a:rPr lang="ru-RU" dirty="0"/>
              <a:t>ПОРЯДОК И СТРУКТУРА ФИНАНСИРОВАНИЯ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999494"/>
              </p:ext>
            </p:extLst>
          </p:nvPr>
        </p:nvGraphicFramePr>
        <p:xfrm>
          <a:off x="1799960" y="898164"/>
          <a:ext cx="719984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961"/>
                <a:gridCol w="1799961"/>
                <a:gridCol w="1799961"/>
                <a:gridCol w="179996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месяца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Оборудование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50000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Запуск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 месяцев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36000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87500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102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3248025" y="229548"/>
            <a:ext cx="7384685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pPr lvl="0" algn="r"/>
            <a:r>
              <a:rPr lang="en-US" dirty="0"/>
              <a:t>КАЛЕНДАРНЫЙ ПЛАН СТАРТАП-ПРОЕКТА</a:t>
            </a: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563855"/>
              </p:ext>
            </p:extLst>
          </p:nvPr>
        </p:nvGraphicFramePr>
        <p:xfrm>
          <a:off x="435006" y="1013983"/>
          <a:ext cx="9966615" cy="45210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680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750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235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52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Montserrat" panose="020B0604020202020204" charset="-52"/>
                        </a:rPr>
                        <a:t>Название этапа календарного плана</a:t>
                      </a:r>
                      <a:endParaRPr lang="ru-RU" sz="2000" b="1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Montserrat" panose="020B0604020202020204" charset="-52"/>
                        </a:rPr>
                        <a:t>Длительность этапа, мес.</a:t>
                      </a:r>
                      <a:endParaRPr lang="ru-RU" sz="2000" b="1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Montserrat" panose="020B0604020202020204" charset="-52"/>
                        </a:rPr>
                        <a:t>Стоимость, руб.</a:t>
                      </a:r>
                      <a:endParaRPr lang="ru-RU" sz="2000" b="1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00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Тематические</a:t>
                      </a:r>
                      <a:r>
                        <a:rPr lang="ru-RU" sz="2000" baseline="0" dirty="0" smtClean="0">
                          <a:effectLst/>
                          <a:latin typeface="Montserrat" panose="020B0604020202020204" charset="-52"/>
                        </a:rPr>
                        <a:t> м</a:t>
                      </a: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ероприятия для продвижения клуба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3</a:t>
                      </a: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500</a:t>
                      </a: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76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Продвижение</a:t>
                      </a:r>
                      <a:r>
                        <a:rPr lang="ru-RU" sz="2000" baseline="0" dirty="0" smtClean="0">
                          <a:effectLst/>
                          <a:latin typeface="Montserrat" panose="020B0604020202020204" charset="-52"/>
                        </a:rPr>
                        <a:t> через социальные сети и </a:t>
                      </a:r>
                      <a:r>
                        <a:rPr lang="ru-RU" sz="2000" baseline="0" dirty="0" err="1" smtClean="0">
                          <a:effectLst/>
                          <a:latin typeface="Montserrat" panose="020B0604020202020204" charset="-52"/>
                        </a:rPr>
                        <a:t>мессенджеры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постоянно</a:t>
                      </a: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-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76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Закуп</a:t>
                      </a:r>
                      <a:r>
                        <a:rPr lang="ru-RU" sz="2000" baseline="0" dirty="0" smtClean="0">
                          <a:effectLst/>
                          <a:latin typeface="Montserrat" panose="020B0604020202020204" charset="-52"/>
                        </a:rPr>
                        <a:t> оборудования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3</a:t>
                      </a: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50000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76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Запуск клуба:</a:t>
                      </a:r>
                      <a:r>
                        <a:rPr lang="ru-RU" sz="2000" baseline="0" dirty="0" smtClean="0">
                          <a:effectLst/>
                          <a:latin typeface="Montserrat" panose="020B0604020202020204" charset="-52"/>
                        </a:rPr>
                        <a:t> Аренда помещения,</a:t>
                      </a: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 Поиск</a:t>
                      </a:r>
                      <a:r>
                        <a:rPr lang="ru-RU" sz="2000" baseline="0" dirty="0" smtClean="0">
                          <a:effectLst/>
                          <a:latin typeface="Montserrat" panose="020B0604020202020204" charset="-52"/>
                        </a:rPr>
                        <a:t> контента, Отбор участников, Записи, Оценки.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1</a:t>
                      </a: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3000</a:t>
                      </a: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594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57;p17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37949" y="4261015"/>
            <a:ext cx="1321759" cy="132175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60;p17"/>
          <p:cNvSpPr txBox="1"/>
          <p:nvPr/>
        </p:nvSpPr>
        <p:spPr>
          <a:xfrm>
            <a:off x="5400676" y="207633"/>
            <a:ext cx="5177462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/>
            <a:r>
              <a:rPr lang="ru-RU" sz="2401" b="1" dirty="0" smtClean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rPr>
              <a:t>КОМАНДА ПРОЕКТА</a:t>
            </a:r>
            <a:endParaRPr lang="ru-RU" sz="2401" b="1" dirty="0">
              <a:solidFill>
                <a:srgbClr val="FFFFFF"/>
              </a:solidFill>
              <a:latin typeface="Montserrat SemiBold"/>
              <a:ea typeface="Montserrat SemiBold"/>
              <a:cs typeface="Montserrat SemiBold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238852"/>
              </p:ext>
            </p:extLst>
          </p:nvPr>
        </p:nvGraphicFramePr>
        <p:xfrm>
          <a:off x="1484914" y="1134681"/>
          <a:ext cx="7199841" cy="347980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2399947"/>
                <a:gridCol w="2399947"/>
                <a:gridCol w="239994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Ф.И.О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Должность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Опыт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Негматов</a:t>
                      </a:r>
                      <a:r>
                        <a:rPr lang="ru-RU" baseline="0" dirty="0" smtClean="0"/>
                        <a:t> Алишер </a:t>
                      </a:r>
                      <a:r>
                        <a:rPr lang="ru-RU" baseline="0" dirty="0" err="1" smtClean="0"/>
                        <a:t>Темурович</a:t>
                      </a:r>
                      <a:r>
                        <a:rPr lang="ru-RU" baseline="0" dirty="0" smtClean="0"/>
                        <a:t> (лидер)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Актёр Озвучки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Присутсвует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Синицына</a:t>
                      </a:r>
                      <a:r>
                        <a:rPr lang="ru-RU" baseline="0" dirty="0" smtClean="0"/>
                        <a:t> Дарья Константиновна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Актриса Озвучки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Отсутствует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Иванов</a:t>
                      </a:r>
                      <a:r>
                        <a:rPr lang="ru-RU" baseline="0" dirty="0" smtClean="0"/>
                        <a:t> Кирилл Дмитриевич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Организатор</a:t>
                      </a:r>
                      <a:r>
                        <a:rPr lang="ru-RU" baseline="0" dirty="0" smtClean="0"/>
                        <a:t> мероприятий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Присутствует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Чернявский</a:t>
                      </a:r>
                      <a:r>
                        <a:rPr lang="ru-RU" baseline="0" dirty="0" smtClean="0"/>
                        <a:t> Роман Сергеевич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Видеомонтажёр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Присутствует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Москаленко</a:t>
                      </a:r>
                      <a:r>
                        <a:rPr lang="ru-RU" baseline="0" dirty="0" smtClean="0"/>
                        <a:t> Олег Юрьевич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Видеомонтажёр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Присутствует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Лоншакова Наталья Александровна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Актёр Озвучки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Отсутствует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088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4"/>
          <p:cNvSpPr txBox="1"/>
          <p:nvPr/>
        </p:nvSpPr>
        <p:spPr>
          <a:xfrm>
            <a:off x="675481" y="3453229"/>
            <a:ext cx="8134582" cy="44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22" dirty="0" err="1" smtClean="0">
                <a:latin typeface="Montserrat"/>
                <a:sym typeface="Montserrat"/>
              </a:rPr>
              <a:t>Негматов</a:t>
            </a:r>
            <a:r>
              <a:rPr lang="ru-RU" sz="2922" dirty="0" smtClean="0">
                <a:latin typeface="Montserrat"/>
                <a:sym typeface="Montserrat"/>
              </a:rPr>
              <a:t> Алишер</a:t>
            </a:r>
            <a:endParaRPr dirty="0"/>
          </a:p>
        </p:txBody>
      </p:sp>
      <p:sp>
        <p:nvSpPr>
          <p:cNvPr id="500" name="Google Shape;500;p24"/>
          <p:cNvSpPr txBox="1"/>
          <p:nvPr/>
        </p:nvSpPr>
        <p:spPr>
          <a:xfrm>
            <a:off x="695480" y="2591739"/>
            <a:ext cx="7149627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49" b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КОНТАКТЫ ДЛЯ СВЯЗИ</a:t>
            </a:r>
            <a:endParaRPr/>
          </a:p>
        </p:txBody>
      </p:sp>
      <p:sp>
        <p:nvSpPr>
          <p:cNvPr id="501" name="Google Shape;501;p24"/>
          <p:cNvSpPr txBox="1"/>
          <p:nvPr/>
        </p:nvSpPr>
        <p:spPr>
          <a:xfrm>
            <a:off x="695480" y="4309031"/>
            <a:ext cx="5769598" cy="37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1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17" dirty="0" smtClean="0">
                <a:latin typeface="Montserrat"/>
                <a:sym typeface="Montserrat"/>
              </a:rPr>
              <a:t>revanstarkiller2021@gmail.com</a:t>
            </a:r>
            <a:endParaRPr dirty="0"/>
          </a:p>
        </p:txBody>
      </p:sp>
      <p:sp>
        <p:nvSpPr>
          <p:cNvPr id="502" name="Google Shape;502;p24"/>
          <p:cNvSpPr txBox="1"/>
          <p:nvPr/>
        </p:nvSpPr>
        <p:spPr>
          <a:xfrm>
            <a:off x="695480" y="3956055"/>
            <a:ext cx="5576734" cy="3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7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17" b="1" dirty="0" smtClean="0">
                <a:latin typeface="Montserrat"/>
                <a:sym typeface="Montserrat"/>
              </a:rPr>
              <a:t>Начинающий Специалист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17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257</Words>
  <Application>Microsoft Office PowerPoint</Application>
  <PresentationFormat>Произвольный</PresentationFormat>
  <Paragraphs>98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Bernard MT Condensed</vt:lpstr>
      <vt:lpstr>Montserrat</vt:lpstr>
      <vt:lpstr>Cooper Black</vt:lpstr>
      <vt:lpstr>Bauhaus 93</vt:lpstr>
      <vt:lpstr>Times New Roman</vt:lpstr>
      <vt:lpstr>Myriad Pro</vt:lpstr>
      <vt:lpstr>Montserrat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Сашуля :</dc:creator>
  <cp:lastModifiedBy>Олег Азов</cp:lastModifiedBy>
  <cp:revision>35</cp:revision>
  <dcterms:created xsi:type="dcterms:W3CDTF">2006-08-16T00:00:00Z</dcterms:created>
  <dcterms:modified xsi:type="dcterms:W3CDTF">2023-11-24T06:59:39Z</dcterms:modified>
</cp:coreProperties>
</file>