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6" r:id="rId3"/>
    <p:sldId id="279" r:id="rId4"/>
    <p:sldId id="280" r:id="rId5"/>
    <p:sldId id="281" r:id="rId6"/>
    <p:sldId id="282" r:id="rId7"/>
    <p:sldId id="283" r:id="rId8"/>
    <p:sldId id="284" r:id="rId9"/>
    <p:sldId id="289" r:id="rId10"/>
    <p:sldId id="287" r:id="rId11"/>
    <p:sldId id="288" r:id="rId12"/>
    <p:sldId id="285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1454"/>
    <a:srgbClr val="3C467A"/>
    <a:srgbClr val="D9DFFD"/>
    <a:srgbClr val="A7C7E7"/>
    <a:srgbClr val="6544A9"/>
    <a:srgbClr val="E9E7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478"/>
    <p:restoredTop sz="96341"/>
  </p:normalViewPr>
  <p:slideViewPr>
    <p:cSldViewPr snapToGrid="0">
      <p:cViewPr varScale="1">
        <p:scale>
          <a:sx n="152" d="100"/>
          <a:sy n="152" d="100"/>
        </p:scale>
        <p:origin x="222" y="3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C8B5DC-3110-DEAD-7AD1-1144EEA9EC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BA447C1-E6BB-1A37-E2DD-EBBE657A6B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2FA906-5D78-4C47-FE8D-FDF80EF3A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CF97-3344-6C46-B6BB-C88344A1FFBA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FB46F2-2DFC-BAB2-7D5B-C1D1B5B11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DF2A02-81B7-7F27-72D0-63E844F97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3A5DB-5723-D340-BF0E-88BCF80EC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719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F5532F-9057-6C58-BBA3-E6CA38A38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0A9EC7-8350-F521-5466-A889E9C23A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BAF1FB-616E-E8BB-D447-8FC8D1604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CF97-3344-6C46-B6BB-C88344A1FFBA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62610EA-0D09-766A-E30B-4021AEDAC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29AAEE9-44E7-0F29-F144-B2C10F5F8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3A5DB-5723-D340-BF0E-88BCF80EC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2113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1934C4-3FDB-71DD-1F9A-7C715E5B5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A372F5F-AFE6-8625-F422-CCAD3DC25E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1144CB-E3B0-853D-9351-5EA313AFB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CF97-3344-6C46-B6BB-C88344A1FFBA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BEA992-AF15-3D91-F12F-2E9CE934D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2D65C5-481F-056C-A490-B53D2E745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3A5DB-5723-D340-BF0E-88BCF80EC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00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2F1687-A623-CBE9-CCD0-42263813C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7EB04A-FD07-42B3-DCE3-5E949AA41C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8CDD995-9601-4AD5-1DB9-73A62D9958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365A9B8-12FD-4252-AB24-38BB9D1DF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CF97-3344-6C46-B6BB-C88344A1FFBA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1B11054-34F7-BCD9-F05E-26DE03111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9C4FFB9-761B-E159-27A2-70B98E1F5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3A5DB-5723-D340-BF0E-88BCF80EC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661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4C1AC4-1FDC-0361-92A7-D0D1ADCEE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6C5EF6C-4BBD-DB2E-DFEF-06F9279EAB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CD9C9F3-382C-E65D-3057-94B4D8F9A1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39655FD-F3C1-D5AD-B5ED-D707CAE6F3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952811E-9D5F-52A8-1886-88EA65A407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5219C72-1983-DA26-0CBF-B743125F5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CF97-3344-6C46-B6BB-C88344A1FFBA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33E196C-C505-A366-DB19-BB8CA162D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32D0AC5-D207-001D-5429-D88833D4D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3A5DB-5723-D340-BF0E-88BCF80EC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296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0EF821-A91E-6BA1-9B72-C1445D0BF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214409E-8DCB-8332-B7A0-21529D287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CF97-3344-6C46-B6BB-C88344A1FFBA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48ED1F1-AB67-2521-CFC8-46583801C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BC6317D-0779-BC56-12E5-603D1C690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3A5DB-5723-D340-BF0E-88BCF80EC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37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3E34FA6-1BAE-9851-45BF-40376CDBE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CF97-3344-6C46-B6BB-C88344A1FFBA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CF85110-1D28-60EB-B9A0-8331A93D4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A5BCC18-43A8-4B21-E01D-9999F6BB5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3A5DB-5723-D340-BF0E-88BCF80EC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873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215EBE-740A-64BC-7368-42F252D98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B0B02E-40E8-688E-BD22-5503510CE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4EDDEE6-059A-81CC-0959-B3E91F6F34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C240A1-71DF-33B5-58B8-D66E8A3F2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CF97-3344-6C46-B6BB-C88344A1FFBA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27C7504-8C03-36F4-7532-D004E1393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4F9B8BD-87F6-0E2F-1903-880F19E17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3A5DB-5723-D340-BF0E-88BCF80EC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838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C5887B-E4A3-86CD-B601-907DAC589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B7B3AE6-7FB4-36B1-8B51-726C3B56BC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757010B-5665-15F8-048D-A6B4B0EE96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BBDF1C-4C1B-4A91-C2F0-D9C876721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CF97-3344-6C46-B6BB-C88344A1FFBA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56A794B-1C65-B98F-F2BD-4842EE17B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9C43764-8CFC-2E6F-DA6A-25689287D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3A5DB-5723-D340-BF0E-88BCF80EC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441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6DD1DE-9916-0E77-0A5D-C1A4579AA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455C4D9-359A-4A8A-96CA-AD7A5839F4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17920A-0CD4-4E86-7E9E-4833456CD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CF97-3344-6C46-B6BB-C88344A1FFBA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3285D8-F1A8-E084-FEB5-F4147F850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07B360-3704-2DB4-5EE2-D50F8046C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3A5DB-5723-D340-BF0E-88BCF80EC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811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9CBC1E6-FE58-99BF-6193-1F513F9D9F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162DA3-06E3-01A4-B96D-56D1918F99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901CD0-4219-439D-19AE-9807114D8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CF97-3344-6C46-B6BB-C88344A1FFBA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B1EA82-C6E2-6408-6357-D1FE29DA4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8E7B1C-855D-EF42-20C3-454DA3BD5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3A5DB-5723-D340-BF0E-88BCF80EC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577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34025E-1360-255F-4211-362D69CB1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48BDC66-6376-8FB1-4C2C-B2874C0BDB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77F87B-9DA2-068B-AA0F-272160D41F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5CF97-3344-6C46-B6BB-C88344A1FFBA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894C54-0F6C-1643-4C08-614D951F60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9CD857-232C-EBDD-867C-79B6FC5D8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A3A5DB-5723-D340-BF0E-88BCF80ECA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6919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5AF4C5F-8391-3357-D416-5A90188891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093126" y="-39976"/>
            <a:ext cx="6937952" cy="6937952"/>
          </a:xfrm>
          <a:prstGeom prst="trapezoid">
            <a:avLst/>
          </a:prstGeom>
        </p:spPr>
      </p:pic>
      <p:pic>
        <p:nvPicPr>
          <p:cNvPr id="2" name="Рисунок 1" descr="Изображение выглядит как Шрифт, логотип, текст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B6E6FD7-0220-DE1C-2459-B6CDBBF0D8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993" y="245989"/>
            <a:ext cx="3544587" cy="13292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72BC1D-CFD3-7120-D7B0-B325085E9486}"/>
              </a:ext>
            </a:extLst>
          </p:cNvPr>
          <p:cNvSpPr txBox="1"/>
          <p:nvPr/>
        </p:nvSpPr>
        <p:spPr>
          <a:xfrm>
            <a:off x="504497" y="1625659"/>
            <a:ext cx="677917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i="0" dirty="0">
                <a:solidFill>
                  <a:srgbClr val="0F1454"/>
                </a:solidFill>
                <a:effectLst/>
                <a:latin typeface="Century Gothic" panose="020B0502020202020204" pitchFamily="34" charset="0"/>
              </a:rPr>
              <a:t>Эффективное энергетическое использование земельного пространства с использованием комплексов солнечных панелей</a:t>
            </a:r>
            <a:endParaRPr lang="ru-RU" sz="3600" b="1" dirty="0">
              <a:solidFill>
                <a:srgbClr val="0F1454"/>
              </a:solidFill>
              <a:latin typeface="Century Gothic" panose="020B0502020202020204" pitchFamily="34" charset="0"/>
            </a:endParaRPr>
          </a:p>
          <a:p>
            <a:r>
              <a:rPr lang="ru-RU" sz="2400" dirty="0">
                <a:solidFill>
                  <a:srgbClr val="0F1454"/>
                </a:solidFill>
                <a:latin typeface="Century Gothic" panose="020B0502020202020204" pitchFamily="34" charset="0"/>
              </a:rPr>
              <a:t>Докладчик: Грицкевич Илья Дмитриевич </a:t>
            </a:r>
          </a:p>
          <a:p>
            <a:r>
              <a:rPr lang="ru-RU" sz="2400" dirty="0">
                <a:solidFill>
                  <a:srgbClr val="0F1454"/>
                </a:solidFill>
                <a:latin typeface="Century Gothic" panose="020B0502020202020204" pitchFamily="34" charset="0"/>
              </a:rPr>
              <a:t>(2 курс электроэнергетика и электротехника)</a:t>
            </a:r>
          </a:p>
        </p:txBody>
      </p:sp>
    </p:spTree>
    <p:extLst>
      <p:ext uri="{BB962C8B-B14F-4D97-AF65-F5344CB8AC3E}">
        <p14:creationId xmlns:p14="http://schemas.microsoft.com/office/powerpoint/2010/main" val="2553148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E2E3BA00-E581-59B1-3E76-785DA011727D}"/>
              </a:ext>
            </a:extLst>
          </p:cNvPr>
          <p:cNvSpPr/>
          <p:nvPr/>
        </p:nvSpPr>
        <p:spPr>
          <a:xfrm>
            <a:off x="-118303" y="545091"/>
            <a:ext cx="4285569" cy="564182"/>
          </a:xfrm>
          <a:prstGeom prst="roundRect">
            <a:avLst/>
          </a:prstGeom>
          <a:solidFill>
            <a:srgbClr val="0F14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71513"/>
            <a:r>
              <a:rPr lang="ru-RU" sz="2000" b="1" dirty="0">
                <a:latin typeface="Century Gothic" panose="020B0502020202020204" pitchFamily="34" charset="0"/>
              </a:rPr>
              <a:t>КАРТОЧКА ПРОЕКТА</a:t>
            </a:r>
          </a:p>
        </p:txBody>
      </p:sp>
      <p:pic>
        <p:nvPicPr>
          <p:cNvPr id="15" name="Рисунок 14" descr="Изображение выглядит как Шрифт, логотип, текст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9570CE1-C8FD-5B9D-E08A-03FC44EED7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4564" y="500119"/>
            <a:ext cx="2077804" cy="779177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B5EADC62-0DD0-EF08-3408-FFEBCF7380A0}"/>
              </a:ext>
            </a:extLst>
          </p:cNvPr>
          <p:cNvSpPr txBox="1"/>
          <p:nvPr/>
        </p:nvSpPr>
        <p:spPr>
          <a:xfrm>
            <a:off x="5471412" y="1632966"/>
            <a:ext cx="61609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F1454"/>
                </a:solidFill>
                <a:latin typeface="Century Gothic" panose="020B0502020202020204" pitchFamily="34" charset="0"/>
              </a:rPr>
              <a:t>Система эффективных солнечных панелей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1EF5C19-7210-62A9-626D-995546C2C285}"/>
              </a:ext>
            </a:extLst>
          </p:cNvPr>
          <p:cNvSpPr txBox="1"/>
          <p:nvPr/>
        </p:nvSpPr>
        <p:spPr>
          <a:xfrm>
            <a:off x="5471412" y="2463963"/>
            <a:ext cx="61609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0F1454"/>
                </a:solidFill>
                <a:latin typeface="Century Gothic" panose="020B0502020202020204" pitchFamily="34" charset="0"/>
              </a:rPr>
              <a:t>Разработка методики установки солнечных панелей над местами парковки около парковок частных предприятий</a:t>
            </a:r>
            <a:endParaRPr lang="ru-RU" i="1" dirty="0">
              <a:solidFill>
                <a:srgbClr val="0F1454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4576840-256E-43F0-5870-1273065147FE}"/>
              </a:ext>
            </a:extLst>
          </p:cNvPr>
          <p:cNvSpPr txBox="1"/>
          <p:nvPr/>
        </p:nvSpPr>
        <p:spPr>
          <a:xfrm>
            <a:off x="5471412" y="3524973"/>
            <a:ext cx="59090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0F1454"/>
                </a:solidFill>
                <a:latin typeface="Century Gothic" panose="020B0502020202020204" pitchFamily="34" charset="0"/>
              </a:rPr>
              <a:t>Зеленая энергетика</a:t>
            </a:r>
            <a:endParaRPr lang="ru-RU" i="1" dirty="0">
              <a:solidFill>
                <a:srgbClr val="0F1454"/>
              </a:solidFill>
              <a:effectLst/>
              <a:latin typeface="Century Gothic" panose="020B0502020202020204" pitchFamily="34" charset="0"/>
            </a:endParaRPr>
          </a:p>
        </p:txBody>
      </p: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813DD307-02E4-89CC-56FD-D003AE27CD56}"/>
              </a:ext>
            </a:extLst>
          </p:cNvPr>
          <p:cNvCxnSpPr>
            <a:cxnSpLocks/>
          </p:cNvCxnSpPr>
          <p:nvPr/>
        </p:nvCxnSpPr>
        <p:spPr>
          <a:xfrm>
            <a:off x="5543387" y="2399278"/>
            <a:ext cx="583408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169C58DF-629C-857F-08AE-218BA08A759A}"/>
              </a:ext>
            </a:extLst>
          </p:cNvPr>
          <p:cNvSpPr txBox="1"/>
          <p:nvPr/>
        </p:nvSpPr>
        <p:spPr>
          <a:xfrm>
            <a:off x="5543387" y="5225034"/>
            <a:ext cx="71008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F1454"/>
                </a:solidFill>
                <a:effectLst/>
                <a:latin typeface="Century Gothic" panose="020B0502020202020204" pitchFamily="34" charset="0"/>
              </a:rPr>
              <a:t>Рынок НТИ: </a:t>
            </a:r>
            <a:r>
              <a:rPr lang="en-US" sz="2000" b="1" dirty="0">
                <a:solidFill>
                  <a:srgbClr val="0F1454"/>
                </a:solidFill>
                <a:effectLst/>
                <a:latin typeface="Century Gothic" panose="020B0502020202020204" pitchFamily="34" charset="0"/>
              </a:rPr>
              <a:t>ECONET, ENERGYNET</a:t>
            </a:r>
            <a:r>
              <a:rPr lang="ru-RU" sz="2000" b="1" dirty="0">
                <a:solidFill>
                  <a:srgbClr val="0F1454"/>
                </a:solidFill>
                <a:effectLst/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9B10AA6-A91A-6B35-49A6-FB66FD0313D4}"/>
              </a:ext>
            </a:extLst>
          </p:cNvPr>
          <p:cNvSpPr txBox="1"/>
          <p:nvPr/>
        </p:nvSpPr>
        <p:spPr>
          <a:xfrm>
            <a:off x="5543387" y="5625144"/>
            <a:ext cx="71008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F1454"/>
                </a:solidFill>
                <a:effectLst/>
                <a:latin typeface="Century Gothic" panose="020B0502020202020204" pitchFamily="34" charset="0"/>
              </a:rPr>
              <a:t>Сквозные технологии: 3</a:t>
            </a:r>
            <a:r>
              <a:rPr lang="en-US" sz="2000" b="1" dirty="0">
                <a:solidFill>
                  <a:srgbClr val="0F1454"/>
                </a:solidFill>
                <a:latin typeface="Century Gothic" panose="020B0502020202020204" pitchFamily="34" charset="0"/>
              </a:rPr>
              <a:t>D</a:t>
            </a:r>
            <a:r>
              <a:rPr lang="ru-RU" sz="2000" b="1" dirty="0">
                <a:solidFill>
                  <a:srgbClr val="0F1454"/>
                </a:solidFill>
                <a:latin typeface="Century Gothic" panose="020B0502020202020204" pitchFamily="34" charset="0"/>
              </a:rPr>
              <a:t> прототипирование</a:t>
            </a:r>
            <a:r>
              <a:rPr lang="ru-RU" sz="2000" b="1" dirty="0">
                <a:solidFill>
                  <a:srgbClr val="0F1454"/>
                </a:solidFill>
                <a:effectLst/>
                <a:latin typeface="Century Gothic" panose="020B0502020202020204" pitchFamily="34" charset="0"/>
              </a:rPr>
              <a:t> </a:t>
            </a:r>
          </a:p>
        </p:txBody>
      </p:sp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F499E3FE-70AD-B2A5-BDDC-BCDE1D899B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43" y="1746820"/>
            <a:ext cx="5265683" cy="41550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9990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31902-21A4-0E81-76E3-3419A390B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B6184D4E-56E5-6B31-BB6F-6D5D2DD0A0F7}"/>
              </a:ext>
            </a:extLst>
          </p:cNvPr>
          <p:cNvSpPr/>
          <p:nvPr/>
        </p:nvSpPr>
        <p:spPr>
          <a:xfrm>
            <a:off x="-118303" y="545091"/>
            <a:ext cx="4285569" cy="564182"/>
          </a:xfrm>
          <a:prstGeom prst="roundRect">
            <a:avLst/>
          </a:prstGeom>
          <a:solidFill>
            <a:srgbClr val="0F14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71513"/>
            <a:r>
              <a:rPr lang="ru-RU" sz="2000" b="1" dirty="0">
                <a:latin typeface="Century Gothic" panose="020B0502020202020204" pitchFamily="34" charset="0"/>
              </a:rPr>
              <a:t>ПРОБЛЕМА ПОТРЕБИТЕЛЯ</a:t>
            </a:r>
          </a:p>
        </p:txBody>
      </p:sp>
      <p:pic>
        <p:nvPicPr>
          <p:cNvPr id="15" name="Рисунок 14" descr="Изображение выглядит как Шрифт, логотип, текст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E3A230C-8864-F7E2-2CCD-11F5D541EF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4564" y="500119"/>
            <a:ext cx="2077804" cy="77917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99A6A86-98BA-6C0C-D981-B921BAA66415}"/>
              </a:ext>
            </a:extLst>
          </p:cNvPr>
          <p:cNvSpPr txBox="1"/>
          <p:nvPr/>
        </p:nvSpPr>
        <p:spPr>
          <a:xfrm>
            <a:off x="852115" y="1778106"/>
            <a:ext cx="1083070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3200" dirty="0">
                <a:solidFill>
                  <a:srgbClr val="002060"/>
                </a:solidFill>
                <a:latin typeface="Century Gothic" panose="020B0502020202020204" pitchFamily="34" charset="0"/>
              </a:rPr>
              <a:t>Предприятия</a:t>
            </a:r>
            <a:r>
              <a:rPr lang="ru-RU" sz="3200" i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ru-RU" sz="3200" dirty="0">
                <a:solidFill>
                  <a:srgbClr val="0F1454"/>
                </a:solidFill>
                <a:latin typeface="Century Gothic" panose="020B0502020202020204" pitchFamily="34" charset="0"/>
              </a:rPr>
              <a:t>испытывают проблему с эффективным и функциональным использованием свободной территории, а так же с последствиями выработки углеродного следа и влияния погодных условий на технику</a:t>
            </a:r>
            <a:r>
              <a:rPr lang="ru-RU" sz="3200" i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, </a:t>
            </a:r>
            <a:r>
              <a:rPr lang="ru-RU" sz="3200" i="1" dirty="0">
                <a:solidFill>
                  <a:srgbClr val="0F1454"/>
                </a:solidFill>
                <a:latin typeface="Century Gothic" panose="020B0502020202020204" pitchFamily="34" charset="0"/>
              </a:rPr>
              <a:t>в связи с чем</a:t>
            </a:r>
            <a:r>
              <a:rPr lang="ru-RU" sz="3200" dirty="0">
                <a:solidFill>
                  <a:srgbClr val="0F1454"/>
                </a:solidFill>
                <a:latin typeface="Century Gothic" panose="020B0502020202020204" pitchFamily="34" charset="0"/>
              </a:rPr>
              <a:t>  </a:t>
            </a:r>
            <a:r>
              <a:rPr lang="ru-RU" sz="3200" b="1" dirty="0">
                <a:solidFill>
                  <a:srgbClr val="0F1454"/>
                </a:solidFill>
                <a:latin typeface="Century Gothic" panose="020B0502020202020204" pitchFamily="34" charset="0"/>
              </a:rPr>
              <a:t>тратится неоптимальное количество денег </a:t>
            </a:r>
            <a:r>
              <a:rPr lang="ru-RU" sz="3200" dirty="0">
                <a:solidFill>
                  <a:srgbClr val="0F1454"/>
                </a:solidFill>
                <a:latin typeface="Century Gothic" panose="020B0502020202020204" pitchFamily="34" charset="0"/>
              </a:rPr>
              <a:t>и времени на ее </a:t>
            </a:r>
            <a:r>
              <a:rPr lang="ru-RU" sz="3200" b="1" dirty="0">
                <a:solidFill>
                  <a:srgbClr val="0F1454"/>
                </a:solidFill>
                <a:latin typeface="Century Gothic" panose="020B0502020202020204" pitchFamily="34" charset="0"/>
              </a:rPr>
              <a:t>решение. </a:t>
            </a:r>
            <a:r>
              <a:rPr lang="ru-RU" sz="3200" dirty="0">
                <a:solidFill>
                  <a:srgbClr val="0F1454"/>
                </a:solidFill>
                <a:latin typeface="Century Gothic" panose="020B0502020202020204" pitchFamily="34" charset="0"/>
              </a:rPr>
              <a:t>Наш проект решает вопрос оптимизации затрат и экологическую сторону вопроса.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DD027454-E1C7-9088-9324-05C09A57B184}"/>
              </a:ext>
            </a:extLst>
          </p:cNvPr>
          <p:cNvSpPr/>
          <p:nvPr/>
        </p:nvSpPr>
        <p:spPr>
          <a:xfrm>
            <a:off x="559632" y="1608083"/>
            <a:ext cx="11072736" cy="4830554"/>
          </a:xfrm>
          <a:prstGeom prst="roundRect">
            <a:avLst>
              <a:gd name="adj" fmla="val 13158"/>
            </a:avLst>
          </a:prstGeom>
          <a:noFill/>
          <a:ln>
            <a:solidFill>
              <a:srgbClr val="0F145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626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7EA28-0FE0-643D-769D-3A269FC36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92D17A7D-E486-C62C-9A09-D6348F038D33}"/>
              </a:ext>
            </a:extLst>
          </p:cNvPr>
          <p:cNvSpPr/>
          <p:nvPr/>
        </p:nvSpPr>
        <p:spPr>
          <a:xfrm>
            <a:off x="-118303" y="545091"/>
            <a:ext cx="5704911" cy="564182"/>
          </a:xfrm>
          <a:prstGeom prst="roundRect">
            <a:avLst/>
          </a:prstGeom>
          <a:solidFill>
            <a:srgbClr val="0F14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71513"/>
            <a:r>
              <a:rPr lang="ru-RU" sz="2000" b="1" dirty="0">
                <a:latin typeface="Century Gothic" panose="020B0502020202020204" pitchFamily="34" charset="0"/>
              </a:rPr>
              <a:t>КАК РЕШАЕТСЯ ПРОБЛЕМА СЕЙЧАС</a:t>
            </a:r>
          </a:p>
        </p:txBody>
      </p:sp>
      <p:pic>
        <p:nvPicPr>
          <p:cNvPr id="15" name="Рисунок 14" descr="Изображение выглядит как Шрифт, логотип, текст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04E26BA-AE6C-7B11-DCA9-19B40DB77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4564" y="500119"/>
            <a:ext cx="2077804" cy="77917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D14BB1A-85BB-DE87-C9C0-DDFD753948C3}"/>
              </a:ext>
            </a:extLst>
          </p:cNvPr>
          <p:cNvSpPr txBox="1"/>
          <p:nvPr/>
        </p:nvSpPr>
        <p:spPr>
          <a:xfrm>
            <a:off x="669523" y="3099254"/>
            <a:ext cx="11072736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b="1" i="1" dirty="0">
                <a:solidFill>
                  <a:srgbClr val="0F1454"/>
                </a:solidFill>
                <a:latin typeface="Century Gothic" panose="020B0502020202020204" pitchFamily="34" charset="0"/>
              </a:rPr>
              <a:t>Пример</a:t>
            </a:r>
            <a:r>
              <a:rPr lang="ru-RU" sz="2400" i="1" dirty="0">
                <a:solidFill>
                  <a:srgbClr val="0F1454"/>
                </a:solidFill>
                <a:latin typeface="Century Gothic" panose="020B0502020202020204" pitchFamily="34" charset="0"/>
              </a:rPr>
              <a:t>: 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Сегодня проблема решается неэффективно и разрозненно: компании ставят обычные навесы, которые являются чистой затратной статьей (15-25 млн рублей за установку), и продолжают платить полную стоимость растущих тарифов на электроэнергию (20-30 млн рублей в год). Это приводит к упущению ключевых возможностей: клиент ежегодно теряет миллионы рублей на недополученной экономии от генерации, упускает мощный маркетинговый и репутационный потенциал и сохраняет стратегическую зависимость от тарифов. Время и управленческие ресурсы тратятся на реализацию затратного актива и администрирование счетов, в то время как земельный ресурс (парковка) остается "мёртвым" активом. Таким образом, текущий подход заставляет бизнес нести значительные единовременные и постоянные расходы, не получая взамен ни окупаемости, ни стратегических преимуществ.</a:t>
            </a:r>
            <a:endParaRPr lang="ru-RU" sz="2400" i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F8F27A29-8A90-CAEA-A71A-159AB55EE249}"/>
              </a:ext>
            </a:extLst>
          </p:cNvPr>
          <p:cNvSpPr/>
          <p:nvPr/>
        </p:nvSpPr>
        <p:spPr>
          <a:xfrm>
            <a:off x="673562" y="1272693"/>
            <a:ext cx="198028" cy="198096"/>
          </a:xfrm>
          <a:prstGeom prst="ellipse">
            <a:avLst/>
          </a:prstGeom>
          <a:solidFill>
            <a:srgbClr val="3C467A"/>
          </a:solidFill>
          <a:ln w="19050">
            <a:solidFill>
              <a:srgbClr val="3C467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3C467A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A40583-D22D-6E58-C2FC-324BCDE91C8C}"/>
              </a:ext>
            </a:extLst>
          </p:cNvPr>
          <p:cNvSpPr txBox="1"/>
          <p:nvPr/>
        </p:nvSpPr>
        <p:spPr>
          <a:xfrm>
            <a:off x="970604" y="1166432"/>
            <a:ext cx="98162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172C6C"/>
                </a:solidFill>
                <a:latin typeface="Century Gothic" panose="020B0502020202020204" pitchFamily="34" charset="0"/>
              </a:rPr>
              <a:t>Что сейчас делает клиент, чтобы решить данную проблему?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9FA5B90B-F27F-1D1C-6A8C-410F851694F0}"/>
              </a:ext>
            </a:extLst>
          </p:cNvPr>
          <p:cNvSpPr/>
          <p:nvPr/>
        </p:nvSpPr>
        <p:spPr>
          <a:xfrm>
            <a:off x="669523" y="1691518"/>
            <a:ext cx="198028" cy="198096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3C467A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2209B9-A6D4-57D8-F5D4-2CD93862F398}"/>
              </a:ext>
            </a:extLst>
          </p:cNvPr>
          <p:cNvSpPr txBox="1"/>
          <p:nvPr/>
        </p:nvSpPr>
        <p:spPr>
          <a:xfrm>
            <a:off x="970606" y="1593679"/>
            <a:ext cx="1067667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172C6C"/>
                </a:solidFill>
                <a:latin typeface="Century Gothic" panose="020B0502020202020204" pitchFamily="34" charset="0"/>
              </a:rPr>
              <a:t>В связи с отсутствием комплексного решения на рынке клиенту требуется обращаться в несколько компаний, которые не связаны между собой, в связи с чем не могут обеспечить должный сервис и обслуживание.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460CCCBB-1747-6ABE-913C-E2C7EBB2EAF0}"/>
              </a:ext>
            </a:extLst>
          </p:cNvPr>
          <p:cNvCxnSpPr>
            <a:stCxn id="7" idx="4"/>
            <a:endCxn id="10" idx="0"/>
          </p:cNvCxnSpPr>
          <p:nvPr/>
        </p:nvCxnSpPr>
        <p:spPr>
          <a:xfrm flipH="1">
            <a:off x="768537" y="1470789"/>
            <a:ext cx="4039" cy="2207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3551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40FBA-56EE-96E9-F6F0-3747F82D1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B0BD40B3-E7CD-5A32-7348-76CCCFD03F43}"/>
              </a:ext>
            </a:extLst>
          </p:cNvPr>
          <p:cNvSpPr/>
          <p:nvPr/>
        </p:nvSpPr>
        <p:spPr>
          <a:xfrm>
            <a:off x="-118303" y="545091"/>
            <a:ext cx="4713452" cy="564182"/>
          </a:xfrm>
          <a:prstGeom prst="roundRect">
            <a:avLst/>
          </a:prstGeom>
          <a:solidFill>
            <a:srgbClr val="0F14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71513"/>
            <a:r>
              <a:rPr lang="ru-RU" sz="2000" b="1" dirty="0">
                <a:latin typeface="Century Gothic" panose="020B0502020202020204" pitchFamily="34" charset="0"/>
              </a:rPr>
              <a:t>НАШЕ РЕШЕНИЕ – (ПРОДУКТ)</a:t>
            </a:r>
          </a:p>
        </p:txBody>
      </p:sp>
      <p:pic>
        <p:nvPicPr>
          <p:cNvPr id="15" name="Рисунок 14" descr="Изображение выглядит как Шрифт, логотип, текст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105F137-424A-01B9-35F5-228AB967A9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4564" y="500119"/>
            <a:ext cx="2077804" cy="77917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D0D939E-508B-13CF-2D04-CE7631F567F5}"/>
              </a:ext>
            </a:extLst>
          </p:cNvPr>
          <p:cNvSpPr txBox="1"/>
          <p:nvPr/>
        </p:nvSpPr>
        <p:spPr>
          <a:xfrm>
            <a:off x="669522" y="1365893"/>
            <a:ext cx="9816230" cy="1756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ru-RU" sz="2000" b="1" dirty="0">
                <a:solidFill>
                  <a:srgbClr val="172C6C"/>
                </a:solidFill>
                <a:latin typeface="Century Gothic" panose="020B0502020202020204" pitchFamily="34" charset="0"/>
              </a:rPr>
              <a:t>ВАШ ПРОДУКТ - ЧТО ЭТО?</a:t>
            </a:r>
            <a:r>
              <a:rPr lang="ru-RU" sz="2000" dirty="0">
                <a:solidFill>
                  <a:srgbClr val="0F1454"/>
                </a:solidFill>
                <a:latin typeface="Century Gothic" panose="020B0502020202020204" pitchFamily="34" charset="0"/>
              </a:rPr>
              <a:t> наш проект предлагает оптимальный набор услуг для клиента которая включает установку обслуживание полное сопровождение и гарантия проекта на протяжении всего жизненного цикла компании</a:t>
            </a:r>
            <a:endParaRPr lang="ru-RU" sz="2000" i="1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  <a:p>
            <a:pPr>
              <a:lnSpc>
                <a:spcPct val="110000"/>
              </a:lnSpc>
            </a:pPr>
            <a:endParaRPr lang="ru-RU" sz="2000" b="1" dirty="0">
              <a:solidFill>
                <a:srgbClr val="172C6C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BBD4BB-EAC2-186E-567B-CC2BE4203D0F}"/>
              </a:ext>
            </a:extLst>
          </p:cNvPr>
          <p:cNvSpPr txBox="1"/>
          <p:nvPr/>
        </p:nvSpPr>
        <p:spPr>
          <a:xfrm>
            <a:off x="669522" y="3122271"/>
            <a:ext cx="11072735" cy="2242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ru-RU" sz="2000" b="1" dirty="0">
                <a:solidFill>
                  <a:srgbClr val="172C6C"/>
                </a:solidFill>
                <a:latin typeface="Century Gothic" panose="020B0502020202020204" pitchFamily="34" charset="0"/>
              </a:rPr>
              <a:t>Описание продукта:</a:t>
            </a:r>
          </a:p>
          <a:p>
            <a:pPr marL="360363" indent="-261938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F1454"/>
                </a:solidFill>
                <a:latin typeface="Century Gothic" panose="020B0502020202020204" pitchFamily="34" charset="0"/>
              </a:rPr>
              <a:t>Наше предложение помогает </a:t>
            </a:r>
            <a:r>
              <a:rPr lang="ru-RU" sz="20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клиентам,</a:t>
            </a:r>
            <a:r>
              <a:rPr lang="ru-R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которые хотят быстро и эффективно обеспечить себя экологически чистой электроэнергией тем, что </a:t>
            </a:r>
            <a:r>
              <a:rPr lang="ru-RU" sz="20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поможет сэкономить 30% затрат от текущих.</a:t>
            </a:r>
            <a:r>
              <a:rPr lang="ru-R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ru-RU" sz="2000" dirty="0">
                <a:solidFill>
                  <a:srgbClr val="0F1454"/>
                </a:solidFill>
                <a:latin typeface="Century Gothic" panose="020B0502020202020204" pitchFamily="34" charset="0"/>
              </a:rPr>
              <a:t>И в отличии от конкурентов мы предлагаем  единое решение проблемы обеспечения клиентов бесперебойной и экологически чистой энергией. Наш проект находится на этапе валидации идеи</a:t>
            </a:r>
            <a:endParaRPr lang="ru-RU" sz="2000" i="1" dirty="0">
              <a:solidFill>
                <a:srgbClr val="0F1454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144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7BE0A-A455-84AA-6CA3-C63FD7CD0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F59D817E-03B3-88F3-22A8-136AF7FC36EA}"/>
              </a:ext>
            </a:extLst>
          </p:cNvPr>
          <p:cNvSpPr/>
          <p:nvPr/>
        </p:nvSpPr>
        <p:spPr>
          <a:xfrm>
            <a:off x="-118303" y="545091"/>
            <a:ext cx="3914799" cy="564182"/>
          </a:xfrm>
          <a:prstGeom prst="roundRect">
            <a:avLst/>
          </a:prstGeom>
          <a:solidFill>
            <a:srgbClr val="0F14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71513"/>
            <a:r>
              <a:rPr lang="ru-RU" sz="2000" b="1" dirty="0">
                <a:latin typeface="Century Gothic" panose="020B0502020202020204" pitchFamily="34" charset="0"/>
              </a:rPr>
              <a:t>ЦЕЛЕВАЯ АУДИТОРИЯ</a:t>
            </a:r>
          </a:p>
        </p:txBody>
      </p:sp>
      <p:pic>
        <p:nvPicPr>
          <p:cNvPr id="15" name="Рисунок 14" descr="Изображение выглядит как Шрифт, логотип, текст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03861D7-7A3F-AA6C-46B1-74C82E9D8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4564" y="500119"/>
            <a:ext cx="2077804" cy="77917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875361D-0715-4D0C-212F-F8CC8B4D8864}"/>
              </a:ext>
            </a:extLst>
          </p:cNvPr>
          <p:cNvSpPr txBox="1"/>
          <p:nvPr/>
        </p:nvSpPr>
        <p:spPr>
          <a:xfrm>
            <a:off x="625380" y="2020572"/>
            <a:ext cx="11072735" cy="3152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19367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400" u="sng" dirty="0">
                <a:solidFill>
                  <a:srgbClr val="172C6C"/>
                </a:solidFill>
                <a:latin typeface="Century Gothic" panose="020B0502020202020204" pitchFamily="34" charset="0"/>
              </a:rPr>
              <a:t>для юридических лиц </a:t>
            </a:r>
            <a:r>
              <a:rPr lang="ru-RU" sz="2400" dirty="0">
                <a:solidFill>
                  <a:srgbClr val="172C6C"/>
                </a:solidFill>
                <a:latin typeface="Century Gothic" panose="020B0502020202020204" pitchFamily="34" charset="0"/>
              </a:rPr>
              <a:t>– </a:t>
            </a:r>
            <a:r>
              <a:rPr lang="ru-R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Торговые центры, офисные здания, промышленные предприятия и логистические комплексы.</a:t>
            </a:r>
          </a:p>
          <a:p>
            <a:pPr marL="285750" indent="-19367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400" u="sng" dirty="0">
                <a:solidFill>
                  <a:srgbClr val="172C6C"/>
                </a:solidFill>
                <a:latin typeface="Century Gothic" panose="020B0502020202020204" pitchFamily="34" charset="0"/>
              </a:rPr>
              <a:t>для физических лиц </a:t>
            </a:r>
            <a:r>
              <a:rPr lang="ru-RU" sz="2400" dirty="0">
                <a:solidFill>
                  <a:srgbClr val="172C6C"/>
                </a:solidFill>
                <a:latin typeface="Century Gothic" panose="020B0502020202020204" pitchFamily="34" charset="0"/>
              </a:rPr>
              <a:t>– решение предполагается на среднесрочную перспективу (около 5 лет) </a:t>
            </a:r>
          </a:p>
          <a:p>
            <a:pPr marL="285750" indent="-19367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400" u="sng" dirty="0">
                <a:solidFill>
                  <a:srgbClr val="172C6C"/>
                </a:solidFill>
                <a:latin typeface="Century Gothic" panose="020B0502020202020204" pitchFamily="34" charset="0"/>
              </a:rPr>
              <a:t>географическое расположение </a:t>
            </a:r>
            <a:r>
              <a:rPr lang="ru-RU" sz="2400" dirty="0">
                <a:solidFill>
                  <a:srgbClr val="172C6C"/>
                </a:solidFill>
                <a:latin typeface="Century Gothic" panose="020B0502020202020204" pitchFamily="34" charset="0"/>
              </a:rPr>
              <a:t>потребителей – охват территории с количеством солнечных дней в году не менее 200.</a:t>
            </a:r>
          </a:p>
          <a:p>
            <a:pPr marL="285750" indent="-19367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172C6C"/>
                </a:solidFill>
                <a:latin typeface="Century Gothic" panose="020B0502020202020204" pitchFamily="34" charset="0"/>
              </a:rPr>
              <a:t>Сектор рынка </a:t>
            </a:r>
            <a:r>
              <a:rPr lang="en-US" sz="2400" dirty="0">
                <a:solidFill>
                  <a:srgbClr val="172C6C"/>
                </a:solidFill>
                <a:latin typeface="Century Gothic" panose="020B0502020202020204" pitchFamily="34" charset="0"/>
              </a:rPr>
              <a:t>B2B, B2C</a:t>
            </a:r>
            <a:endParaRPr lang="ru-RU" sz="2400" dirty="0">
              <a:solidFill>
                <a:srgbClr val="172C6C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152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95AFB-44B2-F0AC-4450-EFD17EC50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22A1196D-DFF7-F0E0-1E7B-256F0FB4D377}"/>
              </a:ext>
            </a:extLst>
          </p:cNvPr>
          <p:cNvSpPr/>
          <p:nvPr/>
        </p:nvSpPr>
        <p:spPr>
          <a:xfrm>
            <a:off x="-118303" y="545091"/>
            <a:ext cx="3474961" cy="564182"/>
          </a:xfrm>
          <a:prstGeom prst="roundRect">
            <a:avLst/>
          </a:prstGeom>
          <a:solidFill>
            <a:srgbClr val="0F14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71513"/>
            <a:r>
              <a:rPr lang="ru-RU" sz="2000" b="1" dirty="0">
                <a:latin typeface="Century Gothic" panose="020B0502020202020204" pitchFamily="34" charset="0"/>
              </a:rPr>
              <a:t>БИЗНЕС-МОДЕЛЬ</a:t>
            </a:r>
          </a:p>
        </p:txBody>
      </p:sp>
      <p:pic>
        <p:nvPicPr>
          <p:cNvPr id="15" name="Рисунок 14" descr="Изображение выглядит как Шрифт, логотип, текст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08A5210-54DC-5E61-0829-B9CDA69B6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4564" y="500119"/>
            <a:ext cx="2077804" cy="779177"/>
          </a:xfrm>
          <a:prstGeom prst="rect">
            <a:avLst/>
          </a:prstGeom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11A7B62-81DF-F792-6328-469C4B5AE6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1044587"/>
              </p:ext>
            </p:extLst>
          </p:nvPr>
        </p:nvGraphicFramePr>
        <p:xfrm>
          <a:off x="947507" y="1524618"/>
          <a:ext cx="10296986" cy="5006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7487">
                  <a:extLst>
                    <a:ext uri="{9D8B030D-6E8A-4147-A177-3AD203B41FA5}">
                      <a16:colId xmlns:a16="http://schemas.microsoft.com/office/drawing/2014/main" val="2004087727"/>
                    </a:ext>
                  </a:extLst>
                </a:gridCol>
                <a:gridCol w="2406695">
                  <a:extLst>
                    <a:ext uri="{9D8B030D-6E8A-4147-A177-3AD203B41FA5}">
                      <a16:colId xmlns:a16="http://schemas.microsoft.com/office/drawing/2014/main" val="204362244"/>
                    </a:ext>
                  </a:extLst>
                </a:gridCol>
                <a:gridCol w="1307487">
                  <a:extLst>
                    <a:ext uri="{9D8B030D-6E8A-4147-A177-3AD203B41FA5}">
                      <a16:colId xmlns:a16="http://schemas.microsoft.com/office/drawing/2014/main" val="3726349087"/>
                    </a:ext>
                  </a:extLst>
                </a:gridCol>
                <a:gridCol w="1978222">
                  <a:extLst>
                    <a:ext uri="{9D8B030D-6E8A-4147-A177-3AD203B41FA5}">
                      <a16:colId xmlns:a16="http://schemas.microsoft.com/office/drawing/2014/main" val="3467459750"/>
                    </a:ext>
                  </a:extLst>
                </a:gridCol>
                <a:gridCol w="1450428">
                  <a:extLst>
                    <a:ext uri="{9D8B030D-6E8A-4147-A177-3AD203B41FA5}">
                      <a16:colId xmlns:a16="http://schemas.microsoft.com/office/drawing/2014/main" val="1267817182"/>
                    </a:ext>
                  </a:extLst>
                </a:gridCol>
                <a:gridCol w="1846667">
                  <a:extLst>
                    <a:ext uri="{9D8B030D-6E8A-4147-A177-3AD203B41FA5}">
                      <a16:colId xmlns:a16="http://schemas.microsoft.com/office/drawing/2014/main" val="3895075992"/>
                    </a:ext>
                  </a:extLst>
                </a:gridCol>
              </a:tblGrid>
              <a:tr h="823702">
                <a:tc>
                  <a:txBody>
                    <a:bodyPr/>
                    <a:lstStyle/>
                    <a:p>
                      <a:pPr algn="l"/>
                      <a:r>
                        <a:rPr lang="ru-RU" sz="1200" b="1" i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Сегменты</a:t>
                      </a:r>
                    </a:p>
                    <a:p>
                      <a:pPr algn="l"/>
                      <a:r>
                        <a:rPr lang="ru-RU" sz="1200" b="1" i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потребителя</a:t>
                      </a:r>
                      <a:endParaRPr lang="ru-RU" sz="1200" i="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0" i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• Крупный ритейл (сетевые гипермаркеты)</a:t>
                      </a:r>
                      <a:br>
                        <a:rPr lang="ru-RU" sz="1100" b="0" dirty="0">
                          <a:latin typeface="Century Gothic" panose="020B0502020202020204" pitchFamily="34" charset="0"/>
                        </a:rPr>
                      </a:br>
                      <a:r>
                        <a:rPr lang="ru-RU" sz="1100" b="0" i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• Промышленные и логистические предприятия</a:t>
                      </a:r>
                      <a:br>
                        <a:rPr lang="ru-RU" sz="1100" b="0" dirty="0">
                          <a:latin typeface="Century Gothic" panose="020B0502020202020204" pitchFamily="34" charset="0"/>
                        </a:rPr>
                      </a:br>
                      <a:r>
                        <a:rPr lang="ru-RU" sz="1100" b="0" i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• Деловые и офисные центры</a:t>
                      </a:r>
                      <a:br>
                        <a:rPr lang="ru-RU" sz="1100" b="0" dirty="0">
                          <a:latin typeface="Century Gothic" panose="020B0502020202020204" pitchFamily="34" charset="0"/>
                        </a:rPr>
                      </a:br>
                      <a:r>
                        <a:rPr lang="ru-RU" sz="1100" b="0" i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• Государственные учреждения</a:t>
                      </a:r>
                      <a:endParaRPr lang="ru-RU" sz="1100" b="0" i="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i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Потоки</a:t>
                      </a:r>
                    </a:p>
                    <a:p>
                      <a:pPr algn="l"/>
                      <a:r>
                        <a:rPr lang="ru-RU" sz="1200" b="1" i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Поступления</a:t>
                      </a:r>
                    </a:p>
                    <a:p>
                      <a:pPr algn="l"/>
                      <a:r>
                        <a:rPr lang="ru-RU" sz="1200" b="1" i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доходов</a:t>
                      </a:r>
                      <a:endParaRPr lang="ru-RU" sz="1200" i="0" dirty="0"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ru-RU" sz="1200" i="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b="0" i="0" dirty="0">
                          <a:latin typeface="Century Gothic" panose="020B0502020202020204" pitchFamily="34" charset="0"/>
                        </a:rPr>
                        <a:t>• Продажа решений "под ключ"</a:t>
                      </a:r>
                    </a:p>
                    <a:p>
                      <a:pPr algn="l"/>
                      <a:r>
                        <a:rPr lang="ru-RU" sz="1050" b="0" i="0" dirty="0">
                          <a:latin typeface="Century Gothic" panose="020B0502020202020204" pitchFamily="34" charset="0"/>
                        </a:rPr>
                        <a:t>• Лизинговая модель</a:t>
                      </a:r>
                    </a:p>
                    <a:p>
                      <a:pPr algn="l"/>
                      <a:r>
                        <a:rPr lang="ru-RU" sz="1050" b="0" i="0" dirty="0">
                          <a:latin typeface="Century Gothic" panose="020B0502020202020204" pitchFamily="34" charset="0"/>
                        </a:rPr>
                        <a:t>• Сервисное обслуживание</a:t>
                      </a:r>
                    </a:p>
                    <a:p>
                      <a:pPr algn="l"/>
                      <a:r>
                        <a:rPr lang="ru-RU" sz="1050" b="0" i="0" dirty="0">
                          <a:latin typeface="Century Gothic" panose="020B0502020202020204" pitchFamily="34" charset="0"/>
                        </a:rPr>
                        <a:t>• Модель "доля от экономии"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lt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lt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lt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lt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lt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lt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lt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lt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lt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lt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lt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lt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lt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Структура издержек</a:t>
                      </a:r>
                      <a:endParaRPr lang="ru-RU" sz="1200" i="0" dirty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endParaRPr lang="ru-RU" sz="1200" i="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l"/>
                      <a:endParaRPr lang="ru-RU" sz="1200" b="0" i="0" kern="1200" dirty="0">
                        <a:solidFill>
                          <a:schemeClr val="lt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l"/>
                      <a:endParaRPr lang="ru-RU" sz="1200" b="0" i="0" kern="1200" dirty="0">
                        <a:solidFill>
                          <a:schemeClr val="lt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l"/>
                      <a:endParaRPr lang="ru-RU" sz="1200" b="0" i="0" kern="1200" dirty="0">
                        <a:solidFill>
                          <a:schemeClr val="lt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l"/>
                      <a:endParaRPr lang="ru-RU" sz="1200" b="0" i="0" kern="1200" dirty="0">
                        <a:solidFill>
                          <a:schemeClr val="lt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l"/>
                      <a:endParaRPr lang="ru-RU" sz="1200" b="0" i="0" kern="1200" dirty="0">
                        <a:solidFill>
                          <a:schemeClr val="lt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l"/>
                      <a:endParaRPr lang="ru-RU" sz="1200" b="0" i="0" kern="1200" dirty="0">
                        <a:solidFill>
                          <a:schemeClr val="lt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l"/>
                      <a:endParaRPr lang="ru-RU" sz="1200" b="0" i="0" kern="1200" dirty="0">
                        <a:solidFill>
                          <a:schemeClr val="lt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l"/>
                      <a:endParaRPr lang="ru-RU" sz="1200" b="0" i="0" kern="1200" dirty="0">
                        <a:solidFill>
                          <a:schemeClr val="lt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l"/>
                      <a:endParaRPr lang="ru-RU" sz="1200" b="0" i="0" kern="1200" dirty="0">
                        <a:solidFill>
                          <a:schemeClr val="lt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ru-RU" sz="1200" b="0" i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• Затраты на оборудование.</a:t>
                      </a:r>
                      <a:br>
                        <a:rPr lang="ru-RU" sz="1000" b="0" dirty="0">
                          <a:latin typeface="Century Gothic" panose="020B0502020202020204" pitchFamily="34" charset="0"/>
                        </a:rPr>
                      </a:br>
                      <a:r>
                        <a:rPr lang="ru-RU" sz="1200" b="0" i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• Фонд оплаты труда (ФОТ).</a:t>
                      </a:r>
                      <a:br>
                        <a:rPr lang="ru-RU" sz="1000" b="0" dirty="0">
                          <a:latin typeface="Century Gothic" panose="020B0502020202020204" pitchFamily="34" charset="0"/>
                        </a:rPr>
                      </a:br>
                      <a:r>
                        <a:rPr lang="ru-RU" sz="1200" b="0" i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• Маркетинг и реклама.</a:t>
                      </a:r>
                      <a:br>
                        <a:rPr lang="ru-RU" sz="1000" b="0" dirty="0">
                          <a:latin typeface="Century Gothic" panose="020B0502020202020204" pitchFamily="34" charset="0"/>
                        </a:rPr>
                      </a:br>
                      <a:r>
                        <a:rPr lang="ru-RU" sz="1200" b="0" i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• Транспорт и логистика.</a:t>
                      </a:r>
                      <a:br>
                        <a:rPr lang="ru-RU" sz="1000" b="0" dirty="0">
                          <a:latin typeface="Century Gothic" panose="020B0502020202020204" pitchFamily="34" charset="0"/>
                        </a:rPr>
                      </a:br>
                      <a:r>
                        <a:rPr lang="ru-RU" sz="1200" b="0" i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• Налоги и административные расходы.</a:t>
                      </a:r>
                      <a:endParaRPr lang="ru-RU" sz="1000" b="0" i="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6915721"/>
                  </a:ext>
                </a:extLst>
              </a:tr>
              <a:tr h="923118">
                <a:tc>
                  <a:txBody>
                    <a:bodyPr/>
                    <a:lstStyle/>
                    <a:p>
                      <a:pPr algn="l"/>
                      <a:r>
                        <a:rPr lang="ru-RU" sz="1200" b="1" i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Ценностное предложение</a:t>
                      </a:r>
                      <a:endParaRPr lang="ru-RU" sz="1200" i="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• "Два в одном": Защита транспорта + генерация электроэнергии</a:t>
                      </a:r>
                    </a:p>
                    <a:p>
                      <a:r>
                        <a:rPr lang="ru-RU" sz="11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• Прямая экономия: Снижение счетов за электричество</a:t>
                      </a:r>
                    </a:p>
                    <a:p>
                      <a:r>
                        <a:rPr lang="ru-RU" sz="11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• ESG-эффект: Видимый вклад в экологию</a:t>
                      </a:r>
                    </a:p>
                    <a:p>
                      <a:r>
                        <a:rPr lang="ru-RU" sz="11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• Инвестиция с окупаемостью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Ключевые ресурсы</a:t>
                      </a:r>
                      <a:endParaRPr lang="ru-RU" sz="1200" i="0" dirty="0">
                        <a:latin typeface="Century Gothic" panose="020B0502020202020204" pitchFamily="34" charset="0"/>
                      </a:endParaRPr>
                    </a:p>
                    <a:p>
                      <a:endParaRPr lang="ru-RU" sz="12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• Команда (инженеры, монтажники).</a:t>
                      </a:r>
                    </a:p>
                    <a:p>
                      <a:r>
                        <a:rPr lang="ru-RU" sz="1050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• Технологии и патенты на конструкции.</a:t>
                      </a:r>
                    </a:p>
                    <a:p>
                      <a:r>
                        <a:rPr lang="ru-RU" sz="1050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• Партнерские сети с поставщиками.</a:t>
                      </a:r>
                    </a:p>
                    <a:p>
                      <a:r>
                        <a:rPr lang="ru-RU" sz="1050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• Бренд и портфолио.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4817335"/>
                  </a:ext>
                </a:extLst>
              </a:tr>
              <a:tr h="9231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Каналы сбыта</a:t>
                      </a:r>
                      <a:endParaRPr lang="ru-RU" sz="1200" i="0" dirty="0"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ru-RU" sz="1200" i="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• Прямые продажи (B2B-менеджеры)</a:t>
                      </a:r>
                    </a:p>
                    <a:p>
                      <a:r>
                        <a:rPr lang="ru-RU" sz="11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• Партнерские сети (проектные бюро)</a:t>
                      </a:r>
                    </a:p>
                    <a:p>
                      <a:r>
                        <a:rPr lang="ru-RU" sz="11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• Отраслевые выставки</a:t>
                      </a:r>
                    </a:p>
                    <a:p>
                      <a:r>
                        <a:rPr lang="ru-RU" sz="11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• Цифровой маркетинг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Ключевые виды деятельности</a:t>
                      </a:r>
                      <a:endParaRPr lang="ru-RU" sz="1200" i="0" dirty="0">
                        <a:latin typeface="Century Gothic" panose="020B0502020202020204" pitchFamily="34" charset="0"/>
                      </a:endParaRPr>
                    </a:p>
                    <a:p>
                      <a:endParaRPr lang="ru-RU" sz="12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• Проектирование и инжиниринг</a:t>
                      </a:r>
                    </a:p>
                    <a:p>
                      <a:r>
                        <a:rPr lang="ru-RU" sz="1050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• Монтажные работы</a:t>
                      </a:r>
                    </a:p>
                    <a:p>
                      <a:r>
                        <a:rPr lang="ru-RU" sz="1050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• Продажи и маркетинг</a:t>
                      </a:r>
                    </a:p>
                    <a:p>
                      <a:r>
                        <a:rPr lang="ru-RU" sz="1050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• Сервис и поддержка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6612128"/>
                  </a:ext>
                </a:extLst>
              </a:tr>
              <a:tr h="9231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Отношения с клиентами</a:t>
                      </a:r>
                      <a:endParaRPr lang="ru-RU" sz="1200" i="0" dirty="0"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ru-RU" sz="1200" i="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• Персональная поддержка</a:t>
                      </a:r>
                    </a:p>
                    <a:p>
                      <a:r>
                        <a:rPr lang="ru-RU" sz="11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• Консультационный подход (помощь с расчетами)</a:t>
                      </a:r>
                    </a:p>
                    <a:p>
                      <a:r>
                        <a:rPr lang="ru-RU" sz="11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• Долгосрочный сервис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Ключевые партнеры</a:t>
                      </a:r>
                      <a:endParaRPr lang="ru-RU" sz="1200" i="0" dirty="0">
                        <a:latin typeface="Century Gothic" panose="020B0502020202020204" pitchFamily="34" charset="0"/>
                      </a:endParaRPr>
                    </a:p>
                    <a:p>
                      <a:endParaRPr lang="ru-RU" sz="12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• Производители солнечных модулей</a:t>
                      </a:r>
                    </a:p>
                    <a:p>
                      <a:r>
                        <a:rPr lang="ru-RU" sz="1050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• Производители металлоконструкций</a:t>
                      </a:r>
                    </a:p>
                    <a:p>
                      <a:r>
                        <a:rPr lang="ru-RU" sz="1050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• Энергосбытовые компании</a:t>
                      </a:r>
                    </a:p>
                    <a:p>
                      <a:r>
                        <a:rPr lang="ru-RU" sz="1050" b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• Лизинговые компании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326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3782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B5322-F166-F13C-15AF-5137DC635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8151CA12-7B69-19DC-A3B1-86C4D7AA9197}"/>
              </a:ext>
            </a:extLst>
          </p:cNvPr>
          <p:cNvSpPr/>
          <p:nvPr/>
        </p:nvSpPr>
        <p:spPr>
          <a:xfrm>
            <a:off x="-118303" y="545091"/>
            <a:ext cx="6214303" cy="564182"/>
          </a:xfrm>
          <a:prstGeom prst="roundRect">
            <a:avLst/>
          </a:prstGeom>
          <a:solidFill>
            <a:srgbClr val="0F14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71513"/>
            <a:r>
              <a:rPr lang="ru-RU" sz="2000" b="1" dirty="0">
                <a:latin typeface="Century Gothic" panose="020B0502020202020204" pitchFamily="34" charset="0"/>
              </a:rPr>
              <a:t>ПРЕИМУЩЕСТВА ПЕРЕД КОНКУРЕНТАМИ</a:t>
            </a:r>
          </a:p>
        </p:txBody>
      </p:sp>
      <p:pic>
        <p:nvPicPr>
          <p:cNvPr id="15" name="Рисунок 14" descr="Изображение выглядит как Шрифт, логотип, текст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3EBFC66-99EA-9154-AA58-577D0D782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4564" y="500119"/>
            <a:ext cx="2077804" cy="779177"/>
          </a:xfrm>
          <a:prstGeom prst="rect">
            <a:avLst/>
          </a:prstGeom>
        </p:spPr>
      </p:pic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7EA5445D-A5C6-F60D-28EF-7EF7A57A9A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9966168"/>
              </p:ext>
            </p:extLst>
          </p:nvPr>
        </p:nvGraphicFramePr>
        <p:xfrm>
          <a:off x="559631" y="1787873"/>
          <a:ext cx="10916874" cy="450220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691685">
                  <a:extLst>
                    <a:ext uri="{9D8B030D-6E8A-4147-A177-3AD203B41FA5}">
                      <a16:colId xmlns:a16="http://schemas.microsoft.com/office/drawing/2014/main" val="4185129744"/>
                    </a:ext>
                  </a:extLst>
                </a:gridCol>
                <a:gridCol w="2144110">
                  <a:extLst>
                    <a:ext uri="{9D8B030D-6E8A-4147-A177-3AD203B41FA5}">
                      <a16:colId xmlns:a16="http://schemas.microsoft.com/office/drawing/2014/main" val="1803697822"/>
                    </a:ext>
                  </a:extLst>
                </a:gridCol>
                <a:gridCol w="1622642">
                  <a:extLst>
                    <a:ext uri="{9D8B030D-6E8A-4147-A177-3AD203B41FA5}">
                      <a16:colId xmlns:a16="http://schemas.microsoft.com/office/drawing/2014/main" val="843481668"/>
                    </a:ext>
                  </a:extLst>
                </a:gridCol>
                <a:gridCol w="1959284">
                  <a:extLst>
                    <a:ext uri="{9D8B030D-6E8A-4147-A177-3AD203B41FA5}">
                      <a16:colId xmlns:a16="http://schemas.microsoft.com/office/drawing/2014/main" val="500863604"/>
                    </a:ext>
                  </a:extLst>
                </a:gridCol>
                <a:gridCol w="1841412">
                  <a:extLst>
                    <a:ext uri="{9D8B030D-6E8A-4147-A177-3AD203B41FA5}">
                      <a16:colId xmlns:a16="http://schemas.microsoft.com/office/drawing/2014/main" val="449961725"/>
                    </a:ext>
                  </a:extLst>
                </a:gridCol>
                <a:gridCol w="1657741">
                  <a:extLst>
                    <a:ext uri="{9D8B030D-6E8A-4147-A177-3AD203B41FA5}">
                      <a16:colId xmlns:a16="http://schemas.microsoft.com/office/drawing/2014/main" val="2172789360"/>
                    </a:ext>
                  </a:extLst>
                </a:gridCol>
              </a:tblGrid>
              <a:tr h="6921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145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600" b="1" i="0" kern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«</a:t>
                      </a:r>
                      <a:r>
                        <a:rPr lang="ru-RU" sz="1600" b="1" i="0" kern="1200" dirty="0" err="1">
                          <a:solidFill>
                            <a:schemeClr val="bg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Солар</a:t>
                      </a:r>
                      <a:r>
                        <a:rPr lang="ru-RU" sz="1600" b="1" i="0" kern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Системс»</a:t>
                      </a:r>
                      <a:endParaRPr sz="1600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145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i="0" kern="12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«</a:t>
                      </a:r>
                      <a:r>
                        <a:rPr lang="ru-RU" sz="1600" b="1" i="0" kern="1200" dirty="0" err="1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Хевел</a:t>
                      </a:r>
                      <a:r>
                        <a:rPr lang="ru-RU" sz="1600" b="1" i="0" kern="12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»</a:t>
                      </a:r>
                      <a:endParaRPr sz="1400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145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i="0" kern="12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«</a:t>
                      </a:r>
                      <a:r>
                        <a:rPr lang="ru-RU" sz="1600" b="1" i="0" kern="1200" dirty="0" err="1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ЛидерНавес</a:t>
                      </a:r>
                      <a:r>
                        <a:rPr lang="ru-RU" sz="1600" b="1" i="0" kern="12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»</a:t>
                      </a:r>
                      <a:endParaRPr sz="1400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145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i="0" kern="12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«Командор-М»</a:t>
                      </a:r>
                      <a:endParaRPr sz="1400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145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Наш продукт</a:t>
                      </a:r>
                      <a:endParaRPr sz="1600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14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7360675"/>
                  </a:ext>
                </a:extLst>
              </a:tr>
              <a:tr h="6921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Уникальность</a:t>
                      </a:r>
                      <a:endParaRPr sz="1600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145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400" b="1" dirty="0">
                          <a:solidFill>
                            <a:srgbClr val="172C6C"/>
                          </a:solidFill>
                          <a:latin typeface="Century Gothic" panose="020B0502020202020204" pitchFamily="34" charset="0"/>
                        </a:rPr>
                        <a:t>-</a:t>
                      </a:r>
                      <a:endParaRPr sz="4400" b="1" dirty="0">
                        <a:solidFill>
                          <a:srgbClr val="172C6C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400" b="1" dirty="0">
                          <a:solidFill>
                            <a:srgbClr val="172C6C"/>
                          </a:solidFill>
                          <a:latin typeface="Century Gothic" panose="020B0502020202020204" pitchFamily="34" charset="0"/>
                        </a:rPr>
                        <a:t>-</a:t>
                      </a:r>
                      <a:endParaRPr sz="4400" b="1" dirty="0">
                        <a:solidFill>
                          <a:srgbClr val="172C6C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400" b="1" dirty="0">
                          <a:solidFill>
                            <a:srgbClr val="172C6C"/>
                          </a:solidFill>
                          <a:latin typeface="Century Gothic" panose="020B0502020202020204" pitchFamily="34" charset="0"/>
                        </a:rPr>
                        <a:t>-</a:t>
                      </a:r>
                      <a:endParaRPr sz="4400" b="1" dirty="0">
                        <a:solidFill>
                          <a:srgbClr val="172C6C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400" b="1" dirty="0">
                          <a:solidFill>
                            <a:srgbClr val="172C6C"/>
                          </a:solidFill>
                          <a:latin typeface="Century Gothic" panose="020B0502020202020204" pitchFamily="34" charset="0"/>
                        </a:rPr>
                        <a:t>-</a:t>
                      </a:r>
                      <a:endParaRPr sz="4400" b="1" dirty="0">
                        <a:solidFill>
                          <a:srgbClr val="172C6C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400" b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+</a:t>
                      </a:r>
                      <a:endParaRPr sz="4400" b="1" dirty="0">
                        <a:solidFill>
                          <a:srgbClr val="C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762953"/>
                  </a:ext>
                </a:extLst>
              </a:tr>
              <a:tr h="6921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Окупаемость</a:t>
                      </a:r>
                      <a:endParaRPr sz="1600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145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400" b="1" dirty="0">
                          <a:solidFill>
                            <a:srgbClr val="172C6C"/>
                          </a:solidFill>
                          <a:latin typeface="Century Gothic" panose="020B0502020202020204" pitchFamily="34" charset="0"/>
                        </a:rPr>
                        <a:t>+</a:t>
                      </a:r>
                      <a:endParaRPr sz="4400" b="1" dirty="0">
                        <a:solidFill>
                          <a:srgbClr val="172C6C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400" b="1" dirty="0">
                          <a:solidFill>
                            <a:srgbClr val="172C6C"/>
                          </a:solidFill>
                          <a:latin typeface="Century Gothic" panose="020B0502020202020204" pitchFamily="34" charset="0"/>
                        </a:rPr>
                        <a:t>+</a:t>
                      </a:r>
                      <a:endParaRPr sz="4400" b="1" dirty="0">
                        <a:solidFill>
                          <a:srgbClr val="172C6C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400" b="1" dirty="0">
                          <a:solidFill>
                            <a:srgbClr val="172C6C"/>
                          </a:solidFill>
                          <a:latin typeface="Century Gothic" panose="020B0502020202020204" pitchFamily="34" charset="0"/>
                        </a:rPr>
                        <a:t>-</a:t>
                      </a:r>
                      <a:endParaRPr sz="4400" b="1" dirty="0">
                        <a:solidFill>
                          <a:srgbClr val="172C6C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400" b="1" dirty="0">
                          <a:solidFill>
                            <a:srgbClr val="172C6C"/>
                          </a:solidFill>
                          <a:latin typeface="Century Gothic" panose="020B0502020202020204" pitchFamily="34" charset="0"/>
                        </a:rPr>
                        <a:t>-</a:t>
                      </a:r>
                      <a:endParaRPr sz="4400" b="1" dirty="0">
                        <a:solidFill>
                          <a:srgbClr val="172C6C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400" b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+</a:t>
                      </a:r>
                      <a:endParaRPr sz="4400" b="1" dirty="0">
                        <a:solidFill>
                          <a:srgbClr val="C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7876308"/>
                  </a:ext>
                </a:extLst>
              </a:tr>
              <a:tr h="6921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Green-</a:t>
                      </a:r>
                      <a:r>
                        <a:rPr lang="ru-RU" sz="16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маркетинг</a:t>
                      </a:r>
                      <a:endParaRPr sz="1600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145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400" b="1" dirty="0">
                          <a:solidFill>
                            <a:srgbClr val="172C6C"/>
                          </a:solidFill>
                          <a:latin typeface="Century Gothic" panose="020B0502020202020204" pitchFamily="34" charset="0"/>
                        </a:rPr>
                        <a:t>-</a:t>
                      </a:r>
                      <a:endParaRPr sz="4400" b="1" dirty="0">
                        <a:solidFill>
                          <a:srgbClr val="172C6C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400" b="1" dirty="0">
                          <a:solidFill>
                            <a:srgbClr val="172C6C"/>
                          </a:solidFill>
                          <a:latin typeface="Century Gothic" panose="020B0502020202020204" pitchFamily="34" charset="0"/>
                        </a:rPr>
                        <a:t>-</a:t>
                      </a:r>
                      <a:endParaRPr sz="4400" b="1" dirty="0">
                        <a:solidFill>
                          <a:srgbClr val="172C6C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400" b="1" dirty="0">
                          <a:solidFill>
                            <a:srgbClr val="172C6C"/>
                          </a:solidFill>
                          <a:latin typeface="Century Gothic" panose="020B0502020202020204" pitchFamily="34" charset="0"/>
                        </a:rPr>
                        <a:t>-</a:t>
                      </a:r>
                      <a:endParaRPr sz="4400" b="1" dirty="0">
                        <a:solidFill>
                          <a:srgbClr val="172C6C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400" b="1" dirty="0">
                          <a:solidFill>
                            <a:srgbClr val="172C6C"/>
                          </a:solidFill>
                          <a:latin typeface="Century Gothic" panose="020B0502020202020204" pitchFamily="34" charset="0"/>
                        </a:rPr>
                        <a:t>-</a:t>
                      </a:r>
                      <a:endParaRPr sz="4400" b="1" dirty="0">
                        <a:solidFill>
                          <a:srgbClr val="172C6C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400" b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+</a:t>
                      </a:r>
                      <a:endParaRPr sz="4400" b="1" dirty="0">
                        <a:solidFill>
                          <a:srgbClr val="C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7705550"/>
                  </a:ext>
                </a:extLst>
              </a:tr>
              <a:tr h="6921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Фокус на 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B2B</a:t>
                      </a:r>
                      <a:endParaRPr sz="1600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145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400" b="1" dirty="0">
                          <a:solidFill>
                            <a:srgbClr val="172C6C"/>
                          </a:solidFill>
                          <a:latin typeface="Century Gothic" panose="020B0502020202020204" pitchFamily="34" charset="0"/>
                        </a:rPr>
                        <a:t>-</a:t>
                      </a:r>
                      <a:endParaRPr sz="4400" b="1" dirty="0">
                        <a:solidFill>
                          <a:srgbClr val="172C6C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400" b="1" dirty="0">
                          <a:solidFill>
                            <a:srgbClr val="172C6C"/>
                          </a:solidFill>
                          <a:latin typeface="Century Gothic" panose="020B0502020202020204" pitchFamily="34" charset="0"/>
                        </a:rPr>
                        <a:t>+</a:t>
                      </a:r>
                      <a:endParaRPr sz="4400" b="1" dirty="0">
                        <a:solidFill>
                          <a:srgbClr val="172C6C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400" b="1" dirty="0">
                          <a:solidFill>
                            <a:srgbClr val="172C6C"/>
                          </a:solidFill>
                          <a:latin typeface="Century Gothic" panose="020B0502020202020204" pitchFamily="34" charset="0"/>
                        </a:rPr>
                        <a:t>-</a:t>
                      </a:r>
                      <a:endParaRPr sz="4400" b="1" dirty="0">
                        <a:solidFill>
                          <a:srgbClr val="172C6C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400" b="1" dirty="0">
                          <a:solidFill>
                            <a:srgbClr val="172C6C"/>
                          </a:solidFill>
                          <a:latin typeface="Century Gothic" panose="020B0502020202020204" pitchFamily="34" charset="0"/>
                        </a:rPr>
                        <a:t>-</a:t>
                      </a:r>
                      <a:endParaRPr sz="4400" b="1" dirty="0">
                        <a:solidFill>
                          <a:srgbClr val="172C6C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400" b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+</a:t>
                      </a:r>
                      <a:endParaRPr sz="4400" b="1" dirty="0">
                        <a:solidFill>
                          <a:srgbClr val="C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3871649"/>
                  </a:ext>
                </a:extLst>
              </a:tr>
              <a:tr h="692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Оптимизация</a:t>
                      </a:r>
                      <a:endParaRPr sz="1600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145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400" b="1" dirty="0">
                          <a:solidFill>
                            <a:srgbClr val="172C6C"/>
                          </a:solidFill>
                          <a:latin typeface="Century Gothic" panose="020B0502020202020204" pitchFamily="34" charset="0"/>
                        </a:rPr>
                        <a:t>-</a:t>
                      </a:r>
                      <a:endParaRPr sz="4400" b="1" dirty="0">
                        <a:solidFill>
                          <a:srgbClr val="172C6C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400" b="1" dirty="0">
                          <a:solidFill>
                            <a:srgbClr val="172C6C"/>
                          </a:solidFill>
                          <a:latin typeface="Century Gothic" panose="020B0502020202020204" pitchFamily="34" charset="0"/>
                        </a:rPr>
                        <a:t>+</a:t>
                      </a:r>
                      <a:endParaRPr sz="4400" b="1" dirty="0">
                        <a:solidFill>
                          <a:srgbClr val="172C6C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400" b="1" dirty="0">
                          <a:solidFill>
                            <a:srgbClr val="172C6C"/>
                          </a:solidFill>
                          <a:latin typeface="Century Gothic" panose="020B0502020202020204" pitchFamily="34" charset="0"/>
                        </a:rPr>
                        <a:t>+</a:t>
                      </a:r>
                      <a:endParaRPr sz="4400" b="1" dirty="0">
                        <a:solidFill>
                          <a:srgbClr val="172C6C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400" b="1" dirty="0">
                          <a:solidFill>
                            <a:srgbClr val="172C6C"/>
                          </a:solidFill>
                          <a:latin typeface="Century Gothic" panose="020B0502020202020204" pitchFamily="34" charset="0"/>
                        </a:rPr>
                        <a:t>+</a:t>
                      </a:r>
                      <a:endParaRPr sz="4400" b="1" dirty="0">
                        <a:solidFill>
                          <a:srgbClr val="172C6C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4400" b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+</a:t>
                      </a:r>
                      <a:endParaRPr sz="4400" b="1" dirty="0">
                        <a:solidFill>
                          <a:srgbClr val="C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888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6865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7">
            <a:extLst>
              <a:ext uri="{FF2B5EF4-FFF2-40B4-BE49-F238E27FC236}">
                <a16:creationId xmlns:a16="http://schemas.microsoft.com/office/drawing/2014/main" id="{8151CA12-7B69-19DC-A3B1-86C4D7AA9197}"/>
              </a:ext>
            </a:extLst>
          </p:cNvPr>
          <p:cNvSpPr/>
          <p:nvPr/>
        </p:nvSpPr>
        <p:spPr>
          <a:xfrm>
            <a:off x="-112756" y="536139"/>
            <a:ext cx="4080703" cy="564182"/>
          </a:xfrm>
          <a:prstGeom prst="roundRect">
            <a:avLst/>
          </a:prstGeom>
          <a:solidFill>
            <a:srgbClr val="0F14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71513"/>
            <a:r>
              <a:rPr lang="ru-RU" sz="2000" b="1" dirty="0">
                <a:latin typeface="Century Gothic" panose="020B0502020202020204" pitchFamily="34" charset="0"/>
              </a:rPr>
              <a:t>ФИНАНСОВАЯ МОДЕЛЬ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22B7DFE-2E51-D307-EF19-3B69C634B6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9202425"/>
              </p:ext>
            </p:extLst>
          </p:nvPr>
        </p:nvGraphicFramePr>
        <p:xfrm>
          <a:off x="658710" y="1622195"/>
          <a:ext cx="10973657" cy="30128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3269">
                  <a:extLst>
                    <a:ext uri="{9D8B030D-6E8A-4147-A177-3AD203B41FA5}">
                      <a16:colId xmlns:a16="http://schemas.microsoft.com/office/drawing/2014/main" val="3647138931"/>
                    </a:ext>
                  </a:extLst>
                </a:gridCol>
                <a:gridCol w="1527753">
                  <a:extLst>
                    <a:ext uri="{9D8B030D-6E8A-4147-A177-3AD203B41FA5}">
                      <a16:colId xmlns:a16="http://schemas.microsoft.com/office/drawing/2014/main" val="1212102583"/>
                    </a:ext>
                  </a:extLst>
                </a:gridCol>
                <a:gridCol w="1623237">
                  <a:extLst>
                    <a:ext uri="{9D8B030D-6E8A-4147-A177-3AD203B41FA5}">
                      <a16:colId xmlns:a16="http://schemas.microsoft.com/office/drawing/2014/main" val="2439748131"/>
                    </a:ext>
                  </a:extLst>
                </a:gridCol>
                <a:gridCol w="1372591">
                  <a:extLst>
                    <a:ext uri="{9D8B030D-6E8A-4147-A177-3AD203B41FA5}">
                      <a16:colId xmlns:a16="http://schemas.microsoft.com/office/drawing/2014/main" val="566114844"/>
                    </a:ext>
                  </a:extLst>
                </a:gridCol>
                <a:gridCol w="1432269">
                  <a:extLst>
                    <a:ext uri="{9D8B030D-6E8A-4147-A177-3AD203B41FA5}">
                      <a16:colId xmlns:a16="http://schemas.microsoft.com/office/drawing/2014/main" val="3365801980"/>
                    </a:ext>
                  </a:extLst>
                </a:gridCol>
                <a:gridCol w="1432269">
                  <a:extLst>
                    <a:ext uri="{9D8B030D-6E8A-4147-A177-3AD203B41FA5}">
                      <a16:colId xmlns:a16="http://schemas.microsoft.com/office/drawing/2014/main" val="4267399091"/>
                    </a:ext>
                  </a:extLst>
                </a:gridCol>
                <a:gridCol w="1432269">
                  <a:extLst>
                    <a:ext uri="{9D8B030D-6E8A-4147-A177-3AD203B41FA5}">
                      <a16:colId xmlns:a16="http://schemas.microsoft.com/office/drawing/2014/main" val="2775848763"/>
                    </a:ext>
                  </a:extLst>
                </a:gridCol>
              </a:tblGrid>
              <a:tr h="327721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Century Gothic" panose="020B0502020202020204" pitchFamily="34" charset="0"/>
                        </a:rPr>
                        <a:t>МЕСЯЦ</a:t>
                      </a:r>
                    </a:p>
                  </a:txBody>
                  <a:tcPr>
                    <a:lnL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C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C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Century Gothic" panose="020B050202020202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C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Century Gothic" panose="020B050202020202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C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Century Gothic" panose="020B0502020202020204" pitchFamily="34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C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Century Gothic" panose="020B0502020202020204" pitchFamily="34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C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Century Gothic" panose="020B0502020202020204" pitchFamily="34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C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3229308"/>
                  </a:ext>
                </a:extLst>
              </a:tr>
              <a:tr h="80808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Century Gothic" panose="020B0502020202020204" pitchFamily="34" charset="0"/>
                        </a:rPr>
                        <a:t>Конверсия пользователей</a:t>
                      </a:r>
                    </a:p>
                  </a:txBody>
                  <a:tcPr>
                    <a:lnL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ru-RU" b="0" dirty="0">
                          <a:effectLst/>
                          <a:latin typeface="Century Gothic" panose="020B0502020202020204" pitchFamily="34" charset="0"/>
                        </a:rPr>
                        <a:t>0.5% - 2%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1% - 3%</a:t>
                      </a:r>
                      <a:endParaRPr lang="ru-RU" b="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i="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2% - 5%</a:t>
                      </a:r>
                      <a:endParaRPr lang="ru-RU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ru-RU" b="0" dirty="0">
                          <a:effectLst/>
                          <a:latin typeface="Century Gothic" panose="020B0502020202020204" pitchFamily="34" charset="0"/>
                        </a:rPr>
                        <a:t>3% - 7%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ru-RU" b="0" dirty="0">
                          <a:effectLst/>
                          <a:latin typeface="Century Gothic" panose="020B0502020202020204" pitchFamily="34" charset="0"/>
                        </a:rPr>
                        <a:t>4% - 8%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b="0" i="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5% - 10%</a:t>
                      </a:r>
                      <a:endParaRPr lang="ru-RU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763528"/>
                  </a:ext>
                </a:extLst>
              </a:tr>
              <a:tr h="924627">
                <a:tc>
                  <a:txBody>
                    <a:bodyPr/>
                    <a:lstStyle/>
                    <a:p>
                      <a:r>
                        <a:rPr lang="ru-RU" dirty="0">
                          <a:latin typeface="Century Gothic" panose="020B0502020202020204" pitchFamily="34" charset="0"/>
                        </a:rPr>
                        <a:t>Количество продаж в месяц</a:t>
                      </a:r>
                    </a:p>
                  </a:txBody>
                  <a:tcPr>
                    <a:lnL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b="0" i="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0 - 1</a:t>
                      </a:r>
                      <a:endParaRPr lang="ru-RU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ru-RU" b="0" dirty="0">
                          <a:effectLst/>
                          <a:latin typeface="Century Gothic" panose="020B0502020202020204" pitchFamily="34" charset="0"/>
                        </a:rPr>
                        <a:t>0 - 1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ru-RU" b="0" dirty="0">
                          <a:effectLst/>
                          <a:latin typeface="Century Gothic" panose="020B0502020202020204" pitchFamily="34" charset="0"/>
                        </a:rPr>
                        <a:t>1 - 2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b="0" i="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1 - 3</a:t>
                      </a:r>
                      <a:endParaRPr lang="ru-RU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b="0" i="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2 - 4</a:t>
                      </a:r>
                      <a:endParaRPr lang="ru-RU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b="0" i="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2 - 5</a:t>
                      </a:r>
                      <a:endParaRPr lang="ru-RU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4444770"/>
                  </a:ext>
                </a:extLst>
              </a:tr>
              <a:tr h="808080">
                <a:tc>
                  <a:txBody>
                    <a:bodyPr/>
                    <a:lstStyle/>
                    <a:p>
                      <a:r>
                        <a:rPr lang="ru-RU" dirty="0">
                          <a:latin typeface="Century Gothic" panose="020B0502020202020204" pitchFamily="34" charset="0"/>
                        </a:rPr>
                        <a:t>Средний чек</a:t>
                      </a:r>
                    </a:p>
                  </a:txBody>
                  <a:tcPr>
                    <a:lnL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500 000 -</a:t>
                      </a:r>
                    </a:p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2 000 000 руб.</a:t>
                      </a:r>
                      <a:endParaRPr lang="ru-RU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500 000 -</a:t>
                      </a:r>
                    </a:p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2 000 000 </a:t>
                      </a:r>
                    </a:p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руб.</a:t>
                      </a:r>
                      <a:endParaRPr lang="ru-RU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500 000 -</a:t>
                      </a:r>
                    </a:p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2 000 000 </a:t>
                      </a:r>
                    </a:p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руб.</a:t>
                      </a:r>
                      <a:endParaRPr lang="ru-RU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750 000 -</a:t>
                      </a:r>
                    </a:p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2 500 000 </a:t>
                      </a:r>
                    </a:p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руб.</a:t>
                      </a:r>
                      <a:endParaRPr lang="ru-RU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750 000 -</a:t>
                      </a:r>
                    </a:p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2 500 000 </a:t>
                      </a:r>
                    </a:p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руб.</a:t>
                      </a:r>
                      <a:endParaRPr lang="ru-RU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750 000 -</a:t>
                      </a:r>
                    </a:p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3 000 000 </a:t>
                      </a:r>
                    </a:p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руб.</a:t>
                      </a:r>
                      <a:endParaRPr lang="ru-RU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46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2996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3373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22A1196D-DFF7-F0E0-1E7B-256F0FB4D377}"/>
              </a:ext>
            </a:extLst>
          </p:cNvPr>
          <p:cNvSpPr/>
          <p:nvPr/>
        </p:nvSpPr>
        <p:spPr>
          <a:xfrm>
            <a:off x="-118303" y="545091"/>
            <a:ext cx="3474961" cy="564182"/>
          </a:xfrm>
          <a:prstGeom prst="roundRect">
            <a:avLst/>
          </a:prstGeom>
          <a:solidFill>
            <a:srgbClr val="0F14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71513"/>
            <a:r>
              <a:rPr lang="en-US" sz="2000" b="1" dirty="0">
                <a:latin typeface="Century Gothic" panose="020B0502020202020204" pitchFamily="34" charset="0"/>
              </a:rPr>
              <a:t>ROADMAP</a:t>
            </a:r>
            <a:endParaRPr lang="ru-RU" sz="2000" b="1" dirty="0">
              <a:latin typeface="Century Gothic" panose="020B0502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6C6A152-5C50-ABD7-E58E-0AA073F306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349232"/>
            <a:ext cx="9753600" cy="557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233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22A1196D-DFF7-F0E0-1E7B-256F0FB4D377}"/>
              </a:ext>
            </a:extLst>
          </p:cNvPr>
          <p:cNvSpPr/>
          <p:nvPr/>
        </p:nvSpPr>
        <p:spPr>
          <a:xfrm>
            <a:off x="-118303" y="545091"/>
            <a:ext cx="3474961" cy="564182"/>
          </a:xfrm>
          <a:prstGeom prst="roundRect">
            <a:avLst/>
          </a:prstGeom>
          <a:solidFill>
            <a:srgbClr val="0F14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71513"/>
            <a:r>
              <a:rPr lang="ru-RU" sz="2000" b="1" dirty="0">
                <a:latin typeface="Century Gothic" panose="020B0502020202020204" pitchFamily="34" charset="0"/>
              </a:rPr>
              <a:t>Матрица рисков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4567952"/>
              </p:ext>
            </p:extLst>
          </p:nvPr>
        </p:nvGraphicFramePr>
        <p:xfrm>
          <a:off x="1393471" y="1606985"/>
          <a:ext cx="9642992" cy="4297680"/>
        </p:xfrm>
        <a:graphic>
          <a:graphicData uri="http://schemas.openxmlformats.org/drawingml/2006/table">
            <a:tbl>
              <a:tblPr firstRow="1" bandRow="1">
                <a:tableStyleId>{8FD4443E-F989-4FC4-A0C8-D5A2AF1F390B}</a:tableStyleId>
              </a:tblPr>
              <a:tblGrid>
                <a:gridCol w="24107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07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07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107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название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Уровень риска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Тип риска (внешний/</a:t>
                      </a:r>
                      <a:r>
                        <a:rPr lang="ru-RU" sz="1400" dirty="0" err="1"/>
                        <a:t>внут</a:t>
                      </a:r>
                      <a:r>
                        <a:rPr lang="ru-RU" sz="1400" baseline="0" dirty="0"/>
                        <a:t> </a:t>
                      </a:r>
                      <a:r>
                        <a:rPr lang="ru-RU" sz="1400" baseline="0" dirty="0" err="1"/>
                        <a:t>ренний</a:t>
                      </a:r>
                      <a:r>
                        <a:rPr lang="ru-RU" sz="1400" baseline="0" dirty="0"/>
                        <a:t>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Предотвращение риска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Правовые (ограничение на выработку солнечной энергии)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Низкие 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Внешние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Наблюдаются правовые</a:t>
                      </a:r>
                      <a:r>
                        <a:rPr lang="ru-RU" sz="1400" baseline="0" dirty="0"/>
                        <a:t> послабления в области производства электроэнергии</a:t>
                      </a:r>
                      <a:endParaRPr lang="ru-RU" sz="1400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Технологические (появление более эффективных источников энергии)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Средний 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Внешние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/>
                        <a:t>Отсутстввие</a:t>
                      </a:r>
                      <a:r>
                        <a:rPr lang="ru-RU" sz="1400" baseline="0" dirty="0"/>
                        <a:t> появление аналогов в течении долгого времени</a:t>
                      </a:r>
                      <a:endParaRPr lang="ru-RU" sz="1400" dirty="0"/>
                    </a:p>
                    <a:p>
                      <a:endParaRPr lang="ru-RU" sz="1400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Инфраструктурные (появление</a:t>
                      </a:r>
                      <a:r>
                        <a:rPr lang="ru-RU" sz="1400" baseline="0" dirty="0"/>
                        <a:t> визуального шума)</a:t>
                      </a:r>
                      <a:endParaRPr lang="ru-RU" sz="1400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Низкие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Внешними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Работа дизайнеров и планировщиков для</a:t>
                      </a:r>
                      <a:r>
                        <a:rPr lang="ru-RU" sz="1400" baseline="0" dirty="0"/>
                        <a:t> улучшения вида конструкций</a:t>
                      </a:r>
                      <a:endParaRPr lang="ru-RU" sz="1400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Производственные</a:t>
                      </a:r>
                      <a:r>
                        <a:rPr lang="ru-RU" sz="1400" baseline="0" dirty="0"/>
                        <a:t> (Отсутствие надежных производителей панелей в РФ)</a:t>
                      </a:r>
                      <a:endParaRPr lang="ru-RU" sz="1400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Средний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Внешними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Налаживание торговых</a:t>
                      </a:r>
                      <a:r>
                        <a:rPr lang="ru-RU" sz="1400" baseline="0" dirty="0"/>
                        <a:t> связей с иностранными поставщиками, поиск ключевых партнеров</a:t>
                      </a:r>
                      <a:endParaRPr lang="ru-RU" sz="1400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4067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7">
            <a:extLst>
              <a:ext uri="{FF2B5EF4-FFF2-40B4-BE49-F238E27FC236}">
                <a16:creationId xmlns:a16="http://schemas.microsoft.com/office/drawing/2014/main" id="{5F2F4C99-6048-3A5B-AD26-5717249AA701}"/>
              </a:ext>
            </a:extLst>
          </p:cNvPr>
          <p:cNvSpPr/>
          <p:nvPr/>
        </p:nvSpPr>
        <p:spPr>
          <a:xfrm>
            <a:off x="-118303" y="545091"/>
            <a:ext cx="6214303" cy="564182"/>
          </a:xfrm>
          <a:prstGeom prst="roundRect">
            <a:avLst/>
          </a:prstGeom>
          <a:solidFill>
            <a:srgbClr val="0F14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71513"/>
            <a:r>
              <a:rPr lang="ru-RU" sz="2000" b="1" dirty="0">
                <a:latin typeface="Century Gothic" panose="020B0502020202020204" pitchFamily="34" charset="0"/>
              </a:rPr>
              <a:t>Наша команда</a:t>
            </a:r>
          </a:p>
        </p:txBody>
      </p:sp>
      <p:pic>
        <p:nvPicPr>
          <p:cNvPr id="3" name="Рисунок 2" descr="Изображение выглядит как Шрифт, логотип, текст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A2A2223-DD11-196C-1D38-ED59A63F8F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4564" y="500119"/>
            <a:ext cx="2077804" cy="7791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3455D49-CF81-A031-942D-E7F000DAEE2A}"/>
              </a:ext>
            </a:extLst>
          </p:cNvPr>
          <p:cNvSpPr txBox="1"/>
          <p:nvPr/>
        </p:nvSpPr>
        <p:spPr>
          <a:xfrm>
            <a:off x="863338" y="1336297"/>
            <a:ext cx="10465323" cy="54592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ru-RU" sz="3600" b="1" dirty="0">
                <a:solidFill>
                  <a:srgbClr val="172C6C"/>
                </a:solidFill>
                <a:latin typeface="Century Gothic" panose="020B0502020202020204" pitchFamily="34" charset="0"/>
              </a:rPr>
              <a:t>Батрак Владислав</a:t>
            </a:r>
          </a:p>
          <a:p>
            <a:pPr>
              <a:lnSpc>
                <a:spcPct val="110000"/>
              </a:lnSpc>
            </a:pPr>
            <a:r>
              <a:rPr lang="ru-RU" sz="2800" i="1" dirty="0">
                <a:solidFill>
                  <a:srgbClr val="172C6C"/>
                </a:solidFill>
                <a:latin typeface="Century Gothic" panose="020B0502020202020204" pitchFamily="34" charset="0"/>
              </a:rPr>
              <a:t>Инженер проектировщик</a:t>
            </a:r>
          </a:p>
          <a:p>
            <a:pPr>
              <a:lnSpc>
                <a:spcPct val="110000"/>
              </a:lnSpc>
            </a:pPr>
            <a:endParaRPr lang="ru-RU" sz="2800" i="1" dirty="0">
              <a:solidFill>
                <a:srgbClr val="172C6C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ru-RU" sz="3600" b="1" dirty="0">
                <a:solidFill>
                  <a:srgbClr val="172C6C"/>
                </a:solidFill>
                <a:latin typeface="Century Gothic" panose="020B0502020202020204" pitchFamily="34" charset="0"/>
              </a:rPr>
              <a:t>Лоик Роман</a:t>
            </a:r>
          </a:p>
          <a:p>
            <a:pPr>
              <a:lnSpc>
                <a:spcPct val="110000"/>
              </a:lnSpc>
            </a:pPr>
            <a:r>
              <a:rPr lang="ru-RU" sz="2800" i="1" dirty="0">
                <a:solidFill>
                  <a:srgbClr val="172C6C"/>
                </a:solidFill>
                <a:latin typeface="Century Gothic" panose="020B0502020202020204" pitchFamily="34" charset="0"/>
              </a:rPr>
              <a:t>Инженер проектировщик</a:t>
            </a:r>
          </a:p>
          <a:p>
            <a:pPr algn="r">
              <a:lnSpc>
                <a:spcPct val="110000"/>
              </a:lnSpc>
            </a:pPr>
            <a:r>
              <a:rPr lang="ru-RU" sz="3600" b="1" dirty="0" err="1">
                <a:solidFill>
                  <a:srgbClr val="172C6C"/>
                </a:solidFill>
                <a:latin typeface="Century Gothic" panose="020B0502020202020204" pitchFamily="34" charset="0"/>
              </a:rPr>
              <a:t>Шаумов</a:t>
            </a:r>
            <a:r>
              <a:rPr lang="ru-RU" sz="3600" b="1" dirty="0">
                <a:solidFill>
                  <a:srgbClr val="172C6C"/>
                </a:solidFill>
                <a:latin typeface="Century Gothic" panose="020B0502020202020204" pitchFamily="34" charset="0"/>
              </a:rPr>
              <a:t> Владимир</a:t>
            </a:r>
          </a:p>
          <a:p>
            <a:pPr algn="r">
              <a:lnSpc>
                <a:spcPct val="110000"/>
              </a:lnSpc>
            </a:pPr>
            <a:r>
              <a:rPr lang="ru-RU" sz="2800" i="1" dirty="0">
                <a:solidFill>
                  <a:srgbClr val="172C6C"/>
                </a:solidFill>
                <a:latin typeface="Century Gothic" panose="020B0502020202020204" pitchFamily="34" charset="0"/>
              </a:rPr>
              <a:t>Экономические расчёты</a:t>
            </a:r>
          </a:p>
          <a:p>
            <a:pPr algn="r">
              <a:lnSpc>
                <a:spcPct val="110000"/>
              </a:lnSpc>
            </a:pPr>
            <a:endParaRPr lang="ru-RU" sz="2800" b="1" dirty="0">
              <a:solidFill>
                <a:srgbClr val="172C6C"/>
              </a:solidFill>
              <a:latin typeface="Century Gothic" panose="020B0502020202020204" pitchFamily="34" charset="0"/>
            </a:endParaRPr>
          </a:p>
          <a:p>
            <a:pPr algn="r">
              <a:lnSpc>
                <a:spcPct val="110000"/>
              </a:lnSpc>
            </a:pPr>
            <a:r>
              <a:rPr lang="ru-RU" sz="36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Грицкевич Илья</a:t>
            </a:r>
          </a:p>
          <a:p>
            <a:pPr algn="r">
              <a:lnSpc>
                <a:spcPct val="110000"/>
              </a:lnSpc>
            </a:pPr>
            <a:r>
              <a:rPr lang="ru-RU" sz="3600" i="1" dirty="0">
                <a:solidFill>
                  <a:srgbClr val="FF0000"/>
                </a:solidFill>
                <a:latin typeface="Century Gothic" panose="020B0502020202020204" pitchFamily="34" charset="0"/>
              </a:rPr>
              <a:t>лидер</a:t>
            </a:r>
          </a:p>
        </p:txBody>
      </p:sp>
    </p:spTree>
    <p:extLst>
      <p:ext uri="{BB962C8B-B14F-4D97-AF65-F5344CB8AC3E}">
        <p14:creationId xmlns:p14="http://schemas.microsoft.com/office/powerpoint/2010/main" val="17737065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2851</TotalTime>
  <Words>903</Words>
  <Application>Microsoft Office PowerPoint</Application>
  <PresentationFormat>Широкоэкранный</PresentationFormat>
  <Paragraphs>203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Century Gothic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Софья Осипова</dc:creator>
  <cp:lastModifiedBy>Илья Грицкевич</cp:lastModifiedBy>
  <cp:revision>19</cp:revision>
  <dcterms:created xsi:type="dcterms:W3CDTF">2025-09-24T13:19:59Z</dcterms:created>
  <dcterms:modified xsi:type="dcterms:W3CDTF">2025-12-04T21:20:14Z</dcterms:modified>
</cp:coreProperties>
</file>