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9" r:id="rId3"/>
    <p:sldId id="370" r:id="rId4"/>
    <p:sldId id="258" r:id="rId5"/>
    <p:sldId id="260" r:id="rId6"/>
    <p:sldId id="376" r:id="rId7"/>
    <p:sldId id="367" r:id="rId8"/>
    <p:sldId id="374" r:id="rId9"/>
    <p:sldId id="373" r:id="rId10"/>
    <p:sldId id="375" r:id="rId11"/>
    <p:sldId id="262" r:id="rId12"/>
    <p:sldId id="377" r:id="rId13"/>
    <p:sldId id="378" r:id="rId14"/>
    <p:sldId id="379" r:id="rId15"/>
    <p:sldId id="380" r:id="rId16"/>
    <p:sldId id="38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>
        <p:scale>
          <a:sx n="66" d="100"/>
          <a:sy n="66" d="100"/>
        </p:scale>
        <p:origin x="132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FDB9E-6267-484A-9189-13C0ABFE541A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29D1F-4974-4300-BCF2-DAE1E3F4BE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777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29D1F-4974-4300-BCF2-DAE1E3F4BEE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53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366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29D1F-4974-4300-BCF2-DAE1E3F4BEE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507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48888-3FDC-4CC5-8E9C-000F21A506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6CB0037-3076-424E-994C-4E8259160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A76AF0-CAFF-400C-9529-BCEDE1BE4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FCE4-29A5-4DE4-86BD-B34E95FE5DE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88BD1C-52D9-47FC-B6AD-6745C9F93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4384BB-8037-4F5F-B512-9F1A85B6E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D3CA9-B1D5-412E-AC31-87FCBE150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949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112B35-7246-4325-9768-DB9F7D2AC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000894-E4B9-4CF1-8E1E-DA1842608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4EDC8F-B698-4230-97B5-D421EB74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FCE4-29A5-4DE4-86BD-B34E95FE5DE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161AAB-A8B0-41FF-8E9B-F3C72FAD2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8595B0-6E62-4EFF-BFF6-568B02D6C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D3CA9-B1D5-412E-AC31-87FCBE150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5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A91ACF-2C63-491E-8AFF-A638FACCF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9A919B-E40C-4181-AE29-BAAEA5C45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D38501-3A6B-4496-A7A7-735122E92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FCE4-29A5-4DE4-86BD-B34E95FE5DE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AF746E-898C-4C94-B1AF-B7E7BAD03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A00BA4-B06A-4FC9-B9FB-D4719EF1A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D3CA9-B1D5-412E-AC31-87FCBE150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204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DBA46-520B-41FA-AE93-32D195242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F763D3-4BDC-4C9E-9B91-046D7C106C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04B6A3-17B6-471A-A2FF-B7B956E71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BCD083-ED04-4948-98CB-C45DF75F3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FCE4-29A5-4DE4-86BD-B34E95FE5DE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B7FE2B-2381-4388-BADE-CC0A158EE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6F4D09-43C4-4E96-8F7A-B390583C2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D3CA9-B1D5-412E-AC31-87FCBE150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605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5E3D1-5190-4BD5-B847-D3838F6AB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59921B-FD89-4FAF-8A4C-04CE7FCC4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193DBB-4734-4DA0-9DD4-830A29406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60CD78D-0ABE-444A-957E-F9C6D50FAA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6E791B-CE60-4830-AC02-29F204E906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C723F9D-7E7C-4B6B-BB50-26BAFB212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FCE4-29A5-4DE4-86BD-B34E95FE5DE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04C1BCE-C78C-4B4A-9528-E8B9F8F60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0668B18-B8DA-47D9-9A5A-087A7CDDC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D3CA9-B1D5-412E-AC31-87FCBE150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8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4C88B9-FF9D-494A-9605-D8B474005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A032701-0434-4BD4-B810-0E90D3EE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FCE4-29A5-4DE4-86BD-B34E95FE5DE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5E97F4B-5801-4EF5-A6E5-993899676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FA18AC-8001-43E5-BACE-31494A40D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D3CA9-B1D5-412E-AC31-87FCBE150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927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CC67F87-658A-43AB-BC53-AA33FB304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FCE4-29A5-4DE4-86BD-B34E95FE5DE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D8DE712-B143-4BD4-9D51-A12F8E395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9ABAC38-1FBE-4798-9B1B-269FA78CB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D3CA9-B1D5-412E-AC31-87FCBE150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45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36FD05-F574-45F0-9E2A-8C96D2783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323931-8917-4D27-B179-7CF33E3E2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59C7F4-8AFB-4319-993D-FB5823181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16EB8C-6F68-4D99-BEDC-42E0B3F8B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FCE4-29A5-4DE4-86BD-B34E95FE5DE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DDA423-6F85-4286-B8B6-154759069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434AA3-2692-4BB6-B4ED-B882E62E0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D3CA9-B1D5-412E-AC31-87FCBE150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351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DC2868-A78F-41F1-9457-80D0712D3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82FC748-E3E2-40C3-A34B-0C86A089D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9D6005-6CDC-4F21-AC58-4BDB5CC976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6C952C-2E6D-44BA-B04C-611F4F0D3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FCE4-29A5-4DE4-86BD-B34E95FE5DE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2BA231-EE3D-49F0-AA00-E4B6FAEC6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D330DD-2205-4FBD-801C-8020C7FD6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D3CA9-B1D5-412E-AC31-87FCBE150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827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30B49E-FEAD-4303-BA2B-96AB6E20A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6FE195-A8E6-49E2-A1FA-76BE3D856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F4B3D2-7A31-4EB1-9437-1A2C1EBF0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FCE4-29A5-4DE4-86BD-B34E95FE5DE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106AEF-0066-4D3A-B33C-87DBBACC3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2EA7AD-FF63-4532-939A-611C68A73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D3CA9-B1D5-412E-AC31-87FCBE150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185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EEFE6F9-3421-45E0-B188-BFB1A28C9B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8384DC-0163-4F19-9679-79B27CC79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12E997-E6C9-4EAD-8F22-69C86E25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FCE4-29A5-4DE4-86BD-B34E95FE5DE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81D7F6-3030-494B-B15A-DC163AE95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3FAA9D-D11B-40CD-8628-4A27ACD0D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D3CA9-B1D5-412E-AC31-87FCBE150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45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C6788C-0F88-453F-B743-967541757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E63BC9-B2E7-4493-BCA5-B88DD75BB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0E58A7-D310-4330-9123-0453642BB2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0FCE4-29A5-4DE4-86BD-B34E95FE5DE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0496DE-4B72-45CA-98A2-D2265B3D20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EB9C11-1865-4FDF-9838-FB8307468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D3CA9-B1D5-412E-AC31-87FCBE150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423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hyperlink" Target="https://kpfu.ru/staff_files/F928476394/Psihologiya_stressa_i_metody_ego_profilaktiki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hyperlink" Target="https://marketing.rbc.ru/articles/14089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5BA69A-AC47-4CAA-A3AF-9184F0EDC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4644" y="-2664643"/>
            <a:ext cx="6862713" cy="12191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706B84-D605-46DB-81FA-DD4ACE18D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0684" y="2096818"/>
            <a:ext cx="9144000" cy="2387600"/>
          </a:xfrm>
        </p:spPr>
        <p:txBody>
          <a:bodyPr>
            <a:normAutofit/>
          </a:bodyPr>
          <a:lstStyle/>
          <a:p>
            <a:r>
              <a:rPr lang="en-US" sz="16000" dirty="0">
                <a:solidFill>
                  <a:schemeClr val="bg1"/>
                </a:solidFill>
                <a:latin typeface="Franklin Gothic Pro Medium" panose="02000603040000020004" pitchFamily="2" charset="0"/>
              </a:rPr>
              <a:t>SBF</a:t>
            </a:r>
            <a:endParaRPr lang="ru-RU" sz="160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B1F2D0-CF88-4FE5-B264-2E8D6ECD1F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03048" y="2462737"/>
            <a:ext cx="1275761" cy="1655762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Candara Light" panose="020E0502030303020204" pitchFamily="34" charset="0"/>
              </a:rPr>
              <a:t>Stress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Candara Light" panose="020E0502030303020204" pitchFamily="34" charset="0"/>
              </a:rPr>
              <a:t>Be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Candara Light" panose="020E0502030303020204" pitchFamily="34" charset="0"/>
              </a:rPr>
              <a:t>Free </a:t>
            </a:r>
            <a:endParaRPr lang="ru-RU" sz="2800" dirty="0">
              <a:solidFill>
                <a:schemeClr val="bg1">
                  <a:lumMod val="85000"/>
                </a:schemeClr>
              </a:solidFill>
              <a:latin typeface="Candara Light" panose="020E0502030303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E135A5-DE9B-42CB-8719-8D779EBEFA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202" b="4265"/>
          <a:stretch/>
        </p:blipFill>
        <p:spPr>
          <a:xfrm>
            <a:off x="-9427" y="-18855"/>
            <a:ext cx="2064470" cy="7937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69283D-AC70-4BDC-9E90-94D77CBC47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6598" y="5587348"/>
            <a:ext cx="1459498" cy="11154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216A40-5F3D-4979-9881-5AF8278804AB}"/>
              </a:ext>
            </a:extLst>
          </p:cNvPr>
          <p:cNvSpPr txBox="1"/>
          <p:nvPr/>
        </p:nvSpPr>
        <p:spPr>
          <a:xfrm>
            <a:off x="8578809" y="6333515"/>
            <a:ext cx="19300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prstClr val="white"/>
                </a:solidFill>
                <a:latin typeface="Arial Narrow" panose="020B0606020202030204" pitchFamily="34" charset="0"/>
              </a:rPr>
              <a:t>2023 год, ГГНТУ</a:t>
            </a:r>
          </a:p>
        </p:txBody>
      </p:sp>
    </p:spTree>
    <p:extLst>
      <p:ext uri="{BB962C8B-B14F-4D97-AF65-F5344CB8AC3E}">
        <p14:creationId xmlns:p14="http://schemas.microsoft.com/office/powerpoint/2010/main" val="2336234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hlinkClick r:id="rId2"/>
            <a:extLst>
              <a:ext uri="{FF2B5EF4-FFF2-40B4-BE49-F238E27FC236}">
                <a16:creationId xmlns:a16="http://schemas.microsoft.com/office/drawing/2014/main" id="{36F48A33-31DF-4D15-B1DA-655D0C5654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02155" cy="687551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237A68-1043-4189-B134-00A0D6C1EE99}"/>
              </a:ext>
            </a:extLst>
          </p:cNvPr>
          <p:cNvSpPr txBox="1"/>
          <p:nvPr/>
        </p:nvSpPr>
        <p:spPr>
          <a:xfrm>
            <a:off x="7426960" y="1921848"/>
            <a:ext cx="145288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0" dirty="0">
                <a:latin typeface="+mj-lt"/>
              </a:rPr>
              <a:t>S</a:t>
            </a:r>
            <a:endParaRPr lang="ru-RU" sz="110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7CA80D-9490-44CF-80FD-6A2DFD8AEBE5}"/>
              </a:ext>
            </a:extLst>
          </p:cNvPr>
          <p:cNvSpPr txBox="1"/>
          <p:nvPr/>
        </p:nvSpPr>
        <p:spPr>
          <a:xfrm>
            <a:off x="8239760" y="2465328"/>
            <a:ext cx="11176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0" dirty="0">
                <a:latin typeface="+mj-lt"/>
              </a:rPr>
              <a:t>B</a:t>
            </a:r>
            <a:endParaRPr lang="ru-RU" sz="11000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35077-82CB-46B3-BE1B-C78DE9006408}"/>
              </a:ext>
            </a:extLst>
          </p:cNvPr>
          <p:cNvSpPr txBox="1"/>
          <p:nvPr/>
        </p:nvSpPr>
        <p:spPr>
          <a:xfrm>
            <a:off x="9103360" y="3008808"/>
            <a:ext cx="110744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0" dirty="0">
                <a:latin typeface="+mj-lt"/>
              </a:rPr>
              <a:t>F</a:t>
            </a:r>
            <a:endParaRPr lang="ru-RU" sz="11000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C8280D-60F2-49E0-BF87-8859E1DF4CBA}"/>
              </a:ext>
            </a:extLst>
          </p:cNvPr>
          <p:cNvSpPr txBox="1"/>
          <p:nvPr/>
        </p:nvSpPr>
        <p:spPr>
          <a:xfrm>
            <a:off x="7025640" y="575975"/>
            <a:ext cx="46634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latin typeface="+mj-lt"/>
              </a:rPr>
              <a:t>Программно-аппаратное средство и технология </a:t>
            </a:r>
            <a:r>
              <a:rPr lang="ru-RU" sz="2800">
                <a:latin typeface="+mj-lt"/>
              </a:rPr>
              <a:t>для снижения индивидуальных </a:t>
            </a:r>
            <a:r>
              <a:rPr lang="ru-RU" sz="2800" dirty="0">
                <a:latin typeface="+mj-lt"/>
              </a:rPr>
              <a:t>триггеров стресса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F92AE3-CB0E-419D-8099-50FFCE4CE113}"/>
              </a:ext>
            </a:extLst>
          </p:cNvPr>
          <p:cNvSpPr txBox="1"/>
          <p:nvPr/>
        </p:nvSpPr>
        <p:spPr>
          <a:xfrm>
            <a:off x="5659120" y="4098032"/>
            <a:ext cx="6278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+mj-lt"/>
              </a:rPr>
              <a:t>Представление </a:t>
            </a:r>
          </a:p>
          <a:p>
            <a:r>
              <a:rPr lang="ru-RU" sz="2800" dirty="0">
                <a:latin typeface="+mj-lt"/>
              </a:rPr>
              <a:t>методики и программно-</a:t>
            </a:r>
          </a:p>
          <a:p>
            <a:r>
              <a:rPr lang="ru-RU" sz="2800" dirty="0">
                <a:latin typeface="+mj-lt"/>
              </a:rPr>
              <a:t>аппаратного средства врачам</a:t>
            </a:r>
          </a:p>
          <a:p>
            <a:r>
              <a:rPr lang="ru-RU" sz="2800" dirty="0">
                <a:latin typeface="+mj-lt"/>
              </a:rPr>
              <a:t> для использования в процессе лечения стрессовых состояний</a:t>
            </a:r>
          </a:p>
        </p:txBody>
      </p:sp>
    </p:spTree>
    <p:extLst>
      <p:ext uri="{BB962C8B-B14F-4D97-AF65-F5344CB8AC3E}">
        <p14:creationId xmlns:p14="http://schemas.microsoft.com/office/powerpoint/2010/main" val="1834698782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D3BC5-EA76-42C1-BD08-2A9365A9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639" y="311252"/>
            <a:ext cx="2147686" cy="737811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Candara Light" panose="020E0502030303020204" pitchFamily="34" charset="0"/>
              </a:rPr>
              <a:t>Профиль проекта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9910F96-E253-4471-9789-58409F16FB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6873742"/>
              </p:ext>
            </p:extLst>
          </p:nvPr>
        </p:nvGraphicFramePr>
        <p:xfrm>
          <a:off x="494514" y="949750"/>
          <a:ext cx="11202972" cy="49726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601486">
                  <a:extLst>
                    <a:ext uri="{9D8B030D-6E8A-4147-A177-3AD203B41FA5}">
                      <a16:colId xmlns:a16="http://schemas.microsoft.com/office/drawing/2014/main" val="1123010110"/>
                    </a:ext>
                  </a:extLst>
                </a:gridCol>
                <a:gridCol w="5601486">
                  <a:extLst>
                    <a:ext uri="{9D8B030D-6E8A-4147-A177-3AD203B41FA5}">
                      <a16:colId xmlns:a16="http://schemas.microsoft.com/office/drawing/2014/main" val="2684370909"/>
                    </a:ext>
                  </a:extLst>
                </a:gridCol>
              </a:tblGrid>
              <a:tr h="991700">
                <a:tc>
                  <a:txBody>
                    <a:bodyPr/>
                    <a:lstStyle/>
                    <a:p>
                      <a:pPr lvl="0"/>
                      <a:r>
                        <a:rPr lang="ru-RU" sz="2000" b="0" dirty="0">
                          <a:ln>
                            <a:solidFill>
                              <a:schemeClr val="bg2">
                                <a:lumMod val="25000"/>
                              </a:schemeClr>
                            </a:solidFill>
                          </a:ln>
                          <a:latin typeface="Candara Light" panose="020E0502030303020204" pitchFamily="34" charset="0"/>
                        </a:rPr>
                        <a:t>Текущий статус проекта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Проведено исследование рынка, первое 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castdev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 исследование, исследована аппаратная реализация проекта</a:t>
                      </a:r>
                      <a:endParaRPr lang="ru-RU" dirty="0">
                        <a:ln>
                          <a:solidFill>
                            <a:schemeClr val="bg2">
                              <a:lumMod val="25000"/>
                            </a:schemeClr>
                          </a:solidFill>
                        </a:ln>
                        <a:latin typeface="Corbel Light" panose="020B03030202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1379380"/>
                  </a:ext>
                </a:extLst>
              </a:tr>
              <a:tr h="991700">
                <a:tc>
                  <a:txBody>
                    <a:bodyPr/>
                    <a:lstStyle/>
                    <a:p>
                      <a:pPr lvl="0"/>
                      <a:r>
                        <a:rPr lang="ru-RU" sz="2000" b="0" dirty="0">
                          <a:ln>
                            <a:solidFill>
                              <a:schemeClr val="bg2">
                                <a:lumMod val="25000"/>
                              </a:schemeClr>
                            </a:solidFill>
                          </a:ln>
                          <a:latin typeface="Candara Light" panose="020E0502030303020204" pitchFamily="34" charset="0"/>
                        </a:rPr>
                        <a:t>Уровень </a:t>
                      </a:r>
                      <a:r>
                        <a:rPr lang="en-US" sz="2000" b="0" dirty="0">
                          <a:ln>
                            <a:solidFill>
                              <a:schemeClr val="bg2">
                                <a:lumMod val="25000"/>
                              </a:schemeClr>
                            </a:solidFill>
                          </a:ln>
                          <a:latin typeface="Candara Light" panose="020E0502030303020204" pitchFamily="34" charset="0"/>
                        </a:rPr>
                        <a:t>TRL</a:t>
                      </a:r>
                      <a:endParaRPr lang="ru-RU" sz="2000" b="0" dirty="0">
                        <a:ln>
                          <a:solidFill>
                            <a:schemeClr val="bg2">
                              <a:lumMod val="25000"/>
                            </a:schemeClr>
                          </a:solidFill>
                        </a:ln>
                        <a:latin typeface="Candara Light" panose="020E05020303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TRL 2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: Сформулирована техническая концепция, установлены возможные области применения разработки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6025882"/>
                  </a:ext>
                </a:extLst>
              </a:tr>
              <a:tr h="9917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Candara Light" panose="020E0502030303020204" pitchFamily="34" charset="0"/>
                        </a:rPr>
                        <a:t>Технологическое направление в соответствии с перечнем критических технологий РФ</a:t>
                      </a:r>
                    </a:p>
                    <a:p>
                      <a:pPr lvl="0"/>
                      <a:endParaRPr lang="ru-RU" sz="2000" b="1" dirty="0">
                        <a:ln>
                          <a:solidFill>
                            <a:schemeClr val="bg2">
                              <a:lumMod val="25000"/>
                            </a:schemeClr>
                          </a:solidFill>
                        </a:ln>
                        <a:latin typeface="Candara Light" panose="020E05020303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Технологии снижения потерь от социально значимых заболеваний.</a:t>
                      </a:r>
                      <a:endParaRPr lang="ru-RU" dirty="0">
                        <a:ln>
                          <a:solidFill>
                            <a:schemeClr val="bg2">
                              <a:lumMod val="25000"/>
                            </a:schemeClr>
                          </a:solidFill>
                        </a:ln>
                        <a:latin typeface="Corbel Light" panose="020B03030202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38698"/>
                  </a:ext>
                </a:extLst>
              </a:tr>
              <a:tr h="991700">
                <a:tc>
                  <a:txBody>
                    <a:bodyPr/>
                    <a:lstStyle/>
                    <a:p>
                      <a:pPr lvl="0"/>
                      <a:r>
                        <a:rPr lang="ru-RU" sz="2000" b="1" i="0" u="none" strike="noStrike" baseline="0" dirty="0">
                          <a:latin typeface="Candara Light" panose="020E0502030303020204" pitchFamily="34" charset="0"/>
                        </a:rPr>
                        <a:t>Рынок НТИ</a:t>
                      </a:r>
                      <a:endParaRPr lang="ru-RU" sz="2000" b="1" dirty="0">
                        <a:ln>
                          <a:solidFill>
                            <a:schemeClr val="bg2">
                              <a:lumMod val="25000"/>
                            </a:schemeClr>
                          </a:solidFill>
                        </a:ln>
                        <a:latin typeface="Candara Light" panose="020E05020303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Нейронет</a:t>
                      </a:r>
                      <a:endParaRPr lang="ru-RU" dirty="0">
                        <a:ln>
                          <a:solidFill>
                            <a:schemeClr val="bg2">
                              <a:lumMod val="25000"/>
                            </a:schemeClr>
                          </a:solidFill>
                        </a:ln>
                        <a:latin typeface="Corbel Light" panose="020B03030202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7237489"/>
                  </a:ext>
                </a:extLst>
              </a:tr>
              <a:tr h="991700">
                <a:tc>
                  <a:txBody>
                    <a:bodyPr/>
                    <a:lstStyle/>
                    <a:p>
                      <a:pPr lvl="0"/>
                      <a:r>
                        <a:rPr lang="ru-RU" sz="2000" b="1" i="0" u="none" strike="noStrike" baseline="0" dirty="0">
                          <a:latin typeface="Candara Light" panose="020E0502030303020204" pitchFamily="34" charset="0"/>
                        </a:rPr>
                        <a:t>Сквозные технологии</a:t>
                      </a:r>
                      <a:endParaRPr lang="ru-RU" sz="2000" b="1" dirty="0">
                        <a:ln>
                          <a:solidFill>
                            <a:schemeClr val="bg2">
                              <a:lumMod val="25000"/>
                            </a:schemeClr>
                          </a:solidFill>
                        </a:ln>
                        <a:latin typeface="Candara Light" panose="020E05020303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Нейронные сети</a:t>
                      </a:r>
                      <a:endParaRPr lang="ru-RU" dirty="0">
                        <a:ln>
                          <a:solidFill>
                            <a:schemeClr val="bg2">
                              <a:lumMod val="25000"/>
                            </a:schemeClr>
                          </a:solidFill>
                        </a:ln>
                        <a:latin typeface="Corbel Light" panose="020B03030202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5489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32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2CCE2A-0593-497C-AF5F-19D1DF7F13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3" r="9749" b="15658"/>
          <a:stretch/>
        </p:blipFill>
        <p:spPr>
          <a:xfrm>
            <a:off x="877575" y="1281383"/>
            <a:ext cx="1668084" cy="23556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A00274-8024-448F-9246-7C5DA53662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84" b="9457"/>
          <a:stretch/>
        </p:blipFill>
        <p:spPr>
          <a:xfrm>
            <a:off x="3836949" y="1281383"/>
            <a:ext cx="1670966" cy="2355690"/>
          </a:xfrm>
          <a:prstGeom prst="rect">
            <a:avLst/>
          </a:prstGeom>
        </p:spPr>
      </p:pic>
      <p:graphicFrame>
        <p:nvGraphicFramePr>
          <p:cNvPr id="15" name="Таблица 15">
            <a:extLst>
              <a:ext uri="{FF2B5EF4-FFF2-40B4-BE49-F238E27FC236}">
                <a16:creationId xmlns:a16="http://schemas.microsoft.com/office/drawing/2014/main" id="{B2722B32-C408-42AC-8A5B-82769263D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004588"/>
              </p:ext>
            </p:extLst>
          </p:nvPr>
        </p:nvGraphicFramePr>
        <p:xfrm>
          <a:off x="394597" y="4059572"/>
          <a:ext cx="2634464" cy="212452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634464">
                  <a:extLst>
                    <a:ext uri="{9D8B030D-6E8A-4147-A177-3AD203B41FA5}">
                      <a16:colId xmlns:a16="http://schemas.microsoft.com/office/drawing/2014/main" val="4271176671"/>
                    </a:ext>
                  </a:extLst>
                </a:gridCol>
              </a:tblGrid>
              <a:tr h="472515"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Corbel Light" panose="020B0303020204020204" pitchFamily="34" charset="0"/>
                        </a:rPr>
                        <a:t>Алабаева</a:t>
                      </a:r>
                      <a:r>
                        <a:rPr lang="ru-RU" sz="1400" dirty="0">
                          <a:latin typeface="Corbel Light" panose="020B0303020204020204" pitchFamily="34" charset="0"/>
                        </a:rPr>
                        <a:t> Марьям </a:t>
                      </a:r>
                      <a:r>
                        <a:rPr lang="ru-RU" sz="1400" dirty="0" err="1">
                          <a:latin typeface="Corbel Light" panose="020B0303020204020204" pitchFamily="34" charset="0"/>
                        </a:rPr>
                        <a:t>Ахмадовна</a:t>
                      </a:r>
                      <a:r>
                        <a:rPr lang="ru-RU" sz="1400" dirty="0">
                          <a:latin typeface="Corbel Light" panose="020B0303020204020204" pitchFamily="34" charset="0"/>
                        </a:rPr>
                        <a:t>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758068"/>
                  </a:ext>
                </a:extLst>
              </a:tr>
              <a:tr h="41300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Лидер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885354"/>
                  </a:ext>
                </a:extLst>
              </a:tr>
              <a:tr h="41300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8 (928) 004-24-95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096393"/>
                  </a:ext>
                </a:extLst>
              </a:tr>
              <a:tr h="41300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Опыта работы мало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444002"/>
                  </a:ext>
                </a:extLst>
              </a:tr>
              <a:tr h="41300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3382391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054535"/>
                  </a:ext>
                </a:extLst>
              </a:tr>
            </a:tbl>
          </a:graphicData>
        </a:graphic>
      </p:graphicFrame>
      <p:graphicFrame>
        <p:nvGraphicFramePr>
          <p:cNvPr id="16" name="Таблица 16">
            <a:extLst>
              <a:ext uri="{FF2B5EF4-FFF2-40B4-BE49-F238E27FC236}">
                <a16:creationId xmlns:a16="http://schemas.microsoft.com/office/drawing/2014/main" id="{5742ED19-41DD-451D-8C47-BBBAD2026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988698"/>
              </p:ext>
            </p:extLst>
          </p:nvPr>
        </p:nvGraphicFramePr>
        <p:xfrm>
          <a:off x="6310425" y="4024549"/>
          <a:ext cx="2573078" cy="210498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73078">
                  <a:extLst>
                    <a:ext uri="{9D8B030D-6E8A-4147-A177-3AD203B41FA5}">
                      <a16:colId xmlns:a16="http://schemas.microsoft.com/office/drawing/2014/main" val="2632275467"/>
                    </a:ext>
                  </a:extLst>
                </a:gridCol>
              </a:tblGrid>
              <a:tr h="489169"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Corbel Light" panose="020B0303020204020204" pitchFamily="34" charset="0"/>
                        </a:rPr>
                        <a:t>Бециева</a:t>
                      </a:r>
                      <a:r>
                        <a:rPr lang="ru-RU" sz="1400" dirty="0">
                          <a:latin typeface="Corbel Light" panose="020B0303020204020204" pitchFamily="34" charset="0"/>
                        </a:rPr>
                        <a:t> </a:t>
                      </a:r>
                      <a:r>
                        <a:rPr lang="ru-RU" sz="1400" dirty="0" err="1">
                          <a:latin typeface="Corbel Light" panose="020B0303020204020204" pitchFamily="34" charset="0"/>
                        </a:rPr>
                        <a:t>Аминат</a:t>
                      </a:r>
                      <a:r>
                        <a:rPr lang="ru-RU" sz="1400" dirty="0">
                          <a:latin typeface="Corbel Light" panose="020B0303020204020204" pitchFamily="34" charset="0"/>
                        </a:rPr>
                        <a:t> </a:t>
                      </a:r>
                      <a:r>
                        <a:rPr lang="ru-RU" sz="1400" dirty="0" err="1">
                          <a:latin typeface="Corbel Light" panose="020B0303020204020204" pitchFamily="34" charset="0"/>
                        </a:rPr>
                        <a:t>Аслановна</a:t>
                      </a:r>
                      <a:endParaRPr lang="ru-RU" sz="1400" dirty="0">
                        <a:latin typeface="Corbel Light" panose="020B0303020204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110209"/>
                  </a:ext>
                </a:extLst>
              </a:tr>
              <a:tr h="34748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Реализатор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965723"/>
                  </a:ext>
                </a:extLst>
              </a:tr>
              <a:tr h="42277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8 (928) 909-71-26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480774"/>
                  </a:ext>
                </a:extLst>
              </a:tr>
              <a:tr h="42277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Опыта работы мало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411956"/>
                  </a:ext>
                </a:extLst>
              </a:tr>
              <a:tr h="42277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3318611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244690"/>
                  </a:ext>
                </a:extLst>
              </a:tr>
            </a:tbl>
          </a:graphicData>
        </a:graphic>
      </p:graphicFrame>
      <p:graphicFrame>
        <p:nvGraphicFramePr>
          <p:cNvPr id="17" name="Таблица 17">
            <a:extLst>
              <a:ext uri="{FF2B5EF4-FFF2-40B4-BE49-F238E27FC236}">
                <a16:creationId xmlns:a16="http://schemas.microsoft.com/office/drawing/2014/main" id="{BE99B79A-1788-43EE-8362-7D33410A3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080497"/>
              </p:ext>
            </p:extLst>
          </p:nvPr>
        </p:nvGraphicFramePr>
        <p:xfrm>
          <a:off x="3383203" y="4024549"/>
          <a:ext cx="2573080" cy="215719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73080">
                  <a:extLst>
                    <a:ext uri="{9D8B030D-6E8A-4147-A177-3AD203B41FA5}">
                      <a16:colId xmlns:a16="http://schemas.microsoft.com/office/drawing/2014/main" val="500017423"/>
                    </a:ext>
                  </a:extLst>
                </a:gridCol>
              </a:tblGrid>
              <a:tr h="558461"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Corbel Light" panose="020B0303020204020204" pitchFamily="34" charset="0"/>
                        </a:rPr>
                        <a:t>Абдулмуслимов</a:t>
                      </a:r>
                      <a:r>
                        <a:rPr lang="ru-RU" sz="1400" dirty="0">
                          <a:latin typeface="Corbel Light" panose="020B0303020204020204" pitchFamily="34" charset="0"/>
                        </a:rPr>
                        <a:t> Эльдар Сайд-</a:t>
                      </a:r>
                      <a:r>
                        <a:rPr lang="ru-RU" sz="1400" dirty="0" err="1">
                          <a:latin typeface="Corbel Light" panose="020B0303020204020204" pitchFamily="34" charset="0"/>
                        </a:rPr>
                        <a:t>Селимович</a:t>
                      </a:r>
                      <a:endParaRPr lang="ru-RU" sz="1400" dirty="0">
                        <a:latin typeface="Corbel Light" panose="020B0303020204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13902"/>
                  </a:ext>
                </a:extLst>
              </a:tr>
              <a:tr h="39968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Генератор идей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270274"/>
                  </a:ext>
                </a:extLst>
              </a:tr>
              <a:tr h="39968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8 (963) 005-97-97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368148"/>
                  </a:ext>
                </a:extLst>
              </a:tr>
              <a:tr h="39968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Опыта работы нет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075903"/>
                  </a:ext>
                </a:extLst>
              </a:tr>
              <a:tr h="39968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5078071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016398"/>
                  </a:ext>
                </a:extLst>
              </a:tr>
            </a:tbl>
          </a:graphicData>
        </a:graphic>
      </p:graphicFrame>
      <p:graphicFrame>
        <p:nvGraphicFramePr>
          <p:cNvPr id="18" name="Таблица 18">
            <a:extLst>
              <a:ext uri="{FF2B5EF4-FFF2-40B4-BE49-F238E27FC236}">
                <a16:creationId xmlns:a16="http://schemas.microsoft.com/office/drawing/2014/main" id="{BDF02939-F316-44D6-94A5-5756E8EBB7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251327"/>
              </p:ext>
            </p:extLst>
          </p:nvPr>
        </p:nvGraphicFramePr>
        <p:xfrm>
          <a:off x="9237645" y="4028958"/>
          <a:ext cx="2641598" cy="215278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641598">
                  <a:extLst>
                    <a:ext uri="{9D8B030D-6E8A-4147-A177-3AD203B41FA5}">
                      <a16:colId xmlns:a16="http://schemas.microsoft.com/office/drawing/2014/main" val="1286138637"/>
                    </a:ext>
                  </a:extLst>
                </a:gridCol>
              </a:tblGrid>
              <a:tr h="557331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Мурадов </a:t>
                      </a:r>
                      <a:r>
                        <a:rPr lang="ru-RU" sz="1400" dirty="0" err="1">
                          <a:latin typeface="Corbel Light" panose="020B0303020204020204" pitchFamily="34" charset="0"/>
                        </a:rPr>
                        <a:t>Аблуллах</a:t>
                      </a:r>
                      <a:r>
                        <a:rPr lang="ru-RU" sz="1400" dirty="0">
                          <a:latin typeface="Corbel Light" panose="020B0303020204020204" pitchFamily="34" charset="0"/>
                        </a:rPr>
                        <a:t> </a:t>
                      </a:r>
                      <a:r>
                        <a:rPr lang="ru-RU" sz="1400" dirty="0" err="1">
                          <a:latin typeface="Corbel Light" panose="020B0303020204020204" pitchFamily="34" charset="0"/>
                        </a:rPr>
                        <a:t>Магомедбаширов</a:t>
                      </a:r>
                      <a:endParaRPr lang="ru-RU" sz="1400" dirty="0">
                        <a:latin typeface="Corbel Light" panose="020B0303020204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263367"/>
                  </a:ext>
                </a:extLst>
              </a:tr>
              <a:tr h="398874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Эксперт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416650"/>
                  </a:ext>
                </a:extLst>
              </a:tr>
              <a:tr h="3988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Corbel Light" panose="020B0303020204020204" pitchFamily="34" charset="0"/>
                        </a:rPr>
                        <a:t>8 (928) 648-77-48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273699"/>
                  </a:ext>
                </a:extLst>
              </a:tr>
              <a:tr h="398874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Опыта работы мало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496027"/>
                  </a:ext>
                </a:extLst>
              </a:tr>
              <a:tr h="398874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rbel Light" panose="020B0303020204020204" pitchFamily="34" charset="0"/>
                        </a:rPr>
                        <a:t>3087975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1334186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6983BC-5ED8-453C-B2C1-AE7F7EDD2F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9" b="22417"/>
          <a:stretch/>
        </p:blipFill>
        <p:spPr>
          <a:xfrm>
            <a:off x="6729598" y="1278793"/>
            <a:ext cx="1745487" cy="23556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B5817A6-5E47-4324-A5D6-9A5AD6F948F7}"/>
              </a:ext>
            </a:extLst>
          </p:cNvPr>
          <p:cNvSpPr txBox="1"/>
          <p:nvPr/>
        </p:nvSpPr>
        <p:spPr>
          <a:xfrm>
            <a:off x="4809461" y="534784"/>
            <a:ext cx="25730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Franklin Gothic Pro Medium" panose="02000603040000020004" pitchFamily="2" charset="0"/>
              </a:rPr>
              <a:t>OBLIVIOUS</a:t>
            </a:r>
            <a:endParaRPr lang="ru-RU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835D70-9AC9-4F20-99BE-374A802DB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4" t="5730" r="9305" b="9935"/>
          <a:stretch/>
        </p:blipFill>
        <p:spPr>
          <a:xfrm>
            <a:off x="9736054" y="1276204"/>
            <a:ext cx="1670967" cy="236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5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B914770-397F-401B-B46E-0C0AF168CE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853" y="0"/>
            <a:ext cx="4808738" cy="6858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91E589-6603-417F-997F-04E4A8A2EBAA}"/>
              </a:ext>
            </a:extLst>
          </p:cNvPr>
          <p:cNvSpPr txBox="1"/>
          <p:nvPr/>
        </p:nvSpPr>
        <p:spPr>
          <a:xfrm>
            <a:off x="1068335" y="584228"/>
            <a:ext cx="15494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buClr>
                <a:srgbClr val="FF2F2D"/>
              </a:buClr>
            </a:pPr>
            <a:r>
              <a:rPr lang="ru-RU" dirty="0">
                <a:solidFill>
                  <a:srgbClr val="0D0D0D"/>
                </a:solidFill>
                <a:latin typeface="+mj-lt"/>
              </a:rPr>
              <a:t>Актуальность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5D89A5-A6CC-4254-AD9C-A33CACBA5C91}"/>
              </a:ext>
            </a:extLst>
          </p:cNvPr>
          <p:cNvSpPr txBox="1"/>
          <p:nvPr/>
        </p:nvSpPr>
        <p:spPr>
          <a:xfrm>
            <a:off x="1377081" y="1560857"/>
            <a:ext cx="70398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00000"/>
                </a:solidFill>
                <a:effectLst/>
                <a:latin typeface="Corbel Light" panose="020B0303020204020204" pitchFamily="34" charset="0"/>
              </a:rPr>
              <a:t>Проблема, которую проект решает: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Corbel Light" panose="020B0303020204020204" pitchFamily="34" charset="0"/>
              </a:rPr>
              <a:t>-     Отсутствие персонализации лечения </a:t>
            </a:r>
          </a:p>
          <a:p>
            <a:pPr marL="285750" indent="-285750">
              <a:buFontTx/>
              <a:buChar char="-"/>
            </a:pPr>
            <a:r>
              <a:rPr lang="ru-RU" b="0" i="0" dirty="0">
                <a:solidFill>
                  <a:srgbClr val="000000"/>
                </a:solidFill>
                <a:effectLst/>
                <a:latin typeface="Corbel Light" panose="020B0303020204020204" pitchFamily="34" charset="0"/>
              </a:rPr>
              <a:t>Ограниченные возможности диагностики и мониторинга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Corbel Light" panose="020B0303020204020204" pitchFamily="34" charset="0"/>
              </a:rPr>
              <a:t>Немалые затраты на лекарства и массажи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35B87A-0186-44D4-BD13-888CF67CA785}"/>
              </a:ext>
            </a:extLst>
          </p:cNvPr>
          <p:cNvSpPr txBox="1"/>
          <p:nvPr/>
        </p:nvSpPr>
        <p:spPr>
          <a:xfrm>
            <a:off x="1377081" y="3606449"/>
            <a:ext cx="609777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Corbel Light" panose="020B0303020204020204" pitchFamily="34" charset="0"/>
              </a:rPr>
              <a:t>Существующие варианты решения проблемы: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Corbel Light" panose="020B0303020204020204" pitchFamily="34" charset="0"/>
              </a:rPr>
              <a:t>Лекарственные препараты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Corbel Light" panose="020B0303020204020204" pitchFamily="34" charset="0"/>
              </a:rPr>
              <a:t>Головной и спиной массаж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Corbel Light" panose="020B0303020204020204" pitchFamily="34" charset="0"/>
              </a:rPr>
              <a:t>Аппараты измеряющие физиологические параметры и уведомляющие о состоянии человека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Corbel Light" panose="020B0303020204020204" pitchFamily="34" charset="0"/>
              </a:rPr>
              <a:t>Массажные устройства 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Corbel Light" panose="020B0303020204020204" pitchFamily="34" charset="0"/>
              </a:rPr>
              <a:t>Технология ароматерапии</a:t>
            </a:r>
          </a:p>
        </p:txBody>
      </p:sp>
    </p:spTree>
    <p:extLst>
      <p:ext uri="{BB962C8B-B14F-4D97-AF65-F5344CB8AC3E}">
        <p14:creationId xmlns:p14="http://schemas.microsoft.com/office/powerpoint/2010/main" val="4192605293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B228FD-0CF4-4247-AB86-AE73BD46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39" y="6107602"/>
            <a:ext cx="4286952" cy="368612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Corbel Light" panose="020B0303020204020204" pitchFamily="34" charset="0"/>
              </a:rPr>
              <a:t>Описание продукта и технологии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01E869-7D8D-4A0F-94D0-4B005D736A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8" r="21134"/>
          <a:stretch/>
        </p:blipFill>
        <p:spPr>
          <a:xfrm>
            <a:off x="6863969" y="0"/>
            <a:ext cx="532803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E34EDB-A6C7-4162-B97C-715C00E32AA3}"/>
              </a:ext>
            </a:extLst>
          </p:cNvPr>
          <p:cNvSpPr txBox="1"/>
          <p:nvPr/>
        </p:nvSpPr>
        <p:spPr>
          <a:xfrm>
            <a:off x="609599" y="845234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1" i="0" u="none" strike="noStrike" baseline="0" dirty="0">
                <a:solidFill>
                  <a:schemeClr val="tx1"/>
                </a:solidFill>
                <a:latin typeface="Corbel Light" panose="020B0303020204020204" pitchFamily="34" charset="0"/>
              </a:rPr>
              <a:t>Какой продукт (товар/ услуга/ устройство/ ПО/ технология/ процесс и т.д.) будет продаваться:</a:t>
            </a:r>
          </a:p>
          <a:p>
            <a:pPr marL="285750" indent="-285750" algn="l">
              <a:buFontTx/>
              <a:buChar char="-"/>
            </a:pPr>
            <a:r>
              <a:rPr lang="ru-RU" dirty="0">
                <a:latin typeface="Corbel Light" panose="020B0303020204020204" pitchFamily="34" charset="0"/>
              </a:rPr>
              <a:t>Программно-аппаратное средство для снижения стресса</a:t>
            </a:r>
            <a:endParaRPr lang="ru-RU" b="1" dirty="0">
              <a:latin typeface="Corbel Light" panose="020B0303020204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ru-RU" dirty="0">
                <a:latin typeface="Corbel Light" panose="020B0303020204020204" pitchFamily="34" charset="0"/>
              </a:rPr>
              <a:t>Сайт вместе с аппаратом, через которое потребителя уведомят о дополнительных рекомендациях для снижения стресса</a:t>
            </a:r>
          </a:p>
          <a:p>
            <a:pPr marL="285750" indent="-285750" algn="l">
              <a:buFontTx/>
              <a:buChar char="-"/>
            </a:pPr>
            <a:r>
              <a:rPr lang="ru-RU" dirty="0">
                <a:latin typeface="Corbel Light" panose="020B0303020204020204" pitchFamily="34" charset="0"/>
              </a:rPr>
              <a:t>Ароматический бальзам, который используют в стрессовых ситуациях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752AB4-CCB3-45F6-A466-51BCD61DE273}"/>
              </a:ext>
            </a:extLst>
          </p:cNvPr>
          <p:cNvSpPr txBox="1"/>
          <p:nvPr/>
        </p:nvSpPr>
        <p:spPr>
          <a:xfrm>
            <a:off x="609599" y="3635500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  <a:latin typeface="Corbel Light" panose="020B0303020204020204" pitchFamily="34" charset="0"/>
                <a:cs typeface="Calibri Light" panose="020F0302020204030204" pitchFamily="34" charset="0"/>
              </a:rPr>
              <a:t>Описание механики использования продукта клиентом: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Corbel Light" panose="020B0303020204020204" pitchFamily="34" charset="0"/>
                <a:cs typeface="Calibri Light" panose="020F0302020204030204" pitchFamily="34" charset="0"/>
              </a:rPr>
              <a:t>Пользователь надевает прибор на голову и закрепляет его</a:t>
            </a:r>
          </a:p>
          <a:p>
            <a:pPr marL="285750" indent="-285750">
              <a:buFontTx/>
              <a:buChar char="-"/>
            </a:pPr>
            <a:r>
              <a:rPr lang="ru-RU" sz="1800" dirty="0">
                <a:solidFill>
                  <a:schemeClr val="tx1"/>
                </a:solidFill>
                <a:latin typeface="Corbel Light" panose="020B0303020204020204" pitchFamily="34" charset="0"/>
                <a:cs typeface="Calibri Light" panose="020F0302020204030204" pitchFamily="34" charset="0"/>
              </a:rPr>
              <a:t>Выбирает режим </a:t>
            </a:r>
            <a:r>
              <a:rPr lang="ru-RU" dirty="0">
                <a:latin typeface="Corbel Light" panose="020B0303020204020204" pitchFamily="34" charset="0"/>
                <a:cs typeface="Calibri Light" panose="020F0302020204030204" pitchFamily="34" charset="0"/>
              </a:rPr>
              <a:t>работы на аппарате</a:t>
            </a:r>
          </a:p>
          <a:p>
            <a:pPr marL="285750" indent="-285750">
              <a:buFontTx/>
              <a:buChar char="-"/>
            </a:pPr>
            <a:r>
              <a:rPr lang="ru-RU" sz="1800" dirty="0">
                <a:solidFill>
                  <a:schemeClr val="tx1"/>
                </a:solidFill>
                <a:latin typeface="Corbel Light" panose="020B0303020204020204" pitchFamily="34" charset="0"/>
                <a:cs typeface="Calibri Light" panose="020F0302020204030204" pitchFamily="34" charset="0"/>
              </a:rPr>
              <a:t>Под руководством, отправленным сайтом, </a:t>
            </a:r>
            <a:r>
              <a:rPr lang="ru-RU" dirty="0">
                <a:latin typeface="Corbel Light" panose="020B0303020204020204" pitchFamily="34" charset="0"/>
                <a:cs typeface="Calibri Light" panose="020F0302020204030204" pitchFamily="34" charset="0"/>
              </a:rPr>
              <a:t>до </a:t>
            </a:r>
            <a:r>
              <a:rPr lang="ru-RU" sz="1800" dirty="0">
                <a:solidFill>
                  <a:schemeClr val="tx1"/>
                </a:solidFill>
                <a:latin typeface="Corbel Light" panose="020B0303020204020204" pitchFamily="34" charset="0"/>
                <a:cs typeface="Calibri Light" panose="020F0302020204030204" pitchFamily="34" charset="0"/>
              </a:rPr>
              <a:t>истечения времени пользуется аппарато</a:t>
            </a:r>
            <a:r>
              <a:rPr lang="ru-RU" dirty="0">
                <a:latin typeface="Corbel Light" panose="020B0303020204020204" pitchFamily="34" charset="0"/>
                <a:cs typeface="Calibri Light" panose="020F0302020204030204" pitchFamily="34" charset="0"/>
              </a:rPr>
              <a:t>м</a:t>
            </a:r>
            <a:endParaRPr lang="ru-RU" sz="1800" dirty="0">
              <a:solidFill>
                <a:schemeClr val="tx1"/>
              </a:solidFill>
              <a:latin typeface="Corbel Light" panose="020B0303020204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909221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7186234C-78DE-4CA8-AFE9-ECACA3F33FF4}"/>
              </a:ext>
            </a:extLst>
          </p:cNvPr>
          <p:cNvSpPr txBox="1"/>
          <p:nvPr/>
        </p:nvSpPr>
        <p:spPr>
          <a:xfrm>
            <a:off x="708564" y="1613118"/>
            <a:ext cx="5286884" cy="36317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>
                <a:effectLst/>
                <a:latin typeface="+mj-lt"/>
                <a:ea typeface="Calibri" panose="020F0502020204030204" pitchFamily="34" charset="0"/>
              </a:rPr>
              <a:t>Потребительские сегменты: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800" dirty="0">
                <a:latin typeface="+mj-lt"/>
                <a:ea typeface="Calibri" panose="020F0502020204030204" pitchFamily="34" charset="0"/>
              </a:rPr>
              <a:t>B2B</a:t>
            </a:r>
            <a:r>
              <a:rPr lang="ru-RU" sz="2800" dirty="0">
                <a:latin typeface="+mj-lt"/>
                <a:ea typeface="Calibri" panose="020F0502020204030204" pitchFamily="34" charset="0"/>
              </a:rPr>
              <a:t>: частные психологические клиники и аптеки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sz="28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800" dirty="0">
                <a:latin typeface="+mj-lt"/>
                <a:ea typeface="Calibri" panose="020F0502020204030204" pitchFamily="34" charset="0"/>
              </a:rPr>
              <a:t>B2G</a:t>
            </a:r>
            <a:r>
              <a:rPr lang="ru-RU" sz="2800" dirty="0">
                <a:latin typeface="+mj-lt"/>
                <a:ea typeface="Calibri" panose="020F0502020204030204" pitchFamily="34" charset="0"/>
              </a:rPr>
              <a:t>: государственные больницы и аптеки</a:t>
            </a:r>
          </a:p>
          <a:p>
            <a:endParaRPr lang="ru-RU" sz="2000" b="1" dirty="0">
              <a:effectLst/>
              <a:latin typeface="+mj-lt"/>
              <a:ea typeface="Calibri" panose="020F0502020204030204" pitchFamily="34" charset="0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DF34893E-5933-4ADE-83BD-7C1E160937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028298"/>
              </p:ext>
            </p:extLst>
          </p:nvPr>
        </p:nvGraphicFramePr>
        <p:xfrm>
          <a:off x="5995448" y="1161142"/>
          <a:ext cx="5920033" cy="546260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379946">
                  <a:extLst>
                    <a:ext uri="{9D8B030D-6E8A-4147-A177-3AD203B41FA5}">
                      <a16:colId xmlns:a16="http://schemas.microsoft.com/office/drawing/2014/main" val="1660964206"/>
                    </a:ext>
                  </a:extLst>
                </a:gridCol>
                <a:gridCol w="4540087">
                  <a:extLst>
                    <a:ext uri="{9D8B030D-6E8A-4147-A177-3AD203B41FA5}">
                      <a16:colId xmlns:a16="http://schemas.microsoft.com/office/drawing/2014/main" val="3001334975"/>
                    </a:ext>
                  </a:extLst>
                </a:gridCol>
              </a:tblGrid>
              <a:tr h="924256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Имя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Марьям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476587"/>
                  </a:ext>
                </a:extLst>
              </a:tr>
              <a:tr h="87895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Возраст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28 лет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579597"/>
                  </a:ext>
                </a:extLst>
              </a:tr>
              <a:tr h="906134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Профессия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Маркетолог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7606109"/>
                  </a:ext>
                </a:extLst>
              </a:tr>
              <a:tr h="1564547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Получение стресса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Испытывает регулярные стрессы из-за нестабильной рабочей обстановки, необходимости принятия важных решений и постоянного взаимодействия с людьми. </a:t>
                      </a:r>
                      <a:endParaRPr lang="ru-RU" sz="18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l"/>
                      <a:endParaRPr lang="ru-RU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7572226"/>
                  </a:ext>
                </a:extLst>
              </a:tr>
              <a:tr h="1142634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Ожидание от продукта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Ожидает от программно-аппаратного средства снижение стресса и дополнительных рекомендаций по его лечению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601928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D28CD99-1E15-4961-A75C-7F1C7336DE74}"/>
              </a:ext>
            </a:extLst>
          </p:cNvPr>
          <p:cNvSpPr txBox="1"/>
          <p:nvPr/>
        </p:nvSpPr>
        <p:spPr>
          <a:xfrm>
            <a:off x="7997371" y="537028"/>
            <a:ext cx="3686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orbel Light" panose="020B0303020204020204" pitchFamily="34" charset="0"/>
              </a:rPr>
              <a:t>Портрет клиента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6B35DF5-2973-42BD-BAEB-3689F0FEC7F4}"/>
              </a:ext>
            </a:extLst>
          </p:cNvPr>
          <p:cNvCxnSpPr/>
          <p:nvPr/>
        </p:nvCxnSpPr>
        <p:spPr>
          <a:xfrm>
            <a:off x="0" y="5791200"/>
            <a:ext cx="3759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5509DCE-2C6E-4980-AF8B-19F7EFC4A0A5}"/>
              </a:ext>
            </a:extLst>
          </p:cNvPr>
          <p:cNvCxnSpPr/>
          <p:nvPr/>
        </p:nvCxnSpPr>
        <p:spPr>
          <a:xfrm>
            <a:off x="0" y="6328229"/>
            <a:ext cx="31205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875C6C0A-134D-4E6A-B16B-65BBF6AE0D7D}"/>
              </a:ext>
            </a:extLst>
          </p:cNvPr>
          <p:cNvCxnSpPr/>
          <p:nvPr/>
        </p:nvCxnSpPr>
        <p:spPr>
          <a:xfrm flipH="1">
            <a:off x="7910286" y="-2133600"/>
            <a:ext cx="8708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BB11491-C950-4338-B604-49745069E0BB}"/>
              </a:ext>
            </a:extLst>
          </p:cNvPr>
          <p:cNvCxnSpPr/>
          <p:nvPr/>
        </p:nvCxnSpPr>
        <p:spPr>
          <a:xfrm>
            <a:off x="0" y="246743"/>
            <a:ext cx="1879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806160"/>
      </p:ext>
    </p:extLst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35ECB9F9-0BA6-47AA-A74B-463A412791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1696964"/>
              </p:ext>
            </p:extLst>
          </p:nvPr>
        </p:nvGraphicFramePr>
        <p:xfrm>
          <a:off x="393539" y="264558"/>
          <a:ext cx="8045324" cy="63288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4157">
                  <a:extLst>
                    <a:ext uri="{9D8B030D-6E8A-4147-A177-3AD203B41FA5}">
                      <a16:colId xmlns:a16="http://schemas.microsoft.com/office/drawing/2014/main" val="2902418893"/>
                    </a:ext>
                  </a:extLst>
                </a:gridCol>
                <a:gridCol w="1062996">
                  <a:extLst>
                    <a:ext uri="{9D8B030D-6E8A-4147-A177-3AD203B41FA5}">
                      <a16:colId xmlns:a16="http://schemas.microsoft.com/office/drawing/2014/main" val="975427810"/>
                    </a:ext>
                  </a:extLst>
                </a:gridCol>
                <a:gridCol w="1055171">
                  <a:extLst>
                    <a:ext uri="{9D8B030D-6E8A-4147-A177-3AD203B41FA5}">
                      <a16:colId xmlns:a16="http://schemas.microsoft.com/office/drawing/2014/main" val="3991013367"/>
                    </a:ext>
                  </a:extLst>
                </a:gridCol>
                <a:gridCol w="1250066">
                  <a:extLst>
                    <a:ext uri="{9D8B030D-6E8A-4147-A177-3AD203B41FA5}">
                      <a16:colId xmlns:a16="http://schemas.microsoft.com/office/drawing/2014/main" val="4031890292"/>
                    </a:ext>
                  </a:extLst>
                </a:gridCol>
                <a:gridCol w="1724628">
                  <a:extLst>
                    <a:ext uri="{9D8B030D-6E8A-4147-A177-3AD203B41FA5}">
                      <a16:colId xmlns:a16="http://schemas.microsoft.com/office/drawing/2014/main" val="3268545885"/>
                    </a:ext>
                  </a:extLst>
                </a:gridCol>
                <a:gridCol w="1378306">
                  <a:extLst>
                    <a:ext uri="{9D8B030D-6E8A-4147-A177-3AD203B41FA5}">
                      <a16:colId xmlns:a16="http://schemas.microsoft.com/office/drawing/2014/main" val="2701850353"/>
                    </a:ext>
                  </a:extLst>
                </a:gridCol>
              </a:tblGrid>
              <a:tr h="1272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Ключевые характеристики компании/ продукта</a:t>
                      </a:r>
                    </a:p>
                    <a:p>
                      <a:endParaRPr lang="ru-RU" sz="1600" b="0" dirty="0">
                        <a:latin typeface="Corbel Light" panose="020B03030202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orbel Light" panose="020B0303020204020204" pitchFamily="34" charset="0"/>
                        </a:rPr>
                        <a:t>SBF</a:t>
                      </a:r>
                      <a:endParaRPr lang="ru-RU" sz="2000" b="1" dirty="0">
                        <a:latin typeface="Corbel Light" panose="020B03030202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orbel Light" panose="020B0303020204020204" pitchFamily="34" charset="0"/>
                        </a:rPr>
                        <a:t>Calm </a:t>
                      </a:r>
                      <a:endParaRPr lang="ru-RU" sz="2000" b="1" dirty="0">
                        <a:latin typeface="Corbel Light" panose="020B03030202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orbel Light" panose="020B0303020204020204" pitchFamily="34" charset="0"/>
                        </a:rPr>
                        <a:t>Muse </a:t>
                      </a:r>
                      <a:endParaRPr lang="ru-RU" sz="2000" b="1" dirty="0">
                        <a:latin typeface="Corbel Light" panose="020B03030202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orbel Light" panose="020B0303020204020204" pitchFamily="34" charset="0"/>
                        </a:rPr>
                        <a:t>Fisher </a:t>
                      </a:r>
                      <a:r>
                        <a:rPr lang="en-US" sz="2000" b="1" dirty="0" err="1">
                          <a:latin typeface="Corbel Light" panose="020B0303020204020204" pitchFamily="34" charset="0"/>
                        </a:rPr>
                        <a:t>Wallase</a:t>
                      </a:r>
                      <a:endParaRPr lang="ru-RU" sz="2000" b="1" dirty="0">
                        <a:latin typeface="Corbel Light" panose="020B03030202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orbel Light" panose="020B0303020204020204" pitchFamily="34" charset="0"/>
                        </a:rPr>
                        <a:t>Headspace </a:t>
                      </a:r>
                      <a:endParaRPr lang="ru-RU" sz="2000" b="1" dirty="0">
                        <a:latin typeface="Corbel Light" panose="020B03030202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7800961"/>
                  </a:ext>
                </a:extLst>
              </a:tr>
              <a:tr h="78700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Снижение уровня стресса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Да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Нет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Нет (для лечения БДР)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Нет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093373"/>
                  </a:ext>
                </a:extLst>
              </a:tr>
              <a:tr h="99951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Принцип действия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Corbel Light" panose="020B0303020204020204" pitchFamily="34" charset="0"/>
                        </a:rPr>
                        <a:t>Электростимуляциооные</a:t>
                      </a:r>
                      <a:r>
                        <a:rPr lang="ru-RU" sz="1600" dirty="0">
                          <a:latin typeface="Corbel Light" panose="020B0303020204020204" pitchFamily="34" charset="0"/>
                        </a:rPr>
                        <a:t> импульсы+ массаж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Принимают внутрь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Импульсный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Corbel Light" panose="020B0303020204020204" pitchFamily="34" charset="0"/>
                        </a:rPr>
                        <a:t>электростимуляционный</a:t>
                      </a:r>
                      <a:endParaRPr lang="ru-RU" sz="1600" dirty="0">
                        <a:latin typeface="Corbel Light" panose="020B03030202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приложение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816928"/>
                  </a:ext>
                </a:extLst>
              </a:tr>
              <a:tr h="78700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Кол-во режима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53731"/>
                  </a:ext>
                </a:extLst>
              </a:tr>
              <a:tr h="799246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В использовании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Corbel Light" panose="020B0303020204020204" pitchFamily="34" charset="0"/>
                        </a:rPr>
                        <a:t>АфигетЬ</a:t>
                      </a:r>
                      <a:r>
                        <a:rPr lang="ru-RU" sz="1600" dirty="0">
                          <a:latin typeface="Corbel Light" panose="020B0303020204020204" pitchFamily="34" charset="0"/>
                        </a:rPr>
                        <a:t> какой удобный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Портит желудок!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Компактный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Неудобный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Не воздействует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269565"/>
                  </a:ext>
                </a:extLst>
              </a:tr>
              <a:tr h="928673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Тип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Программно-аппаратное средство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Corbel Light" panose="020B0303020204020204" pitchFamily="34" charset="0"/>
                        </a:rPr>
                        <a:t>Лекаственный</a:t>
                      </a:r>
                      <a:r>
                        <a:rPr lang="ru-RU" sz="1600" dirty="0">
                          <a:latin typeface="Corbel Light" panose="020B0303020204020204" pitchFamily="34" charset="0"/>
                        </a:rPr>
                        <a:t> препарат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Массажер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Стимулятор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orbel Light" panose="020B0303020204020204" pitchFamily="34" charset="0"/>
                        </a:rPr>
                        <a:t>приложение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54115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98CB67B-6246-4AD2-B186-DA18CD22A3FE}"/>
              </a:ext>
            </a:extLst>
          </p:cNvPr>
          <p:cNvSpPr txBox="1"/>
          <p:nvPr/>
        </p:nvSpPr>
        <p:spPr>
          <a:xfrm>
            <a:off x="8519886" y="1382286"/>
            <a:ext cx="351778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orbel" panose="020B0503020204020204" pitchFamily="34" charset="0"/>
              </a:rPr>
              <a:t>Конкурентные преимущества продукта: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Corbel" panose="020B0503020204020204" pitchFamily="34" charset="0"/>
              </a:rPr>
              <a:t>Помощь специалистам в лечении стресса</a:t>
            </a:r>
          </a:p>
          <a:p>
            <a:pPr marL="285750" indent="-285750">
              <a:buFontTx/>
              <a:buChar char="-"/>
            </a:pPr>
            <a:r>
              <a:rPr lang="ru-RU" sz="2000" dirty="0" err="1">
                <a:latin typeface="Corbel" panose="020B0503020204020204" pitchFamily="34" charset="0"/>
              </a:rPr>
              <a:t>Безлекарственный</a:t>
            </a:r>
            <a:r>
              <a:rPr lang="ru-RU" sz="2000" dirty="0">
                <a:latin typeface="Corbel" panose="020B0503020204020204" pitchFamily="34" charset="0"/>
              </a:rPr>
              <a:t> способ лечения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Corbel" panose="020B0503020204020204" pitchFamily="34" charset="0"/>
              </a:rPr>
              <a:t>Не высокая наценка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Corbel" panose="020B0503020204020204" pitchFamily="34" charset="0"/>
              </a:rPr>
              <a:t>Использование бальзама при стрессовых ситуациях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Corbel" panose="020B0503020204020204" pitchFamily="34" charset="0"/>
              </a:rPr>
              <a:t>Несколько режимов работы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Corbel" panose="020B0503020204020204" pitchFamily="34" charset="0"/>
              </a:rPr>
              <a:t>Дополнительная связь с каждым потребителем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Corbel" panose="020B0503020204020204" pitchFamily="34" charset="0"/>
              </a:rPr>
              <a:t>Наличие сайта</a:t>
            </a:r>
          </a:p>
        </p:txBody>
      </p:sp>
    </p:spTree>
    <p:extLst>
      <p:ext uri="{BB962C8B-B14F-4D97-AF65-F5344CB8AC3E}">
        <p14:creationId xmlns:p14="http://schemas.microsoft.com/office/powerpoint/2010/main" val="2793822259"/>
      </p:ext>
    </p:extLst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4330285-E7E1-4852-8E6F-B0220D7A6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835025"/>
            <a:ext cx="8260080" cy="435133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Язык программирования: 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Python, Java. </a:t>
            </a:r>
            <a:endParaRPr lang="ru-RU" sz="2200" b="0" i="0" dirty="0">
              <a:solidFill>
                <a:srgbClr val="000000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Фреймворки и библиотеки: 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TensorFlow,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PyTorch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,.</a:t>
            </a:r>
            <a:endParaRPr lang="ru-RU" sz="2200" b="0" i="0" dirty="0">
              <a:solidFill>
                <a:srgbClr val="000000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Базы данных: 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MongoDB, PostgreSQL.</a:t>
            </a:r>
            <a:endParaRPr lang="ru-RU" sz="2200" b="0" i="0" dirty="0">
              <a:solidFill>
                <a:srgbClr val="000000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Мобильная разработка: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ReactNative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ru-RU" sz="2200" b="0" i="0" dirty="0">
              <a:solidFill>
                <a:srgbClr val="000000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Технологии телемедицины: 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WebRTC, HIPAA-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совместимые платформы.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200" b="0" i="0" dirty="0" err="1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Биосенсорика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и датчики: Электроэнцефалографы, акселерометры, пульсометры.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Системы безопасности данных: 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TLS/SSL, 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двухфакторная аутентификация.</a:t>
            </a:r>
            <a:endParaRPr lang="ru-RU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0B79D0-3BEC-4829-8FDA-18FDDD9A0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5" t="5324" r="5627" b="11556"/>
          <a:stretch/>
        </p:blipFill>
        <p:spPr>
          <a:xfrm>
            <a:off x="8260080" y="-14440"/>
            <a:ext cx="3931920" cy="68724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3F0427-D5F6-4DA3-A106-D715EA2FFC4B}"/>
              </a:ext>
            </a:extLst>
          </p:cNvPr>
          <p:cNvSpPr txBox="1"/>
          <p:nvPr/>
        </p:nvSpPr>
        <p:spPr>
          <a:xfrm>
            <a:off x="2747010" y="311805"/>
            <a:ext cx="3177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Карта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2538595141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8114DF9-52A0-4C9F-9109-EBD3E1DB8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4284" y="-2667000"/>
            <a:ext cx="6863431" cy="1219200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6BA611D-D901-4CAC-A1A0-E39002E6A0D1}"/>
              </a:ext>
            </a:extLst>
          </p:cNvPr>
          <p:cNvSpPr/>
          <p:nvPr/>
        </p:nvSpPr>
        <p:spPr>
          <a:xfrm>
            <a:off x="376943" y="273903"/>
            <a:ext cx="11438112" cy="631019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511A2D-5CDA-4344-B4B3-1BBD8AA15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943" y="492526"/>
            <a:ext cx="3066143" cy="5319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Corbel Light" panose="020B0303020204020204" pitchFamily="34" charset="0"/>
              </a:rPr>
              <a:t>Рынок проекта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DBE98D-CEEE-494F-B25D-A099049146AB}"/>
              </a:ext>
            </a:extLst>
          </p:cNvPr>
          <p:cNvSpPr txBox="1"/>
          <p:nvPr/>
        </p:nvSpPr>
        <p:spPr>
          <a:xfrm>
            <a:off x="6462715" y="1280038"/>
            <a:ext cx="4281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orbel" panose="020B0503020204020204" pitchFamily="34" charset="0"/>
              </a:rPr>
              <a:t>Целевая аудитория рынка, которую планирует занять проект:</a:t>
            </a:r>
          </a:p>
          <a:p>
            <a:endParaRPr lang="ru-RU" dirty="0">
              <a:highlight>
                <a:srgbClr val="C0C0C0"/>
              </a:highlight>
              <a:latin typeface="Corbel" panose="020B0503020204020204" pitchFamily="34" charset="0"/>
            </a:endParaRPr>
          </a:p>
          <a:p>
            <a:r>
              <a:rPr lang="ru-RU" dirty="0">
                <a:highlight>
                  <a:srgbClr val="C0C0C0"/>
                </a:highlight>
                <a:latin typeface="Corbel" panose="020B0503020204020204" pitchFamily="34" charset="0"/>
              </a:rPr>
              <a:t>65% рынка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6B8D93-D2D9-4FCD-9C43-3649565640A8}"/>
              </a:ext>
            </a:extLst>
          </p:cNvPr>
          <p:cNvSpPr txBox="1"/>
          <p:nvPr/>
        </p:nvSpPr>
        <p:spPr>
          <a:xfrm>
            <a:off x="6462715" y="3239570"/>
            <a:ext cx="44123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orbel" panose="020B0503020204020204" pitchFamily="34" charset="0"/>
              </a:rPr>
              <a:t>Краткое описание рынка (объем на текущий год, география):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Corbel" panose="020B0503020204020204" pitchFamily="34" charset="0"/>
            </a:endParaRP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orbel" panose="020B0503020204020204" pitchFamily="34" charset="0"/>
              </a:rPr>
              <a:t>Прогнозирование( 2023 г.) потребления медицинских технологий в России за 2018-2022гг выросло больше чем в раза: </a:t>
            </a:r>
            <a:r>
              <a:rPr lang="ru-RU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Kazimir"/>
              </a:rPr>
              <a:t>с 3,9 до 15,9 млрд руб.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hlinkClick r:id="rId4"/>
            <a:extLst>
              <a:ext uri="{FF2B5EF4-FFF2-40B4-BE49-F238E27FC236}">
                <a16:creationId xmlns:a16="http://schemas.microsoft.com/office/drawing/2014/main" id="{9217DCDC-A585-4C14-B036-FB72AFBEF7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33325" t="36701" r="28413" b="15189"/>
          <a:stretch/>
        </p:blipFill>
        <p:spPr>
          <a:xfrm>
            <a:off x="553970" y="1537897"/>
            <a:ext cx="5542030" cy="391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05326"/>
      </p:ext>
    </p:extLst>
  </p:cSld>
  <p:clrMapOvr>
    <a:masterClrMapping/>
  </p:clrMapOvr>
  <p:transition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128F05F-0DA1-43A4-B4D0-7FFA84DD26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7675311"/>
              </p:ext>
            </p:extLst>
          </p:nvPr>
        </p:nvGraphicFramePr>
        <p:xfrm>
          <a:off x="0" y="2"/>
          <a:ext cx="12192000" cy="6857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781402777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72780856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8338092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15376243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51074885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182058003"/>
                    </a:ext>
                  </a:extLst>
                </a:gridCol>
              </a:tblGrid>
              <a:tr h="2603028">
                <a:tc rowSpan="2"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Ключевые партнеры</a:t>
                      </a: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Медицинские учреждения и клиники. 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 Производители медицинского оборудования и технологий. 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Специалисты в области </a:t>
                      </a:r>
                      <a:r>
                        <a:rPr lang="ru-RU" sz="1400" b="0" i="0" kern="1200" dirty="0" err="1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биосенсорики</a:t>
                      </a:r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 и медицинского программного обеспечения.</a:t>
                      </a:r>
                      <a:endParaRPr lang="ru-RU" sz="1400" dirty="0">
                        <a:latin typeface="Corbel Light" panose="020B0303020204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Ключевые виды деятельности:  </a:t>
                      </a:r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Исследования и разработка новых технологий в области </a:t>
                      </a:r>
                      <a:r>
                        <a:rPr lang="ru-RU" sz="1400" b="0" i="0" kern="1200" dirty="0" err="1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биосенсорики</a:t>
                      </a:r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Внедрение технологии в медицинскую практику.  Проведение обучающих программ для врачей.</a:t>
                      </a:r>
                      <a:endParaRPr lang="ru-RU" sz="1400" dirty="0">
                        <a:latin typeface="Corbel Light" panose="020B0303020204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Ценностные предложения</a:t>
                      </a:r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Технология снижения индивидуальных триггеров стресса. 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Методика лечения стрессовых состояний на основе собранных данных. 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 Повышение эффективности и персонализации процесса лечения.</a:t>
                      </a:r>
                      <a:endParaRPr lang="ru-RU" sz="1400" dirty="0">
                        <a:latin typeface="Corbel Light" panose="020B0303020204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latin typeface="Corbel Light" panose="020B0303020204020204" pitchFamily="34" charset="0"/>
                        </a:rPr>
                        <a:t>Каналы продвижения будущего проекта</a:t>
                      </a:r>
                    </a:p>
                    <a:p>
                      <a:r>
                        <a:rPr lang="ru-RU" sz="1400" b="0" dirty="0">
                          <a:latin typeface="Corbel Light" panose="020B0303020204020204" pitchFamily="34" charset="0"/>
                        </a:rPr>
                        <a:t>Реклама в интернете </a:t>
                      </a:r>
                    </a:p>
                    <a:p>
                      <a:r>
                        <a:rPr lang="ru-RU" sz="1400" b="0" dirty="0">
                          <a:latin typeface="Corbel Light" panose="020B0303020204020204" pitchFamily="34" charset="0"/>
                        </a:rPr>
                        <a:t>Баннерная реклама</a:t>
                      </a:r>
                    </a:p>
                    <a:p>
                      <a:r>
                        <a:rPr lang="ru-RU" sz="1400" b="0" dirty="0">
                          <a:latin typeface="Corbel Light" panose="020B0303020204020204" pitchFamily="34" charset="0"/>
                        </a:rPr>
                        <a:t>Реклама в частных клиниках</a:t>
                      </a:r>
                    </a:p>
                    <a:p>
                      <a:r>
                        <a:rPr lang="ru-RU" sz="1400" b="0" dirty="0">
                          <a:latin typeface="Corbel Light" panose="020B0303020204020204" pitchFamily="34" charset="0"/>
                        </a:rPr>
                        <a:t>И мероприятия для расширения аудитории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Сегменты клиентов: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Врачи и медицинский персонал. 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lt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Пациенты, страдающие стрессовыми состояниями.  Производители медицинского оборудования</a:t>
                      </a:r>
                      <a:endParaRPr lang="ru-RU" sz="1400" dirty="0">
                        <a:latin typeface="Corbel Light" panose="020B0303020204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172810"/>
                  </a:ext>
                </a:extLst>
              </a:tr>
              <a:tr h="27137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Ключевые ресурсы:  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Технические специалисты по </a:t>
                      </a:r>
                      <a:r>
                        <a:rPr lang="ru-RU" sz="1400" b="0" i="0" kern="1200" dirty="0" err="1"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биосенсорике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 и программированию.  Медицинские исследования и тестирование технологии.  Партнерства с медицинскими учреждениями и врачами.</a:t>
                      </a:r>
                      <a:endParaRPr lang="ru-RU" sz="1400" dirty="0">
                        <a:solidFill>
                          <a:schemeClr val="bg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Каналы распространения: 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Сотрудничество с медицинскими организациями для внедрения технологии. 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Обучающие программы и вебинары для врачей. Маркетинг и реклама в медицинских изданиях и онлайн-платформах. </a:t>
                      </a:r>
                      <a:br>
                        <a:rPr lang="ru-RU" sz="1400" dirty="0">
                          <a:solidFill>
                            <a:schemeClr val="bg1"/>
                          </a:solidFill>
                          <a:latin typeface="Corbel Light" panose="020B0303020204020204" pitchFamily="34" charset="0"/>
                        </a:rPr>
                      </a:br>
                      <a:endParaRPr lang="ru-RU" sz="1400" dirty="0">
                        <a:solidFill>
                          <a:schemeClr val="bg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677094"/>
                  </a:ext>
                </a:extLst>
              </a:tr>
              <a:tr h="1541170">
                <a:tc gridSpan="3"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Структура затрат: 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 Исследования и разработка новых технологий.  Производство и обслуживание аппаратного обеспечения.  Маркетинг и реклама. 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 Обучение врачей и медицинского персонала</a:t>
                      </a:r>
                      <a:endParaRPr lang="ru-RU" sz="1400" dirty="0">
                        <a:solidFill>
                          <a:schemeClr val="bg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Потоки доходов: 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Продажа оборудования и лицензий на программное обеспечение медицинским учреждениям. 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Платные обучающие программы для врачей. </a:t>
                      </a:r>
                    </a:p>
                    <a:p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 Подписки на услуги обработки и анализа данных для медицинских учреждений.</a:t>
                      </a:r>
                      <a:endParaRPr lang="ru-RU" sz="1400" dirty="0">
                        <a:solidFill>
                          <a:schemeClr val="bg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796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7521106"/>
      </p:ext>
    </p:extLst>
  </p:cSld>
  <p:clrMapOvr>
    <a:masterClrMapping/>
  </p:clrMapOvr>
  <p:transition>
    <p:pull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AB9596C-1B23-4598-88A2-2D364D77AA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57" y="1707778"/>
            <a:ext cx="4963797" cy="3722848"/>
          </a:xfr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9B1D79A-8B8E-4CAB-8E17-7BE6DE1FD7A8}"/>
              </a:ext>
            </a:extLst>
          </p:cNvPr>
          <p:cNvSpPr/>
          <p:nvPr/>
        </p:nvSpPr>
        <p:spPr>
          <a:xfrm>
            <a:off x="470704" y="1238491"/>
            <a:ext cx="6011120" cy="473824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82DBEA-583F-4F0A-9FBE-439F351E6F6B}"/>
              </a:ext>
            </a:extLst>
          </p:cNvPr>
          <p:cNvSpPr txBox="1"/>
          <p:nvPr/>
        </p:nvSpPr>
        <p:spPr>
          <a:xfrm>
            <a:off x="6979534" y="1351508"/>
            <a:ext cx="405113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+mj-lt"/>
              </a:rPr>
              <a:t>Готового продукта для демонстрации нет, но работы над прототипом уже идут)))</a:t>
            </a:r>
          </a:p>
        </p:txBody>
      </p:sp>
    </p:spTree>
    <p:extLst>
      <p:ext uri="{BB962C8B-B14F-4D97-AF65-F5344CB8AC3E}">
        <p14:creationId xmlns:p14="http://schemas.microsoft.com/office/powerpoint/2010/main" val="1850609919"/>
      </p:ext>
    </p:extLst>
  </p:cSld>
  <p:clrMapOvr>
    <a:masterClrMapping/>
  </p:clrMapOvr>
  <p:transition>
    <p:pull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A87CA0-4CB4-41F3-B9B4-DAD12BD99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560" y="212988"/>
            <a:ext cx="2576331" cy="780769"/>
          </a:xfrm>
        </p:spPr>
        <p:txBody>
          <a:bodyPr>
            <a:normAutofit/>
          </a:bodyPr>
          <a:lstStyle/>
          <a:p>
            <a:r>
              <a:rPr lang="ru-RU" sz="1600" dirty="0"/>
              <a:t>Финансовые показатели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1778F8-774D-437F-8037-C66E57C76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560" y="1078865"/>
            <a:ext cx="7376160" cy="2121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Corbel Light" panose="020B0303020204020204" pitchFamily="34" charset="0"/>
              </a:rPr>
              <a:t>Доходы 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latin typeface="Corbel Light" panose="020B0303020204020204" pitchFamily="34" charset="0"/>
              </a:rPr>
              <a:t>Поступления от продаж самого аппарата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latin typeface="Corbel Light" panose="020B0303020204020204" pitchFamily="34" charset="0"/>
              </a:rPr>
              <a:t>Поступления от продаж бальзама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latin typeface="Corbel Light" panose="020B0303020204020204" pitchFamily="34" charset="0"/>
              </a:rPr>
              <a:t>Поступления от размещения рекламы на сайте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3B927D-5AFD-4BC7-8511-BFB7AF3F08F2}"/>
              </a:ext>
            </a:extLst>
          </p:cNvPr>
          <p:cNvSpPr txBox="1"/>
          <p:nvPr/>
        </p:nvSpPr>
        <p:spPr>
          <a:xfrm>
            <a:off x="1002560" y="3102904"/>
            <a:ext cx="74523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orbel Light" panose="020B0303020204020204" pitchFamily="34" charset="0"/>
              </a:rPr>
              <a:t>Ориентированная стоимость</a:t>
            </a:r>
            <a:r>
              <a:rPr lang="ru-RU" sz="2000" dirty="0">
                <a:latin typeface="Corbel Light" panose="020B0303020204020204" pitchFamily="34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latin typeface="Corbel Light" panose="020B0303020204020204" pitchFamily="34" charset="0"/>
              </a:rPr>
              <a:t>Продажи аппарата –10000 рублей за аппарат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latin typeface="Corbel Light" panose="020B0303020204020204" pitchFamily="34" charset="0"/>
              </a:rPr>
              <a:t>Продажи бальзама – 500 за штуку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latin typeface="Corbel Light" panose="020B0303020204020204" pitchFamily="34" charset="0"/>
              </a:rPr>
              <a:t>Размещение рекламы на сайте – 100000-200000р в месяц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9E52BC-D7C8-4E90-A82B-84FEC8F10FAA}"/>
              </a:ext>
            </a:extLst>
          </p:cNvPr>
          <p:cNvSpPr txBox="1"/>
          <p:nvPr/>
        </p:nvSpPr>
        <p:spPr>
          <a:xfrm>
            <a:off x="1045483" y="4870496"/>
            <a:ext cx="528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orbel Light" panose="020B0303020204020204" pitchFamily="34" charset="0"/>
              </a:rPr>
              <a:t>Плановый срок возврата инвестиций</a:t>
            </a:r>
            <a:r>
              <a:rPr lang="ru-RU" sz="2000" dirty="0">
                <a:latin typeface="Corbel Light" panose="020B0303020204020204" pitchFamily="34" charset="0"/>
              </a:rPr>
              <a:t>:</a:t>
            </a:r>
          </a:p>
          <a:p>
            <a:r>
              <a:rPr lang="ru-RU" sz="2000" dirty="0">
                <a:latin typeface="Corbel Light" panose="020B0303020204020204" pitchFamily="34" charset="0"/>
              </a:rPr>
              <a:t>2 года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D8C2F72-9246-491D-8BD9-517DEBA6B017}"/>
              </a:ext>
            </a:extLst>
          </p:cNvPr>
          <p:cNvSpPr/>
          <p:nvPr/>
        </p:nvSpPr>
        <p:spPr>
          <a:xfrm>
            <a:off x="8127454" y="2151918"/>
            <a:ext cx="3467100" cy="2286000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rbel Light" panose="020B0303020204020204" pitchFamily="34" charset="0"/>
              </a:rPr>
              <a:t>Стратегии выхода из проекта инвесторов:</a:t>
            </a:r>
          </a:p>
          <a:p>
            <a:pPr algn="ctr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rbel Light" panose="020B0303020204020204" pitchFamily="34" charset="0"/>
              </a:rPr>
              <a:t>Выкуп доли компании через 2 года</a:t>
            </a:r>
          </a:p>
        </p:txBody>
      </p:sp>
    </p:spTree>
    <p:extLst>
      <p:ext uri="{BB962C8B-B14F-4D97-AF65-F5344CB8AC3E}">
        <p14:creationId xmlns:p14="http://schemas.microsoft.com/office/powerpoint/2010/main" val="474259971"/>
      </p:ext>
    </p:extLst>
  </p:cSld>
  <p:clrMapOvr>
    <a:masterClrMapping/>
  </p:clrMapOvr>
  <p:transition>
    <p:cover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488E2E5-CCAA-4AE2-B208-AF4BE357A659}"/>
              </a:ext>
            </a:extLst>
          </p:cNvPr>
          <p:cNvGrpSpPr/>
          <p:nvPr/>
        </p:nvGrpSpPr>
        <p:grpSpPr>
          <a:xfrm>
            <a:off x="605477" y="948660"/>
            <a:ext cx="8853076" cy="1044000"/>
            <a:chOff x="539803" y="1123027"/>
            <a:chExt cx="8853076" cy="1044000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657C8F05-68E2-46D5-9E61-E80AE5E111CC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ятиугольник 17">
              <a:extLst>
                <a:ext uri="{FF2B5EF4-FFF2-40B4-BE49-F238E27FC236}">
                  <a16:creationId xmlns:a16="http://schemas.microsoft.com/office/drawing/2014/main" id="{13EC9355-EA28-4297-9716-E7235C17DA67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0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(4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33F7C68D-DC0C-40AD-8B0D-EE1780458512}"/>
                </a:ext>
              </a:extLst>
            </p:cNvPr>
            <p:cNvSpPr/>
            <p:nvPr/>
          </p:nvSpPr>
          <p:spPr>
            <a:xfrm>
              <a:off x="1704513" y="1167974"/>
              <a:ext cx="4056207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D8E1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1100" b="0" u="none" strike="noStrike" kern="1200" cap="none" spc="0" normalizeH="0" baseline="0" dirty="0">
                  <a:ln>
                    <a:noFill/>
                  </a:ln>
                  <a:solidFill>
                    <a:srgbClr val="0D0D0D"/>
                  </a:solidFill>
                  <a:effectLst/>
                  <a:uLnTx/>
                  <a:uFillTx/>
                </a:rPr>
                <a:t>Разработка прототипа программного обеспечения для сбора данных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D8E1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1100" b="0" u="none" strike="noStrike" kern="1200" cap="none" spc="0" normalizeH="0" baseline="0" dirty="0">
                  <a:ln>
                    <a:noFill/>
                  </a:ln>
                  <a:solidFill>
                    <a:srgbClr val="0D0D0D"/>
                  </a:solidFill>
                  <a:effectLst/>
                  <a:uLnTx/>
                  <a:uFillTx/>
                </a:rPr>
                <a:t>Разработка алгоритма анализа данных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D8E1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1100" b="0" u="none" strike="noStrike" kern="1200" cap="none" spc="0" normalizeH="0" baseline="0" dirty="0">
                  <a:ln>
                    <a:noFill/>
                  </a:ln>
                  <a:solidFill>
                    <a:srgbClr val="0D0D0D"/>
                  </a:solidFill>
                  <a:effectLst/>
                  <a:uLnTx/>
                  <a:uFillTx/>
                </a:rPr>
                <a:t>Выполнение работ по тестированию прототипа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D8E1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1100" b="0" u="none" strike="noStrike" kern="1200" cap="none" spc="0" normalizeH="0" baseline="0" dirty="0">
                  <a:ln>
                    <a:noFill/>
                  </a:ln>
                  <a:solidFill>
                    <a:srgbClr val="0D0D0D"/>
                  </a:solidFill>
                  <a:effectLst/>
                  <a:uLnTx/>
                  <a:uFillTx/>
                </a:rPr>
                <a:t>Финансовая (инвестиционная) модель Этапа 1</a:t>
              </a:r>
              <a:endParaRPr kumimoji="0" lang="ru-RU" sz="1100" b="0" i="0" u="none" strike="noStrike" kern="1200" cap="none" spc="0" normalizeH="0" baseline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4E1E1901-83AF-434F-B602-D39075C9EE9F}"/>
                </a:ext>
              </a:extLst>
            </p:cNvPr>
            <p:cNvSpPr/>
            <p:nvPr/>
          </p:nvSpPr>
          <p:spPr>
            <a:xfrm>
              <a:off x="6311492" y="1244918"/>
              <a:ext cx="3081387" cy="8002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Бюджет – </a:t>
              </a:r>
            </a:p>
            <a:p>
              <a:r>
                <a:rPr lang="ru-RU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700 000 руб.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039FA83-A701-4C08-BDC8-5B9618ED8156}"/>
              </a:ext>
            </a:extLst>
          </p:cNvPr>
          <p:cNvGrpSpPr/>
          <p:nvPr/>
        </p:nvGrpSpPr>
        <p:grpSpPr>
          <a:xfrm>
            <a:off x="1526206" y="2132964"/>
            <a:ext cx="8853076" cy="1044000"/>
            <a:chOff x="539803" y="1123027"/>
            <a:chExt cx="8853076" cy="1044000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FCF2B715-B045-43C0-B2E9-734B4D747056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ятиугольник 47">
              <a:extLst>
                <a:ext uri="{FF2B5EF4-FFF2-40B4-BE49-F238E27FC236}">
                  <a16:creationId xmlns:a16="http://schemas.microsoft.com/office/drawing/2014/main" id="{204DB17F-DFF1-457C-907E-6777A8608DD2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1</a:t>
              </a: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(6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039367D8-0CAB-4044-ADE7-7230D8B0ADF4}"/>
                </a:ext>
              </a:extLst>
            </p:cNvPr>
            <p:cNvSpPr/>
            <p:nvPr/>
          </p:nvSpPr>
          <p:spPr>
            <a:xfrm>
              <a:off x="1704513" y="1167974"/>
              <a:ext cx="430523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r>
                <a:rPr lang="ru-RU" sz="1200" dirty="0">
                  <a:solidFill>
                    <a:srgbClr val="0D0D0D"/>
                  </a:solidFill>
                  <a:latin typeface="+mj-lt"/>
                </a:rPr>
                <a:t>Доработка прототипа по результатам тестирования</a:t>
              </a:r>
              <a:r>
                <a:rPr lang="en-US" sz="1200" dirty="0">
                  <a:solidFill>
                    <a:srgbClr val="0D0D0D"/>
                  </a:solidFill>
                  <a:latin typeface="+mj-lt"/>
                </a:rPr>
                <a:t>;</a:t>
              </a:r>
              <a:endParaRPr lang="ru-US" sz="1200" dirty="0">
                <a:solidFill>
                  <a:srgbClr val="0D0D0D"/>
                </a:solidFill>
                <a:latin typeface="+mj-lt"/>
              </a:endParaRPr>
            </a:p>
            <a:p>
              <a:r>
                <a:rPr lang="ru-RU" sz="1200" dirty="0">
                  <a:solidFill>
                    <a:srgbClr val="0D0D0D"/>
                  </a:solidFill>
                  <a:latin typeface="+mj-lt"/>
                </a:rPr>
                <a:t>Выход на первые продажи юрлицам</a:t>
              </a:r>
              <a:endParaRPr lang="ru-US" sz="1200" dirty="0">
                <a:solidFill>
                  <a:srgbClr val="0D0D0D"/>
                </a:solidFill>
                <a:latin typeface="+mj-lt"/>
              </a:endParaRPr>
            </a:p>
            <a:p>
              <a:r>
                <a:rPr lang="ru-RU" sz="1200" dirty="0">
                  <a:solidFill>
                    <a:srgbClr val="0D0D0D"/>
                  </a:solidFill>
                  <a:latin typeface="+mj-lt"/>
                </a:rPr>
                <a:t>Анализ работы алгоритма, выявление проблем и ошибок</a:t>
              </a:r>
            </a:p>
            <a:p>
              <a:r>
                <a:rPr lang="ru-RU" sz="1200" dirty="0">
                  <a:solidFill>
                    <a:srgbClr val="0D0D0D"/>
                  </a:solidFill>
                  <a:latin typeface="+mj-lt"/>
                </a:rPr>
                <a:t>Заключение договоров о применении в лечении</a:t>
              </a:r>
              <a:endParaRPr lang="en-US" sz="1200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2F565645-9E9B-4F4C-B3BF-7C8A987BC327}"/>
                </a:ext>
              </a:extLst>
            </p:cNvPr>
            <p:cNvSpPr/>
            <p:nvPr/>
          </p:nvSpPr>
          <p:spPr>
            <a:xfrm>
              <a:off x="6311492" y="1244918"/>
              <a:ext cx="3081387" cy="8002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Бюджет – </a:t>
              </a:r>
            </a:p>
            <a:p>
              <a:r>
                <a:rPr lang="ru-RU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1 000 000 руб.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19A6916B-5D7C-472F-8BEB-B7C4425FB564}"/>
              </a:ext>
            </a:extLst>
          </p:cNvPr>
          <p:cNvGrpSpPr/>
          <p:nvPr/>
        </p:nvGrpSpPr>
        <p:grpSpPr>
          <a:xfrm>
            <a:off x="2490930" y="3396917"/>
            <a:ext cx="8853076" cy="864108"/>
            <a:chOff x="2374087" y="3513048"/>
            <a:chExt cx="8853076" cy="86410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1822C7FA-45F7-48EF-9E67-A49479C954FD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ятиугольник 52">
              <a:extLst>
                <a:ext uri="{FF2B5EF4-FFF2-40B4-BE49-F238E27FC236}">
                  <a16:creationId xmlns:a16="http://schemas.microsoft.com/office/drawing/2014/main" id="{395FA9E4-5070-4846-8D60-B44B5E7EC1B0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2</a:t>
              </a: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(6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E27F2FC9-7F12-4E01-867A-A541449041E8}"/>
                </a:ext>
              </a:extLst>
            </p:cNvPr>
            <p:cNvSpPr/>
            <p:nvPr/>
          </p:nvSpPr>
          <p:spPr>
            <a:xfrm>
              <a:off x="3538797" y="3575770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r>
                <a:rPr lang="ru-RU" sz="1400" dirty="0">
                  <a:solidFill>
                    <a:srgbClr val="0D0D0D"/>
                  </a:solidFill>
                  <a:latin typeface="+mj-lt"/>
                </a:rPr>
                <a:t>Разработка технологии внедрения продукта в терапию</a:t>
              </a:r>
            </a:p>
            <a:p>
              <a:r>
                <a:rPr lang="ru-RU" sz="1400" dirty="0">
                  <a:solidFill>
                    <a:srgbClr val="0D0D0D"/>
                  </a:solidFill>
                  <a:latin typeface="+mj-lt"/>
                </a:rPr>
                <a:t>Обучение нейронной сети на собранных данных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20351EEA-515D-4DF9-A707-96404366C759}"/>
                </a:ext>
              </a:extLst>
            </p:cNvPr>
            <p:cNvSpPr/>
            <p:nvPr/>
          </p:nvSpPr>
          <p:spPr>
            <a:xfrm>
              <a:off x="8145776" y="3544993"/>
              <a:ext cx="3081387" cy="8002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Бюджет – </a:t>
              </a:r>
            </a:p>
            <a:p>
              <a:r>
                <a:rPr lang="ru-RU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3 000 000 руб.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0D04EFF-57DB-4C6F-8930-EC7AC5C3F9BF}"/>
              </a:ext>
            </a:extLst>
          </p:cNvPr>
          <p:cNvGrpSpPr/>
          <p:nvPr/>
        </p:nvGrpSpPr>
        <p:grpSpPr>
          <a:xfrm>
            <a:off x="5493370" y="5630864"/>
            <a:ext cx="6284982" cy="615553"/>
            <a:chOff x="5493272" y="5942979"/>
            <a:chExt cx="6284982" cy="615553"/>
          </a:xfrm>
          <a:solidFill>
            <a:schemeClr val="bg2">
              <a:lumMod val="10000"/>
            </a:schemeClr>
          </a:solidFill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707A24B-E6D1-4621-980F-3F7DA8548DC7}"/>
                </a:ext>
              </a:extLst>
            </p:cNvPr>
            <p:cNvSpPr/>
            <p:nvPr/>
          </p:nvSpPr>
          <p:spPr>
            <a:xfrm>
              <a:off x="5493272" y="5942979"/>
              <a:ext cx="6284982" cy="61555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177800"/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000" b="1" dirty="0">
                <a:solidFill>
                  <a:schemeClr val="bg1"/>
                </a:solidFill>
                <a:latin typeface="+mj-lt"/>
              </a:endParaRPr>
            </a:p>
            <a:p>
              <a:pPr marL="177800"/>
              <a:r>
                <a:rPr lang="ru-RU" sz="1400" b="1" dirty="0">
                  <a:solidFill>
                    <a:schemeClr val="bg1"/>
                  </a:solidFill>
                  <a:latin typeface="+mj-lt"/>
                </a:rPr>
                <a:t>бюджет проекта: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2AD7369-BC99-4AB6-9215-B15E9A7819E6}"/>
                </a:ext>
              </a:extLst>
            </p:cNvPr>
            <p:cNvSpPr/>
            <p:nvPr/>
          </p:nvSpPr>
          <p:spPr>
            <a:xfrm>
              <a:off x="9458455" y="6035311"/>
              <a:ext cx="1885453" cy="43088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9 700 000 руб.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F2F42890-EC54-4183-8226-AA419E390B30}"/>
              </a:ext>
            </a:extLst>
          </p:cNvPr>
          <p:cNvGrpSpPr/>
          <p:nvPr/>
        </p:nvGrpSpPr>
        <p:grpSpPr>
          <a:xfrm>
            <a:off x="3346814" y="4456434"/>
            <a:ext cx="8672562" cy="864108"/>
            <a:chOff x="2374087" y="3513048"/>
            <a:chExt cx="8853076" cy="864108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6EC0A522-BA2C-4628-8ED5-C221A421B5D4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4" name="Пятиугольник 64">
              <a:extLst>
                <a:ext uri="{FF2B5EF4-FFF2-40B4-BE49-F238E27FC236}">
                  <a16:creationId xmlns:a16="http://schemas.microsoft.com/office/drawing/2014/main" id="{2845C059-45B4-4DD5-BEA7-86FAA3ACFEC7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3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>
                  <a:solidFill>
                    <a:srgbClr val="0D0D0D"/>
                  </a:solidFill>
                  <a:latin typeface="+mj-lt"/>
                </a:rPr>
                <a:t>(6 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091BF9CB-EBDA-4407-AF0C-F6B2CC1B10A5}"/>
                </a:ext>
              </a:extLst>
            </p:cNvPr>
            <p:cNvSpPr/>
            <p:nvPr/>
          </p:nvSpPr>
          <p:spPr>
            <a:xfrm>
              <a:off x="3579075" y="3591741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r>
                <a:rPr lang="ru-RU" sz="1400" dirty="0">
                  <a:solidFill>
                    <a:srgbClr val="0D0D0D"/>
                  </a:solidFill>
                  <a:latin typeface="+mj-lt"/>
                </a:rPr>
                <a:t>Масштабирование продукта</a:t>
              </a:r>
            </a:p>
            <a:p>
              <a:r>
                <a:rPr lang="ru-RU" sz="1400" dirty="0">
                  <a:solidFill>
                    <a:srgbClr val="0D0D0D"/>
                  </a:solidFill>
                  <a:latin typeface="+mj-lt"/>
                </a:rPr>
                <a:t>Сертификация методики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22BFB551-5B1B-4CE8-B52D-FC4F572BD395}"/>
                </a:ext>
              </a:extLst>
            </p:cNvPr>
            <p:cNvSpPr/>
            <p:nvPr/>
          </p:nvSpPr>
          <p:spPr>
            <a:xfrm>
              <a:off x="8145776" y="3544993"/>
              <a:ext cx="3081387" cy="8002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Бюджет – </a:t>
              </a:r>
            </a:p>
            <a:p>
              <a:r>
                <a:rPr lang="ru-RU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5 000 000 руб.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98FBC23-49E3-4752-9A59-BDB884593D4A}"/>
              </a:ext>
            </a:extLst>
          </p:cNvPr>
          <p:cNvSpPr txBox="1"/>
          <p:nvPr/>
        </p:nvSpPr>
        <p:spPr>
          <a:xfrm>
            <a:off x="605477" y="296958"/>
            <a:ext cx="7097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orbel Light" panose="020B0303020204020204" pitchFamily="34" charset="0"/>
              </a:rPr>
              <a:t>Календарный план стартап-проекта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6403B10-39C2-4340-BAFB-8F6D9DBE523E}"/>
              </a:ext>
            </a:extLst>
          </p:cNvPr>
          <p:cNvSpPr txBox="1"/>
          <p:nvPr/>
        </p:nvSpPr>
        <p:spPr>
          <a:xfrm>
            <a:off x="407205" y="5556339"/>
            <a:ext cx="3212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orbel Light" panose="020B0303020204020204" pitchFamily="34" charset="0"/>
              </a:rPr>
              <a:t>На одобрение- этап </a:t>
            </a:r>
            <a:r>
              <a:rPr lang="ru-RU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62598846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31B7685-A50B-1963-B5C3-49135E7C8171}"/>
              </a:ext>
            </a:extLst>
          </p:cNvPr>
          <p:cNvGrpSpPr/>
          <p:nvPr/>
        </p:nvGrpSpPr>
        <p:grpSpPr>
          <a:xfrm>
            <a:off x="8426101" y="0"/>
            <a:ext cx="3445859" cy="6872182"/>
            <a:chOff x="8132887" y="0"/>
            <a:chExt cx="2898839" cy="687218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AE6B3F13-8C5A-D73E-3433-2BA9966F4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32887" y="0"/>
              <a:ext cx="2898839" cy="3586901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6D8FE78-2FC8-0DC7-D2CD-10E840022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04094" y="3540259"/>
              <a:ext cx="2827632" cy="3331923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3FD88F-B88F-AE9C-EC51-CFAB2E2D2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0907" y="1501862"/>
            <a:ext cx="6626026" cy="249559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89C3B9-3C72-6962-DB8B-786B7823DE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8983" y="4567092"/>
            <a:ext cx="6457950" cy="18573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239184-B895-49AA-BF72-B43AD423E607}"/>
              </a:ext>
            </a:extLst>
          </p:cNvPr>
          <p:cNvSpPr txBox="1"/>
          <p:nvPr/>
        </p:nvSpPr>
        <p:spPr>
          <a:xfrm>
            <a:off x="548640" y="433533"/>
            <a:ext cx="6202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orbel Light" panose="020B0303020204020204" pitchFamily="34" charset="0"/>
              </a:rPr>
              <a:t>Риски проекта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A44EAD0-6545-4FAA-9F81-3A396AEFC951}"/>
              </a:ext>
            </a:extLst>
          </p:cNvPr>
          <p:cNvCxnSpPr/>
          <p:nvPr/>
        </p:nvCxnSpPr>
        <p:spPr>
          <a:xfrm>
            <a:off x="0" y="833643"/>
            <a:ext cx="2743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2956432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16769B-7727-4D36-84F2-EF1E9F2D4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280" y="1028382"/>
            <a:ext cx="4648200" cy="4801235"/>
          </a:xfrm>
        </p:spPr>
        <p:txBody>
          <a:bodyPr>
            <a:normAutofit/>
          </a:bodyPr>
          <a:lstStyle/>
          <a:p>
            <a:pPr algn="r"/>
            <a:r>
              <a:rPr lang="ru-RU" dirty="0" err="1">
                <a:latin typeface="Corbel Light" panose="020B0303020204020204" pitchFamily="34" charset="0"/>
              </a:rPr>
              <a:t>Вай</a:t>
            </a:r>
            <a:r>
              <a:rPr lang="ru-RU" dirty="0">
                <a:latin typeface="Corbel Light" panose="020B0303020204020204" pitchFamily="34" charset="0"/>
              </a:rPr>
              <a:t>, не стоит </a:t>
            </a:r>
            <a:r>
              <a:rPr lang="ru-RU" dirty="0" err="1">
                <a:latin typeface="Corbel Light" panose="020B0303020204020204" pitchFamily="34" charset="0"/>
              </a:rPr>
              <a:t>овайций</a:t>
            </a:r>
            <a:r>
              <a:rPr lang="ru-RU" dirty="0">
                <a:latin typeface="Corbel Light" panose="020B0303020204020204" pitchFamily="34" charset="0"/>
              </a:rPr>
              <a:t>!</a:t>
            </a:r>
            <a:br>
              <a:rPr lang="ru-RU" dirty="0">
                <a:latin typeface="Corbel Light" panose="020B0303020204020204" pitchFamily="34" charset="0"/>
              </a:rPr>
            </a:br>
            <a:r>
              <a:rPr lang="ru-RU" dirty="0">
                <a:latin typeface="Corbel Light" panose="020B0303020204020204" pitchFamily="34" charset="0"/>
              </a:rPr>
              <a:t>Не стоит благодарить, чего вы)))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7593889C-FD80-48ED-B917-FB3D562312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7" b="6702"/>
          <a:stretch/>
        </p:blipFill>
        <p:spPr>
          <a:xfrm>
            <a:off x="0" y="0"/>
            <a:ext cx="5349240" cy="6858000"/>
          </a:xfrm>
        </p:spPr>
      </p:pic>
    </p:spTree>
    <p:extLst>
      <p:ext uri="{BB962C8B-B14F-4D97-AF65-F5344CB8AC3E}">
        <p14:creationId xmlns:p14="http://schemas.microsoft.com/office/powerpoint/2010/main" val="771290904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1783</TotalTime>
  <Words>982</Words>
  <Application>Microsoft Office PowerPoint</Application>
  <PresentationFormat>Широкоэкранный</PresentationFormat>
  <Paragraphs>217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Candara Light</vt:lpstr>
      <vt:lpstr>Corbel</vt:lpstr>
      <vt:lpstr>Corbel Light</vt:lpstr>
      <vt:lpstr>Franklin Gothic Pro Medium</vt:lpstr>
      <vt:lpstr>Kazimir</vt:lpstr>
      <vt:lpstr>Wingdings</vt:lpstr>
      <vt:lpstr>Тема Office</vt:lpstr>
      <vt:lpstr>SBF</vt:lpstr>
      <vt:lpstr>Презентация PowerPoint</vt:lpstr>
      <vt:lpstr>Профиль проекта</vt:lpstr>
      <vt:lpstr>Презентация PowerPoint</vt:lpstr>
      <vt:lpstr>Презентация PowerPoint</vt:lpstr>
      <vt:lpstr>Описание продукта и технологии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Финансовые показатели</vt:lpstr>
      <vt:lpstr>Презентация PowerPoint</vt:lpstr>
      <vt:lpstr>Презентация PowerPoint</vt:lpstr>
      <vt:lpstr>Вай, не стоит овайций! Не стоит благодарить, чего вы)))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alabaeva.maryam@outlook.com</dc:creator>
  <cp:lastModifiedBy>alabaeva.maryam@outlook.com</cp:lastModifiedBy>
  <cp:revision>77</cp:revision>
  <dcterms:created xsi:type="dcterms:W3CDTF">2023-11-07T07:59:28Z</dcterms:created>
  <dcterms:modified xsi:type="dcterms:W3CDTF">2023-12-09T08:36:40Z</dcterms:modified>
</cp:coreProperties>
</file>