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stfirm.ru/rating/71_12_3/" TargetMode="External"/><Relationship Id="rId2" Type="http://schemas.openxmlformats.org/officeDocument/2006/relationships/hyperlink" Target="https://www.testfirm.ru/rating/09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shosvetlana@yandex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77285" y="1970467"/>
            <a:ext cx="6284890" cy="2150772"/>
          </a:xfrm>
        </p:spPr>
        <p:txBody>
          <a:bodyPr/>
          <a:lstStyle/>
          <a:p>
            <a:r>
              <a:rPr lang="ru-RU" sz="7200" dirty="0" smtClean="0"/>
              <a:t>Годограф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07683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55313"/>
            <a:ext cx="8596668" cy="4586049"/>
          </a:xfrm>
        </p:spPr>
        <p:txBody>
          <a:bodyPr/>
          <a:lstStyle/>
          <a:p>
            <a:pPr marL="360000" lvl="0" indent="-360000"/>
            <a:r>
              <a:rPr lang="ru-RU" dirty="0" smtClean="0"/>
              <a:t>Государство предоставляет право на добычу полезных ископаемых нефтегазодобывающим компаниям – </a:t>
            </a:r>
            <a:r>
              <a:rPr lang="ru-RU" b="1" dirty="0" smtClean="0">
                <a:solidFill>
                  <a:schemeClr val="accent2"/>
                </a:solidFill>
              </a:rPr>
              <a:t>ЛИЦЕНЗИЮ</a:t>
            </a:r>
            <a:r>
              <a:rPr lang="ru-RU" dirty="0" smtClean="0"/>
              <a:t> на добычу</a:t>
            </a:r>
          </a:p>
          <a:p>
            <a:pPr marL="360000" lvl="0" indent="-360000"/>
            <a:r>
              <a:rPr lang="ru-RU" dirty="0" smtClean="0"/>
              <a:t>Нефтегазодобывающие компании  обязаны </a:t>
            </a:r>
            <a:r>
              <a:rPr lang="ru-RU" dirty="0"/>
              <a:t>уточнять </a:t>
            </a:r>
            <a:r>
              <a:rPr lang="ru-RU" b="1" dirty="0" smtClean="0">
                <a:solidFill>
                  <a:schemeClr val="accent2"/>
                </a:solidFill>
              </a:rPr>
              <a:t>ГЕОЛОГИЧЕСКУЮ МОДЕЛЬ МЕСТОРОЖДЕНИЯ</a:t>
            </a:r>
            <a:r>
              <a:rPr lang="ru-RU" dirty="0" smtClean="0"/>
              <a:t> под </a:t>
            </a:r>
            <a:r>
              <a:rPr lang="ru-RU" dirty="0"/>
              <a:t>угрозой потери лицензии</a:t>
            </a:r>
          </a:p>
          <a:p>
            <a:pPr marL="360000" lvl="0" indent="-360000"/>
            <a:r>
              <a:rPr lang="ru-RU" dirty="0"/>
              <a:t>У</a:t>
            </a:r>
            <a:r>
              <a:rPr lang="ru-RU" dirty="0" smtClean="0"/>
              <a:t>точнение </a:t>
            </a:r>
            <a:r>
              <a:rPr lang="ru-RU" dirty="0"/>
              <a:t>геологической модели отдается на аутсорсинг сервисным компаниям</a:t>
            </a:r>
          </a:p>
          <a:p>
            <a:pPr marL="0" lv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549" y="3227696"/>
            <a:ext cx="4449316" cy="348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None/>
            </a:pPr>
            <a:r>
              <a:rPr lang="ru-RU" dirty="0" smtClean="0"/>
              <a:t>	100 % рынка РФ занято </a:t>
            </a:r>
            <a:r>
              <a:rPr lang="ru-RU" dirty="0" smtClean="0"/>
              <a:t>возможным </a:t>
            </a:r>
            <a:r>
              <a:rPr lang="ru-RU" dirty="0"/>
              <a:t>к обновлению </a:t>
            </a:r>
            <a:r>
              <a:rPr lang="ru-RU" dirty="0" smtClean="0"/>
              <a:t>программным 	обеспечением </a:t>
            </a:r>
            <a:r>
              <a:rPr lang="ru-RU" dirty="0"/>
              <a:t>(ПО) зарубежных </a:t>
            </a:r>
            <a:r>
              <a:rPr lang="ru-RU" dirty="0" smtClean="0"/>
              <a:t>компаний, которое имеет</a:t>
            </a:r>
            <a:r>
              <a:rPr lang="en-US" dirty="0" smtClean="0"/>
              <a:t>:</a:t>
            </a:r>
            <a:endParaRPr lang="ru-RU" dirty="0" smtClean="0"/>
          </a:p>
          <a:p>
            <a:pPr>
              <a:lnSpc>
                <a:spcPct val="115000"/>
              </a:lnSpc>
            </a:pPr>
            <a:r>
              <a:rPr lang="ru-RU" dirty="0" smtClean="0"/>
              <a:t>Высокую стоимость</a:t>
            </a:r>
            <a:endParaRPr lang="ru-RU" dirty="0"/>
          </a:p>
          <a:p>
            <a:pPr marL="360000" lvl="0" indent="-360000">
              <a:lnSpc>
                <a:spcPct val="115000"/>
              </a:lnSpc>
            </a:pPr>
            <a:r>
              <a:rPr lang="ru-RU" dirty="0" smtClean="0"/>
              <a:t>Не всегда эффективно</a:t>
            </a:r>
            <a:endParaRPr lang="ru-RU" dirty="0"/>
          </a:p>
          <a:p>
            <a:pPr marL="360000" lvl="0" indent="-360000">
              <a:lnSpc>
                <a:spcPct val="115000"/>
              </a:lnSpc>
            </a:pPr>
            <a:r>
              <a:rPr lang="ru-RU" dirty="0" smtClean="0"/>
              <a:t>Часто приводит к потерям </a:t>
            </a:r>
            <a:r>
              <a:rPr lang="ru-RU" dirty="0"/>
              <a:t>времени </a:t>
            </a:r>
          </a:p>
          <a:p>
            <a:pPr marL="360000" lvl="0" indent="-360000">
              <a:lnSpc>
                <a:spcPct val="115000"/>
              </a:lnSpc>
            </a:pPr>
            <a:r>
              <a:rPr lang="ru-RU" dirty="0" smtClean="0"/>
              <a:t>Застой </a:t>
            </a:r>
            <a:r>
              <a:rPr lang="ru-RU" dirty="0"/>
              <a:t>поступления и </a:t>
            </a:r>
            <a:r>
              <a:rPr lang="ru-RU" dirty="0" smtClean="0"/>
              <a:t>обмена </a:t>
            </a:r>
            <a:r>
              <a:rPr lang="ru-RU" dirty="0"/>
              <a:t>данными</a:t>
            </a:r>
          </a:p>
          <a:p>
            <a:pPr marL="91440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208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РЕШЕНИЕ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0000" indent="-360000">
              <a:lnSpc>
                <a:spcPct val="115000"/>
              </a:lnSpc>
            </a:pPr>
            <a:r>
              <a:rPr lang="ru-RU" dirty="0"/>
              <a:t>предлагаем разработать Программный инструментарий интерпретации </a:t>
            </a:r>
            <a:r>
              <a:rPr lang="ru-RU" dirty="0" smtClean="0"/>
              <a:t>данных  </a:t>
            </a:r>
            <a:r>
              <a:rPr lang="ru-RU" dirty="0"/>
              <a:t>для уточнения геологической модели месторождения в целях  повышения эффективности использования недр с использованием авторского </a:t>
            </a:r>
            <a:r>
              <a:rPr lang="ru-RU" dirty="0" smtClean="0"/>
              <a:t>алгоритма</a:t>
            </a:r>
            <a:endParaRPr lang="ru-RU" dirty="0"/>
          </a:p>
          <a:p>
            <a:pPr marL="457200" lvl="0" indent="-431800">
              <a:lnSpc>
                <a:spcPct val="115000"/>
              </a:lnSpc>
              <a:spcBef>
                <a:spcPts val="0"/>
              </a:spcBef>
              <a:buSzPts val="3200"/>
              <a:buChar char="●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870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3662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РЫНОК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517" y="1146221"/>
            <a:ext cx="9066727" cy="5331852"/>
          </a:xfrm>
        </p:spPr>
        <p:txBody>
          <a:bodyPr/>
          <a:lstStyle/>
          <a:p>
            <a:pPr marL="408179" lvl="0" indent="-191834">
              <a:buNone/>
            </a:pPr>
            <a:r>
              <a:rPr lang="ru-RU" b="1" dirty="0"/>
              <a:t>Геологоразведочные работы (ГГР) (</a:t>
            </a:r>
            <a:r>
              <a:rPr lang="ru-RU" u="sng" dirty="0">
                <a:hlinkClick r:id="rId2"/>
              </a:rPr>
              <a:t>https://www.testfirm.ru/rating/09/</a:t>
            </a:r>
            <a:r>
              <a:rPr lang="ru-RU" b="1" dirty="0"/>
              <a:t>)</a:t>
            </a:r>
          </a:p>
          <a:p>
            <a:pPr marL="408179" lvl="0" indent="-191834">
              <a:lnSpc>
                <a:spcPct val="115000"/>
              </a:lnSpc>
              <a:spcBef>
                <a:spcPts val="0"/>
              </a:spcBef>
              <a:buNone/>
            </a:pPr>
            <a:r>
              <a:rPr lang="ru-RU" dirty="0"/>
              <a:t>Количество </a:t>
            </a:r>
            <a:r>
              <a:rPr lang="ru-RU" dirty="0" err="1"/>
              <a:t>нефтесервисных</a:t>
            </a:r>
            <a:r>
              <a:rPr lang="ru-RU" dirty="0"/>
              <a:t> компаний в РФ       1 360</a:t>
            </a:r>
          </a:p>
          <a:p>
            <a:pPr marL="360000" indent="-360000"/>
            <a:r>
              <a:rPr lang="ru-RU" dirty="0" smtClean="0"/>
              <a:t>выполняющие </a:t>
            </a:r>
            <a:r>
              <a:rPr lang="ru-RU" dirty="0"/>
              <a:t>ГГР  = 1 052   </a:t>
            </a:r>
            <a:r>
              <a:rPr lang="ru-RU" b="1" dirty="0"/>
              <a:t> </a:t>
            </a:r>
            <a:r>
              <a:rPr lang="ru-RU" u="sng" dirty="0">
                <a:hlinkClick r:id="rId3"/>
              </a:rPr>
              <a:t>https://www.testfirm.ru/rating/71_12_3/</a:t>
            </a:r>
            <a:r>
              <a:rPr lang="ru-RU" u="sng" dirty="0"/>
              <a:t>     (ноябрь 2020г.)</a:t>
            </a:r>
            <a:endParaRPr lang="ru-RU" dirty="0"/>
          </a:p>
          <a:p>
            <a:pPr marL="360000" indent="-360000">
              <a:lnSpc>
                <a:spcPct val="115000"/>
              </a:lnSpc>
              <a:spcBef>
                <a:spcPts val="0"/>
              </a:spcBef>
            </a:pPr>
            <a:r>
              <a:rPr lang="ru-RU" dirty="0"/>
              <a:t>сейсмические работы 30%  = 315</a:t>
            </a:r>
          </a:p>
          <a:p>
            <a:pPr>
              <a:spcBef>
                <a:spcPts val="0"/>
              </a:spcBef>
            </a:pPr>
            <a:r>
              <a:rPr lang="ru-RU" dirty="0"/>
              <a:t>количество потенциальных пользователей   </a:t>
            </a:r>
            <a:r>
              <a:rPr lang="ru-RU" dirty="0" smtClean="0"/>
              <a:t>315  компаний</a:t>
            </a:r>
            <a:endParaRPr lang="ru-RU" dirty="0"/>
          </a:p>
          <a:p>
            <a:pPr marL="408179" lvl="0" indent="-191834">
              <a:lnSpc>
                <a:spcPct val="115000"/>
              </a:lnSpc>
              <a:spcBef>
                <a:spcPts val="0"/>
              </a:spcBef>
              <a:buNone/>
            </a:pPr>
            <a:r>
              <a:rPr lang="ru-RU" dirty="0"/>
              <a:t>зарплата специалиста = 30 000 руб.</a:t>
            </a:r>
          </a:p>
          <a:p>
            <a:pPr marL="408179" lvl="0" indent="-191834">
              <a:lnSpc>
                <a:spcPct val="115000"/>
              </a:lnSpc>
              <a:spcBef>
                <a:spcPts val="0"/>
              </a:spcBef>
              <a:buNone/>
            </a:pPr>
            <a:r>
              <a:rPr lang="ru-RU" b="1" dirty="0"/>
              <a:t>предполагаемый Объем рынка</a:t>
            </a:r>
            <a:r>
              <a:rPr lang="ru-RU" dirty="0"/>
              <a:t> </a:t>
            </a:r>
            <a:r>
              <a:rPr lang="ru-RU" b="1" dirty="0"/>
              <a:t> РФ</a:t>
            </a:r>
            <a:r>
              <a:rPr lang="ru-RU" dirty="0"/>
              <a:t> 315 </a:t>
            </a:r>
          </a:p>
          <a:p>
            <a:pPr marL="360000" indent="-360000">
              <a:lnSpc>
                <a:spcPct val="115000"/>
              </a:lnSpc>
              <a:spcBef>
                <a:spcPts val="0"/>
              </a:spcBef>
            </a:pPr>
            <a:r>
              <a:rPr lang="ru-RU" b="1" dirty="0"/>
              <a:t>реально достижимая доля рынка РФ </a:t>
            </a:r>
            <a:r>
              <a:rPr lang="ru-RU" dirty="0"/>
              <a:t>315 * 2% = </a:t>
            </a:r>
            <a:r>
              <a:rPr lang="ru-RU" b="1" dirty="0"/>
              <a:t>6 </a:t>
            </a:r>
            <a:r>
              <a:rPr lang="ru-RU" b="1" dirty="0" smtClean="0"/>
              <a:t>компаний/год</a:t>
            </a:r>
            <a:endParaRPr lang="ru-RU" b="1" dirty="0"/>
          </a:p>
          <a:p>
            <a:pPr marL="408179" lvl="0" indent="-191834">
              <a:lnSpc>
                <a:spcPct val="115000"/>
              </a:lnSpc>
              <a:spcBef>
                <a:spcPts val="0"/>
              </a:spcBef>
              <a:buNone/>
            </a:pPr>
            <a:r>
              <a:rPr lang="ru-RU" dirty="0"/>
              <a:t>6 * 30 000 * 12 </a:t>
            </a:r>
            <a:r>
              <a:rPr lang="ru-RU" dirty="0" err="1"/>
              <a:t>мес</a:t>
            </a:r>
            <a:r>
              <a:rPr lang="ru-RU" dirty="0"/>
              <a:t> = </a:t>
            </a:r>
            <a:r>
              <a:rPr lang="ru-RU" b="1" dirty="0"/>
              <a:t>2 160 000 руб./</a:t>
            </a:r>
            <a:r>
              <a:rPr lang="ru-RU" b="1" dirty="0" smtClean="0"/>
              <a:t>год</a:t>
            </a:r>
          </a:p>
          <a:p>
            <a:pPr marL="408179" lvl="0" indent="-191834">
              <a:lnSpc>
                <a:spcPct val="115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408179" lvl="0" indent="-191834">
              <a:lnSpc>
                <a:spcPct val="115000"/>
              </a:lnSpc>
              <a:spcBef>
                <a:spcPts val="0"/>
              </a:spcBef>
              <a:buNone/>
            </a:pPr>
            <a:endParaRPr lang="ru-RU" b="1" dirty="0"/>
          </a:p>
          <a:p>
            <a:pPr marL="408179" lvl="0" indent="-191834">
              <a:lnSpc>
                <a:spcPct val="115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408179" lvl="0" indent="-191834">
              <a:lnSpc>
                <a:spcPct val="115000"/>
              </a:lnSpc>
              <a:spcBef>
                <a:spcPts val="0"/>
              </a:spcBef>
              <a:buNone/>
            </a:pPr>
            <a:endParaRPr lang="ru-RU" b="1" dirty="0"/>
          </a:p>
          <a:p>
            <a:pPr marL="408179" lvl="0" indent="-191834">
              <a:lnSpc>
                <a:spcPct val="115000"/>
              </a:lnSpc>
              <a:spcBef>
                <a:spcPts val="0"/>
              </a:spcBef>
              <a:buNone/>
            </a:pPr>
            <a:r>
              <a:rPr lang="ru-RU" b="1" dirty="0" smtClean="0"/>
              <a:t>Рост</a:t>
            </a:r>
            <a:endParaRPr lang="ru-RU" b="1" dirty="0"/>
          </a:p>
        </p:txBody>
      </p:sp>
      <p:pic>
        <p:nvPicPr>
          <p:cNvPr id="4" name="Google Shape;15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0707" y="4548426"/>
            <a:ext cx="3960226" cy="1686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582" y="4548426"/>
            <a:ext cx="1699764" cy="163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8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Конкурентный анализ</a:t>
            </a:r>
            <a:endParaRPr lang="ru-RU" dirty="0"/>
          </a:p>
        </p:txBody>
      </p:sp>
      <p:pic>
        <p:nvPicPr>
          <p:cNvPr id="4" name="Google Shape;162;ga22f224b9f_0_4"/>
          <p:cNvPicPr preferRelativeResize="0">
            <a:picLocks noGrp="1"/>
          </p:cNvPicPr>
          <p:nvPr>
            <p:ph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0006" y="1930400"/>
            <a:ext cx="9053847" cy="41484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544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БИЗНЕС 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26525"/>
            <a:ext cx="8596668" cy="47148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Google Shape;17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7334" y="1326525"/>
            <a:ext cx="7345366" cy="451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658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0000" indent="-360000">
              <a:lnSpc>
                <a:spcPct val="115000"/>
              </a:lnSpc>
            </a:pPr>
            <a:r>
              <a:rPr lang="ru-RU" dirty="0"/>
              <a:t>патент на изобретение</a:t>
            </a:r>
          </a:p>
          <a:p>
            <a:pPr marL="360000" lvl="0" indent="-360000">
              <a:lnSpc>
                <a:spcPct val="115000"/>
              </a:lnSpc>
            </a:pPr>
            <a:r>
              <a:rPr lang="ru-RU" dirty="0"/>
              <a:t>опыт опробования алгоритма в ручном варианте в течение порядка 10 лет</a:t>
            </a:r>
          </a:p>
          <a:p>
            <a:pPr marL="360000" indent="-360000">
              <a:lnSpc>
                <a:spcPct val="115000"/>
              </a:lnSpc>
            </a:pPr>
            <a:r>
              <a:rPr lang="ru-RU" dirty="0" smtClean="0"/>
              <a:t>конкурентный анализ</a:t>
            </a:r>
          </a:p>
          <a:p>
            <a:pPr marL="360000" lvl="0" indent="-360000">
              <a:lnSpc>
                <a:spcPct val="115000"/>
              </a:lnSpc>
            </a:pPr>
            <a:r>
              <a:rPr lang="ru-RU" dirty="0" smtClean="0"/>
              <a:t>понимание MVP</a:t>
            </a:r>
          </a:p>
          <a:p>
            <a:pPr marL="0" lvl="0" indent="0">
              <a:lnSpc>
                <a:spcPct val="115000"/>
              </a:lnSpc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173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Планы развития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0000" lvl="0" indent="-360000">
              <a:lnSpc>
                <a:spcPct val="115000"/>
              </a:lnSpc>
            </a:pPr>
            <a:r>
              <a:rPr lang="ru-RU" dirty="0" smtClean="0"/>
              <a:t>Поиск партнеров</a:t>
            </a:r>
          </a:p>
          <a:p>
            <a:pPr marL="360000" indent="-360000">
              <a:lnSpc>
                <a:spcPct val="115000"/>
              </a:lnSpc>
            </a:pPr>
            <a:r>
              <a:rPr lang="ru-RU" dirty="0"/>
              <a:t>Привлечение инвестиций для создания рабочего прототипа </a:t>
            </a:r>
          </a:p>
          <a:p>
            <a:pPr marL="360000" lvl="0" indent="-360000">
              <a:lnSpc>
                <a:spcPct val="115000"/>
              </a:lnSpc>
            </a:pPr>
            <a:r>
              <a:rPr lang="ru-RU" dirty="0" smtClean="0"/>
              <a:t>Выход </a:t>
            </a:r>
            <a:r>
              <a:rPr lang="ru-RU" dirty="0"/>
              <a:t>на точку безубыточности </a:t>
            </a:r>
            <a:r>
              <a:rPr lang="ru-RU" dirty="0" smtClean="0"/>
              <a:t>к началу 3-го года</a:t>
            </a:r>
            <a:endParaRPr lang="ru-RU" dirty="0"/>
          </a:p>
          <a:p>
            <a:pPr marL="360000" indent="-360000">
              <a:lnSpc>
                <a:spcPct val="115000"/>
              </a:lnSpc>
            </a:pPr>
            <a:r>
              <a:rPr lang="ru-RU" dirty="0"/>
              <a:t>Увеличение объема продаж </a:t>
            </a:r>
          </a:p>
          <a:p>
            <a:pPr marL="457200" lvl="0" indent="0">
              <a:lnSpc>
                <a:spcPct val="115000"/>
              </a:lnSpc>
              <a:spcBef>
                <a:spcPts val="0"/>
              </a:spcBef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605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8179" lvl="0" indent="-194558">
              <a:lnSpc>
                <a:spcPct val="115000"/>
              </a:lnSpc>
              <a:spcBef>
                <a:spcPts val="0"/>
              </a:spcBef>
              <a:buSzPts val="1400"/>
              <a:buNone/>
            </a:pPr>
            <a:endParaRPr lang="ru-RU" u="sng" dirty="0" smtClean="0">
              <a:solidFill>
                <a:schemeClr val="hlink"/>
              </a:solidFill>
              <a:hlinkClick r:id="rId2"/>
            </a:endParaRPr>
          </a:p>
          <a:p>
            <a:pPr marL="408179" lvl="0" indent="-194558">
              <a:lnSpc>
                <a:spcPct val="115000"/>
              </a:lnSpc>
              <a:spcBef>
                <a:spcPts val="0"/>
              </a:spcBef>
              <a:buSzPts val="1400"/>
              <a:buNone/>
            </a:pPr>
            <a:r>
              <a:rPr lang="en-US" u="sng" dirty="0" smtClean="0">
                <a:solidFill>
                  <a:schemeClr val="hlink"/>
                </a:solidFill>
                <a:hlinkClick r:id="rId2"/>
              </a:rPr>
              <a:t>shosvetlana@yandex.ru</a:t>
            </a:r>
            <a:endParaRPr lang="en-US" dirty="0"/>
          </a:p>
          <a:p>
            <a:pPr marL="408179" lvl="0" indent="-194558">
              <a:lnSpc>
                <a:spcPct val="115000"/>
              </a:lnSpc>
              <a:spcBef>
                <a:spcPts val="0"/>
              </a:spcBef>
              <a:buSzPts val="1400"/>
              <a:buNone/>
            </a:pPr>
            <a:endParaRPr lang="en-US" dirty="0"/>
          </a:p>
          <a:p>
            <a:pPr marL="408179" lvl="0" indent="-194557">
              <a:lnSpc>
                <a:spcPct val="115000"/>
              </a:lnSpc>
              <a:spcBef>
                <a:spcPts val="0"/>
              </a:spcBef>
              <a:buSzPts val="1400"/>
              <a:buNone/>
            </a:pPr>
            <a:r>
              <a:rPr lang="en-US" dirty="0"/>
              <a:t>+79129246192</a:t>
            </a:r>
          </a:p>
          <a:p>
            <a:pPr marL="408179" lvl="0" indent="-194557">
              <a:lnSpc>
                <a:spcPct val="115000"/>
              </a:lnSpc>
              <a:spcBef>
                <a:spcPts val="0"/>
              </a:spcBef>
              <a:buSzPts val="1400"/>
              <a:buNone/>
            </a:pPr>
            <a:endParaRPr lang="en-US" dirty="0"/>
          </a:p>
          <a:p>
            <a:pPr marL="408179" lvl="0" indent="-194557">
              <a:lnSpc>
                <a:spcPct val="115000"/>
              </a:lnSpc>
              <a:spcBef>
                <a:spcPts val="0"/>
              </a:spcBef>
              <a:buSzPts val="1400"/>
              <a:buNone/>
            </a:pPr>
            <a:r>
              <a:rPr lang="en-US" dirty="0"/>
              <a:t>https://disk.yandex.ru/i/k_0yAOXx7hMkWA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43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121</TotalTime>
  <Words>134</Words>
  <Application>Microsoft Office PowerPoint</Application>
  <PresentationFormat>Широкоэкранный</PresentationFormat>
  <Paragraphs>48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Грань</vt:lpstr>
      <vt:lpstr>Годограф</vt:lpstr>
      <vt:lpstr>АКТУАЛЬНОСТЬ ПРОЕКТА</vt:lpstr>
      <vt:lpstr>ПРОБЛЕМА</vt:lpstr>
      <vt:lpstr>РЕШЕНИЕ </vt:lpstr>
      <vt:lpstr>РЫНОК </vt:lpstr>
      <vt:lpstr>Конкурентный анализ</vt:lpstr>
      <vt:lpstr>БИЗНЕС МОДЕЛЬ</vt:lpstr>
      <vt:lpstr>ТЕКУЩИЕ РЕЗУЛЬТАТЫ</vt:lpstr>
      <vt:lpstr>Планы развития проекта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Годограф</dc:title>
  <dc:creator>Учетная запись Майкрософт</dc:creator>
  <cp:lastModifiedBy>Учетная запись Майкрософт</cp:lastModifiedBy>
  <cp:revision>40</cp:revision>
  <dcterms:created xsi:type="dcterms:W3CDTF">2021-05-23T09:59:34Z</dcterms:created>
  <dcterms:modified xsi:type="dcterms:W3CDTF">2021-05-23T12:57:49Z</dcterms:modified>
</cp:coreProperties>
</file>