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4" r:id="rId4"/>
    <p:sldId id="265" r:id="rId5"/>
    <p:sldId id="261" r:id="rId6"/>
    <p:sldId id="262" r:id="rId7"/>
    <p:sldId id="260" r:id="rId8"/>
    <p:sldId id="26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46228"/>
    <a:srgbClr val="DE581C"/>
    <a:srgbClr val="FF6A21"/>
    <a:srgbClr val="0D0D0E"/>
    <a:srgbClr val="FBA919"/>
    <a:srgbClr val="FF7235"/>
    <a:srgbClr val="F35E1F"/>
    <a:srgbClr val="FF7614"/>
    <a:srgbClr val="FBA612"/>
    <a:srgbClr val="C2E9F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48" autoAdjust="0"/>
    <p:restoredTop sz="94648"/>
  </p:normalViewPr>
  <p:slideViewPr>
    <p:cSldViewPr snapToGrid="0">
      <p:cViewPr varScale="1">
        <p:scale>
          <a:sx n="105" d="100"/>
          <a:sy n="105" d="100"/>
        </p:scale>
        <p:origin x="-6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59D4C-5BAA-8549-8276-635D73DF2B3A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F1810-3250-D642-BE97-BB26C5E52C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6583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F1810-3250-D642-BE97-BB26C5E52C1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7034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BA0BD4C-5991-474B-AA25-DFF9E577208C}"/>
              </a:ext>
            </a:extLst>
          </p:cNvPr>
          <p:cNvSpPr txBox="1"/>
          <p:nvPr/>
        </p:nvSpPr>
        <p:spPr>
          <a:xfrm>
            <a:off x="406860" y="3608984"/>
            <a:ext cx="2097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F788298-E1D7-42C3-9D1F-A7666EB9DB4F}"/>
              </a:ext>
            </a:extLst>
          </p:cNvPr>
          <p:cNvSpPr txBox="1"/>
          <p:nvPr/>
        </p:nvSpPr>
        <p:spPr>
          <a:xfrm>
            <a:off x="406860" y="4070649"/>
            <a:ext cx="6451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Программный модуль оценки текущего технического состояния промышленных асинхронных электродвигателей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66362A82-7860-4B7E-B973-78D68E1CD467}"/>
              </a:ext>
            </a:extLst>
          </p:cNvPr>
          <p:cNvSpPr/>
          <p:nvPr/>
        </p:nvSpPr>
        <p:spPr>
          <a:xfrm>
            <a:off x="428057" y="1941426"/>
            <a:ext cx="5477443" cy="1763066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428057" y="247438"/>
            <a:ext cx="10913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ПРОДУКТ С ОПИСАНИЕМ ГОТОВНОСТИ ВЫХОДА НА 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2E99D9D-3283-48AA-BBAB-F0280C197AA0}"/>
              </a:ext>
            </a:extLst>
          </p:cNvPr>
          <p:cNvSpPr txBox="1"/>
          <p:nvPr/>
        </p:nvSpPr>
        <p:spPr>
          <a:xfrm>
            <a:off x="618557" y="2048111"/>
            <a:ext cx="51374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Программный модель оценки и прогнозирования технического состояния асинхронных электродвигателей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7A6009D3-CDB0-46B6-AEC2-91039E19D6A7}"/>
              </a:ext>
            </a:extLst>
          </p:cNvPr>
          <p:cNvSpPr/>
          <p:nvPr/>
        </p:nvSpPr>
        <p:spPr>
          <a:xfrm>
            <a:off x="6096000" y="1941426"/>
            <a:ext cx="5477443" cy="1044965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600B8C2-B808-4D2C-BB26-4AE936A6FEF3}"/>
              </a:ext>
            </a:extLst>
          </p:cNvPr>
          <p:cNvSpPr txBox="1"/>
          <p:nvPr/>
        </p:nvSpPr>
        <p:spPr>
          <a:xfrm>
            <a:off x="6228237" y="2048111"/>
            <a:ext cx="51132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Планируемый срок выхода на рынок: </a:t>
            </a:r>
          </a:p>
          <a:p>
            <a:r>
              <a:rPr lang="ru-RU" sz="2400" dirty="0">
                <a:solidFill>
                  <a:srgbClr val="000000"/>
                </a:solidFill>
              </a:rPr>
              <a:t>Ноябрь 2025</a:t>
            </a:r>
            <a:endParaRPr lang="ru-RU" sz="2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925FCA9-59AA-42C6-81A7-90F004867DF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8179" y="3034433"/>
            <a:ext cx="6009630" cy="365803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D95A1BC-56FA-21BE-D2B6-F51F3E9A11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94" t="2355" r="2110" b="3798"/>
          <a:stretch/>
        </p:blipFill>
        <p:spPr>
          <a:xfrm>
            <a:off x="3015216" y="4417319"/>
            <a:ext cx="3080784" cy="22659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96F0198-862B-F676-C1EB-19AE6F4639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4" y="3811177"/>
            <a:ext cx="3080784" cy="2310588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="" xmlns:p14="http://schemas.microsoft.com/office/powerpoint/2010/main" val="14940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0812BB1-E0F0-44EE-9FDD-F873F07D400A}"/>
              </a:ext>
            </a:extLst>
          </p:cNvPr>
          <p:cNvSpPr txBox="1"/>
          <p:nvPr/>
        </p:nvSpPr>
        <p:spPr>
          <a:xfrm>
            <a:off x="609600" y="385483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001FB008-DD7D-4519-B770-72C4DABA6238}"/>
              </a:ext>
            </a:extLst>
          </p:cNvPr>
          <p:cNvSpPr/>
          <p:nvPr/>
        </p:nvSpPr>
        <p:spPr>
          <a:xfrm>
            <a:off x="732623" y="1232592"/>
            <a:ext cx="5039527" cy="5196783"/>
          </a:xfrm>
          <a:prstGeom prst="roundRect">
            <a:avLst>
              <a:gd name="adj" fmla="val 2187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901E667-6D96-4CBD-A5B6-50915BA3DA56}"/>
              </a:ext>
            </a:extLst>
          </p:cNvPr>
          <p:cNvSpPr/>
          <p:nvPr/>
        </p:nvSpPr>
        <p:spPr>
          <a:xfrm>
            <a:off x="6162675" y="1232592"/>
            <a:ext cx="5522660" cy="5196782"/>
          </a:xfrm>
          <a:prstGeom prst="roundRect">
            <a:avLst>
              <a:gd name="adj" fmla="val 1540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E5551EDB-C7DC-45B3-9ED1-123406FC1774}"/>
              </a:ext>
            </a:extLst>
          </p:cNvPr>
          <p:cNvSpPr/>
          <p:nvPr/>
        </p:nvSpPr>
        <p:spPr>
          <a:xfrm>
            <a:off x="761435" y="1228489"/>
            <a:ext cx="5028899" cy="57720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EF37BC8-29B6-44A0-8428-68F73DD4A0BB}"/>
              </a:ext>
            </a:extLst>
          </p:cNvPr>
          <p:cNvSpPr txBox="1"/>
          <p:nvPr/>
        </p:nvSpPr>
        <p:spPr>
          <a:xfrm>
            <a:off x="846798" y="1317035"/>
            <a:ext cx="289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 РЫНКА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8EDC8D13-DCF4-41BC-A6F4-EA10B6CFA2AC}"/>
              </a:ext>
            </a:extLst>
          </p:cNvPr>
          <p:cNvSpPr/>
          <p:nvPr/>
        </p:nvSpPr>
        <p:spPr>
          <a:xfrm>
            <a:off x="6180860" y="1232592"/>
            <a:ext cx="5496115" cy="53764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5BE6218-5DF2-4086-995C-BB1539ACDB7E}"/>
              </a:ext>
            </a:extLst>
          </p:cNvPr>
          <p:cNvSpPr txBox="1"/>
          <p:nvPr/>
        </p:nvSpPr>
        <p:spPr>
          <a:xfrm>
            <a:off x="6262356" y="1183912"/>
            <a:ext cx="527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ПОТРЕБИТЕЛЬСКИЕ СЕГМЕНТЫ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5034C55C-1261-CC5A-DC66-37FB3004390A}"/>
              </a:ext>
            </a:extLst>
          </p:cNvPr>
          <p:cNvGrpSpPr/>
          <p:nvPr/>
        </p:nvGrpSpPr>
        <p:grpSpPr>
          <a:xfrm>
            <a:off x="1114392" y="2962509"/>
            <a:ext cx="4275988" cy="2969368"/>
            <a:chOff x="-427228" y="1491344"/>
            <a:chExt cx="5587280" cy="4504092"/>
          </a:xfrm>
        </p:grpSpPr>
        <p:sp>
          <p:nvSpPr>
            <p:cNvPr id="8" name="Прямоугольник: скругленные углы 6">
              <a:extLst>
                <a:ext uri="{FF2B5EF4-FFF2-40B4-BE49-F238E27FC236}">
                  <a16:creationId xmlns="" xmlns:a16="http://schemas.microsoft.com/office/drawing/2014/main" id="{5D054D1E-C70A-EFCD-4AD8-D5DCC6EFEA2D}"/>
                </a:ext>
              </a:extLst>
            </p:cNvPr>
            <p:cNvSpPr/>
            <p:nvPr/>
          </p:nvSpPr>
          <p:spPr>
            <a:xfrm>
              <a:off x="-427228" y="1491344"/>
              <a:ext cx="5539740" cy="4504092"/>
            </a:xfrm>
            <a:prstGeom prst="roundRect">
              <a:avLst>
                <a:gd name="adj" fmla="val 136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</a:rPr>
                <a:t>Объем мирового рынка мониторинга электродвигателей</a:t>
              </a: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  <a:p>
              <a:endParaRPr lang="ru-RU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endParaRPr lang="ru-RU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r>
                <a:rPr lang="ru-RU" sz="1400" dirty="0"/>
                <a:t> </a:t>
              </a:r>
              <a:endParaRPr lang="ru-RU" sz="1400" b="1" dirty="0">
                <a:solidFill>
                  <a:schemeClr val="tx1"/>
                </a:solidFill>
              </a:endParaRPr>
            </a:p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="" xmlns:a16="http://schemas.microsoft.com/office/drawing/2014/main" id="{70BDE85F-33F6-6874-9894-794C944F2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321061" y="2561241"/>
              <a:ext cx="5481113" cy="3332226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2219D9E-2CDE-3923-4C55-FAFB2ECF0603}"/>
              </a:ext>
            </a:extLst>
          </p:cNvPr>
          <p:cNvSpPr txBox="1"/>
          <p:nvPr/>
        </p:nvSpPr>
        <p:spPr>
          <a:xfrm>
            <a:off x="1114392" y="1497386"/>
            <a:ext cx="42759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2027 год:   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2,9 млрд.</a:t>
            </a:r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$	 </a:t>
            </a:r>
            <a:r>
              <a:rPr lang="de-DE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CAGR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</a:rPr>
              <a:t>6,7</a:t>
            </a:r>
            <a:r>
              <a:rPr lang="de-DE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%</a:t>
            </a:r>
            <a:endParaRPr lang="ru-RU" sz="18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</a:rPr>
              <a:t>2030 год:  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3,89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млрд.</a:t>
            </a:r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$ 	  </a:t>
            </a:r>
            <a:r>
              <a:rPr lang="ru-RU" sz="16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2024-2029</a:t>
            </a:r>
            <a:endParaRPr lang="ru-RU" sz="160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7265C4C-C0CE-3B35-052C-7745548B4C0F}"/>
              </a:ext>
            </a:extLst>
          </p:cNvPr>
          <p:cNvSpPr txBox="1"/>
          <p:nvPr/>
        </p:nvSpPr>
        <p:spPr>
          <a:xfrm>
            <a:off x="6494455" y="2097550"/>
            <a:ext cx="427598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bg1"/>
                </a:solidFill>
              </a:rPr>
              <a:t>Нефте</a:t>
            </a:r>
            <a:r>
              <a:rPr lang="ru-RU" sz="2400" dirty="0">
                <a:solidFill>
                  <a:schemeClr val="bg1"/>
                </a:solidFill>
              </a:rPr>
              <a:t> и </a:t>
            </a:r>
            <a:r>
              <a:rPr lang="ru-RU" sz="2400" dirty="0" err="1">
                <a:solidFill>
                  <a:schemeClr val="bg1"/>
                </a:solidFill>
              </a:rPr>
              <a:t>газо</a:t>
            </a:r>
            <a:r>
              <a:rPr lang="ru-RU" sz="2400" dirty="0">
                <a:solidFill>
                  <a:schemeClr val="bg1"/>
                </a:solidFill>
              </a:rPr>
              <a:t> добывающая промышленность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Химическая промышленность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Автомобильный сектор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Тяжелое машиностроение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Аэрокосмическая отрасль</a:t>
            </a:r>
          </a:p>
        </p:txBody>
      </p:sp>
    </p:spTree>
    <p:extLst>
      <p:ext uri="{BB962C8B-B14F-4D97-AF65-F5344CB8AC3E}">
        <p14:creationId xmlns="" xmlns:p14="http://schemas.microsoft.com/office/powerpoint/2010/main" val="2091620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45BF660A-9A33-428D-8D5A-4C6517A28F86}"/>
              </a:ext>
            </a:extLst>
          </p:cNvPr>
          <p:cNvSpPr/>
          <p:nvPr/>
        </p:nvSpPr>
        <p:spPr>
          <a:xfrm>
            <a:off x="865094" y="3248025"/>
            <a:ext cx="10461812" cy="3192299"/>
          </a:xfrm>
          <a:prstGeom prst="roundRect">
            <a:avLst>
              <a:gd name="adj" fmla="val 38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869576" y="347044"/>
            <a:ext cx="1069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КОНКУРЕНТНОЕ ПРЕИМУЩЕСТВО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94DDDEE-6F86-4ADE-A1F0-285CBA3C8378}"/>
              </a:ext>
            </a:extLst>
          </p:cNvPr>
          <p:cNvSpPr txBox="1"/>
          <p:nvPr/>
        </p:nvSpPr>
        <p:spPr>
          <a:xfrm>
            <a:off x="997998" y="3424044"/>
            <a:ext cx="968172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  <a:p>
            <a:endParaRPr lang="ru-RU" sz="3200" b="1" dirty="0"/>
          </a:p>
          <a:p>
            <a:r>
              <a:rPr lang="ru-RU" sz="2400" dirty="0"/>
              <a:t>Переход на предиктивное обслуживание</a:t>
            </a:r>
          </a:p>
          <a:p>
            <a:r>
              <a:rPr lang="ru-RU" sz="2400" dirty="0"/>
              <a:t>Снижение рисков повреждения оборудования</a:t>
            </a:r>
          </a:p>
          <a:p>
            <a:r>
              <a:rPr lang="ru-RU" sz="2400" dirty="0"/>
              <a:t>Снижение эксплуатационных затрат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865093" y="1116485"/>
            <a:ext cx="10461812" cy="1929093"/>
          </a:xfrm>
          <a:prstGeom prst="roundRect">
            <a:avLst>
              <a:gd name="adj" fmla="val 38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Использование технологий искусственного интеллекта для повышения эффективности удаленной диагностики технического состояния асинхронных двигателей и высокая точность прогноза отказа оборудования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E8019C-D3BA-4093-B4DC-76F37BC113B0}"/>
              </a:ext>
            </a:extLst>
          </p:cNvPr>
          <p:cNvSpPr txBox="1"/>
          <p:nvPr/>
        </p:nvSpPr>
        <p:spPr>
          <a:xfrm>
            <a:off x="1128712" y="4184838"/>
            <a:ext cx="993457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42171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44D3815-7C26-42BF-87AA-B01D69E70747}"/>
              </a:ext>
            </a:extLst>
          </p:cNvPr>
          <p:cNvSpPr txBox="1"/>
          <p:nvPr/>
        </p:nvSpPr>
        <p:spPr>
          <a:xfrm>
            <a:off x="623048" y="246906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0AFD119F-6AFA-4AD8-A00C-A8D03843F789}"/>
              </a:ext>
            </a:extLst>
          </p:cNvPr>
          <p:cNvSpPr/>
          <p:nvPr/>
        </p:nvSpPr>
        <p:spPr>
          <a:xfrm>
            <a:off x="599535" y="1016348"/>
            <a:ext cx="4720610" cy="3107978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5DFB517C-90D2-4112-8333-33F4A1613C4E}"/>
              </a:ext>
            </a:extLst>
          </p:cNvPr>
          <p:cNvSpPr/>
          <p:nvPr/>
        </p:nvSpPr>
        <p:spPr>
          <a:xfrm>
            <a:off x="8849906" y="1016347"/>
            <a:ext cx="2840266" cy="34911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15A46665-9577-45E6-A0D1-A10D9C306708}"/>
              </a:ext>
            </a:extLst>
          </p:cNvPr>
          <p:cNvSpPr/>
          <p:nvPr/>
        </p:nvSpPr>
        <p:spPr>
          <a:xfrm>
            <a:off x="5523343" y="1016347"/>
            <a:ext cx="3178728" cy="34911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FC522548-E4E0-4DD4-B0E4-3FC743D6DADB}"/>
              </a:ext>
            </a:extLst>
          </p:cNvPr>
          <p:cNvSpPr/>
          <p:nvPr/>
        </p:nvSpPr>
        <p:spPr>
          <a:xfrm>
            <a:off x="599534" y="4275219"/>
            <a:ext cx="4720610" cy="2239881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1D29DF08-B114-44BB-AA72-0778E3284BB8}"/>
              </a:ext>
            </a:extLst>
          </p:cNvPr>
          <p:cNvSpPr/>
          <p:nvPr/>
        </p:nvSpPr>
        <p:spPr>
          <a:xfrm>
            <a:off x="5515515" y="4651696"/>
            <a:ext cx="6174657" cy="1863404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Сопутствующие траты на создание плазмотрона</a:t>
            </a:r>
            <a:r>
              <a:rPr lang="en-US"/>
              <a:t>:</a:t>
            </a:r>
          </a:p>
          <a:p>
            <a:r>
              <a:rPr lang="ru-RU"/>
              <a:t>1. Расходные материалы</a:t>
            </a:r>
            <a:r>
              <a:rPr lang="en-US"/>
              <a:t>;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1FCCCF3-8BBF-4595-B547-E855CB957F23}"/>
              </a:ext>
            </a:extLst>
          </p:cNvPr>
          <p:cNvSpPr txBox="1"/>
          <p:nvPr/>
        </p:nvSpPr>
        <p:spPr>
          <a:xfrm>
            <a:off x="802734" y="1098159"/>
            <a:ext cx="285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КОНЦЕПЦИЯ ПРОДАЖ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A134A2E0-8063-49AE-A65D-1539DBC8EDEA}"/>
              </a:ext>
            </a:extLst>
          </p:cNvPr>
          <p:cNvSpPr txBox="1"/>
          <p:nvPr/>
        </p:nvSpPr>
        <p:spPr>
          <a:xfrm>
            <a:off x="8991613" y="1139313"/>
            <a:ext cx="3022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ПОТРЕБИТЕЛИ / </a:t>
            </a:r>
          </a:p>
          <a:p>
            <a:r>
              <a:rPr lang="ru-RU" b="1" dirty="0"/>
              <a:t>КЛИЕНТЫ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6A54653-49F6-473C-9321-7412F36DEDF9}"/>
              </a:ext>
            </a:extLst>
          </p:cNvPr>
          <p:cNvSpPr txBox="1"/>
          <p:nvPr/>
        </p:nvSpPr>
        <p:spPr>
          <a:xfrm>
            <a:off x="5628223" y="1095197"/>
            <a:ext cx="1137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КАНАЛЫ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BC25099-307F-4483-9A42-6E551D451924}"/>
              </a:ext>
            </a:extLst>
          </p:cNvPr>
          <p:cNvSpPr txBox="1"/>
          <p:nvPr/>
        </p:nvSpPr>
        <p:spPr>
          <a:xfrm>
            <a:off x="795750" y="4405474"/>
            <a:ext cx="1435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РАСХОДЫ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10F80F4-ACC9-4CD4-A3C4-DD7C9CA8401E}"/>
              </a:ext>
            </a:extLst>
          </p:cNvPr>
          <p:cNvSpPr txBox="1"/>
          <p:nvPr/>
        </p:nvSpPr>
        <p:spPr>
          <a:xfrm>
            <a:off x="5668691" y="4773988"/>
            <a:ext cx="3445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ФИНАНСИРОВАНИЕ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CE11DF2C-7525-44D0-9771-8140C41AECF9}"/>
              </a:ext>
            </a:extLst>
          </p:cNvPr>
          <p:cNvSpPr txBox="1"/>
          <p:nvPr/>
        </p:nvSpPr>
        <p:spPr>
          <a:xfrm>
            <a:off x="822940" y="1472712"/>
            <a:ext cx="449720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Продажа в составе целостного инновационного продукта функционирующего на принципах искусственного интеллекта</a:t>
            </a:r>
          </a:p>
          <a:p>
            <a:endParaRPr lang="ru-RU" sz="1600" dirty="0"/>
          </a:p>
          <a:p>
            <a:r>
              <a:rPr lang="ru-RU" sz="1600" dirty="0"/>
              <a:t>Демонстрация базовых преимуществ продукта по сравнению с конкурентами</a:t>
            </a:r>
          </a:p>
          <a:p>
            <a:endParaRPr lang="ru-RU" sz="1600" dirty="0"/>
          </a:p>
          <a:p>
            <a:r>
              <a:rPr lang="ru-RU" sz="1600" dirty="0"/>
              <a:t>Создание рынка интеллектуальных систем предиктивной аналитики электрических двигателей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61224F13-F183-412E-8723-A2D25A2DE44C}"/>
              </a:ext>
            </a:extLst>
          </p:cNvPr>
          <p:cNvSpPr txBox="1"/>
          <p:nvPr/>
        </p:nvSpPr>
        <p:spPr>
          <a:xfrm>
            <a:off x="5671178" y="1586821"/>
            <a:ext cx="31622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Прямые продажи в составе комплексного продукта: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Программное обеспечение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Оборудование измерения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5738806-188C-4FA8-A485-379801EAB0B7}"/>
              </a:ext>
            </a:extLst>
          </p:cNvPr>
          <p:cNvSpPr txBox="1"/>
          <p:nvPr/>
        </p:nvSpPr>
        <p:spPr>
          <a:xfrm>
            <a:off x="8905269" y="1842043"/>
            <a:ext cx="268719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/>
              <a:t>Нефте</a:t>
            </a:r>
            <a:r>
              <a:rPr lang="ru-RU" sz="1600" dirty="0"/>
              <a:t> и </a:t>
            </a:r>
            <a:r>
              <a:rPr lang="ru-RU" sz="1600" dirty="0" err="1"/>
              <a:t>газо</a:t>
            </a:r>
            <a:r>
              <a:rPr lang="ru-RU" sz="1600" dirty="0"/>
              <a:t> добыча</a:t>
            </a:r>
          </a:p>
          <a:p>
            <a:r>
              <a:rPr lang="ru-RU" sz="1600" dirty="0"/>
              <a:t>Химическая промышленность</a:t>
            </a:r>
          </a:p>
          <a:p>
            <a:r>
              <a:rPr lang="ru-RU" sz="1600" dirty="0"/>
              <a:t>Автомобильный сектор</a:t>
            </a:r>
          </a:p>
          <a:p>
            <a:r>
              <a:rPr lang="ru-RU" sz="1600" dirty="0"/>
              <a:t>Тяжелое машиностроение</a:t>
            </a:r>
          </a:p>
          <a:p>
            <a:r>
              <a:rPr lang="ru-RU" sz="1600" dirty="0"/>
              <a:t>Аэрокосмическая отрасль</a:t>
            </a:r>
          </a:p>
          <a:p>
            <a:endParaRPr lang="ru-RU" sz="1600" dirty="0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CE3A83F-E210-4DC1-91EF-B786B35DD672}"/>
              </a:ext>
            </a:extLst>
          </p:cNvPr>
          <p:cNvSpPr txBox="1"/>
          <p:nvPr/>
        </p:nvSpPr>
        <p:spPr>
          <a:xfrm>
            <a:off x="5690228" y="5047478"/>
            <a:ext cx="59022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Собственные инвестиции (Этап акселерационной программы)</a:t>
            </a:r>
          </a:p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  <a:p>
            <a:r>
              <a:rPr lang="ru-RU" sz="1600" dirty="0"/>
              <a:t>Чистая прибыль за первый год продаж 14 млн. руб.</a:t>
            </a:r>
            <a:endParaRPr lang="en-US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30A6C75-5D05-47B8-9DD4-8AF09A597903}"/>
              </a:ext>
            </a:extLst>
          </p:cNvPr>
          <p:cNvSpPr txBox="1"/>
          <p:nvPr/>
        </p:nvSpPr>
        <p:spPr>
          <a:xfrm>
            <a:off x="5690228" y="5479046"/>
            <a:ext cx="1094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ДОХОД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C458CBBE-F5C6-EF9E-79EB-1FA3C964E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9004642"/>
              </p:ext>
            </p:extLst>
          </p:nvPr>
        </p:nvGraphicFramePr>
        <p:xfrm>
          <a:off x="707338" y="4905061"/>
          <a:ext cx="4462539" cy="11442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0181">
                  <a:extLst>
                    <a:ext uri="{9D8B030D-6E8A-4147-A177-3AD203B41FA5}">
                      <a16:colId xmlns="" xmlns:a16="http://schemas.microsoft.com/office/drawing/2014/main" val="1430252719"/>
                    </a:ext>
                  </a:extLst>
                </a:gridCol>
                <a:gridCol w="602358">
                  <a:extLst>
                    <a:ext uri="{9D8B030D-6E8A-4147-A177-3AD203B41FA5}">
                      <a16:colId xmlns="" xmlns:a16="http://schemas.microsoft.com/office/drawing/2014/main" val="1881352034"/>
                    </a:ext>
                  </a:extLst>
                </a:gridCol>
              </a:tblGrid>
              <a:tr h="5721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Текущие затраты </a:t>
                      </a:r>
                    </a:p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(з/п, комплектующие, материалы), тыс.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highlight>
                            <a:srgbClr val="D9E1F2"/>
                          </a:highlight>
                        </a:rPr>
                        <a:t>4500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D9E1F2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01147022"/>
                  </a:ext>
                </a:extLst>
              </a:tr>
              <a:tr h="5721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Инвестиционные затраты</a:t>
                      </a:r>
                    </a:p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 (покупка оборудования), тыс.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highlight>
                            <a:srgbClr val="D9E1F2"/>
                          </a:highlight>
                        </a:rPr>
                        <a:t>10000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D9E1F2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5432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30525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4C78E54-C775-4239-9499-B4C489985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967EDE9-F38D-4F9F-9DB5-25D2175E0417}"/>
              </a:ext>
            </a:extLst>
          </p:cNvPr>
          <p:cNvSpPr txBox="1"/>
          <p:nvPr/>
        </p:nvSpPr>
        <p:spPr>
          <a:xfrm>
            <a:off x="384921" y="251926"/>
            <a:ext cx="90633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Меры поддержки проекта, </a:t>
            </a:r>
          </a:p>
          <a:p>
            <a:r>
              <a:rPr lang="ru-RU" sz="4400" b="1" dirty="0">
                <a:solidFill>
                  <a:schemeClr val="bg1"/>
                </a:solidFill>
              </a:rPr>
              <a:t>которые планируется привлечь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023B3DEE-1B64-40AD-8018-7F6539201231}"/>
              </a:ext>
            </a:extLst>
          </p:cNvPr>
          <p:cNvSpPr/>
          <p:nvPr/>
        </p:nvSpPr>
        <p:spPr>
          <a:xfrm>
            <a:off x="495276" y="1964204"/>
            <a:ext cx="6143649" cy="893296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6B9012C-886D-4A46-A34A-0FDE6764E59F}"/>
              </a:ext>
            </a:extLst>
          </p:cNvPr>
          <p:cNvSpPr txBox="1"/>
          <p:nvPr/>
        </p:nvSpPr>
        <p:spPr>
          <a:xfrm>
            <a:off x="610134" y="2087686"/>
            <a:ext cx="6028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ПЛАНИРУЕМЫЕ ИСТОЧНИКИ ФИНАНСИРОВАНИЯ </a:t>
            </a: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УКАЗАНИЕМ ДОЛЕЙ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3C2EB2C-5F39-4DD0-85BB-46C8A90CBBB4}"/>
              </a:ext>
            </a:extLst>
          </p:cNvPr>
          <p:cNvSpPr txBox="1"/>
          <p:nvPr/>
        </p:nvSpPr>
        <p:spPr>
          <a:xfrm>
            <a:off x="610134" y="3182636"/>
            <a:ext cx="804149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Собственные средства – Этап Акселерационной программы</a:t>
            </a:r>
          </a:p>
          <a:p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Грантовая поддержка от ФСИ – ШАГ 1 после завершения Акселерационной программы</a:t>
            </a:r>
          </a:p>
          <a:p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8447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54D528DB-3963-42A8-961B-05583B2F829F}"/>
              </a:ext>
            </a:extLst>
          </p:cNvPr>
          <p:cNvSpPr/>
          <p:nvPr/>
        </p:nvSpPr>
        <p:spPr>
          <a:xfrm>
            <a:off x="923180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8BDD50BC-E55B-4367-A0E4-1F46F28B4A84}"/>
              </a:ext>
            </a:extLst>
          </p:cNvPr>
          <p:cNvSpPr/>
          <p:nvPr/>
        </p:nvSpPr>
        <p:spPr>
          <a:xfrm>
            <a:off x="5524131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F0FD47C9-430B-4B2D-B947-BDF0028C9536}"/>
              </a:ext>
            </a:extLst>
          </p:cNvPr>
          <p:cNvSpPr/>
          <p:nvPr/>
        </p:nvSpPr>
        <p:spPr>
          <a:xfrm>
            <a:off x="4961030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43881064-D436-46CE-948E-E06F1C13D981}"/>
              </a:ext>
            </a:extLst>
          </p:cNvPr>
          <p:cNvSpPr/>
          <p:nvPr/>
        </p:nvSpPr>
        <p:spPr>
          <a:xfrm>
            <a:off x="8647204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8B3DA753-FE5A-4156-9D24-BF687F261DA3}"/>
              </a:ext>
            </a:extLst>
          </p:cNvPr>
          <p:cNvSpPr/>
          <p:nvPr/>
        </p:nvSpPr>
        <p:spPr>
          <a:xfrm>
            <a:off x="4323602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="" xmlns:a16="http://schemas.microsoft.com/office/drawing/2014/main" id="{C3E9E4F6-6A8E-4F1F-8799-6D19D87E5597}"/>
              </a:ext>
            </a:extLst>
          </p:cNvPr>
          <p:cNvSpPr/>
          <p:nvPr/>
        </p:nvSpPr>
        <p:spPr>
          <a:xfrm>
            <a:off x="3218705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38250" y="0"/>
            <a:ext cx="6053750" cy="6858000"/>
          </a:xfrm>
          <a:prstGeom prst="rect">
            <a:avLst/>
          </a:prstGeom>
          <a:solidFill>
            <a:srgbClr val="E4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377926" y="280217"/>
            <a:ext cx="5525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Достигнутые результаты </a:t>
            </a:r>
            <a:br>
              <a:rPr lang="ru-RU" sz="2800" b="1" dirty="0"/>
            </a:br>
            <a:r>
              <a:rPr lang="ru-RU" b="1" dirty="0"/>
              <a:t>(на входе и выходе из акселерационной программы) </a:t>
            </a:r>
            <a:endParaRPr lang="ru-RU" sz="2800" b="1" dirty="0"/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470902" y="1329372"/>
            <a:ext cx="5440971" cy="38230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На входе в акселерационную программу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68908" y="1855828"/>
            <a:ext cx="4995224" cy="1130761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68908" y="3226329"/>
            <a:ext cx="4995224" cy="1130761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8908" y="4580656"/>
            <a:ext cx="4995224" cy="1130761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90131" y="1951241"/>
            <a:ext cx="3829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i="1" dirty="0"/>
              <a:t>Проработана научная основа продукта проекта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0294" y="3355028"/>
            <a:ext cx="3829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2. Определена команда проекта</a:t>
            </a:r>
          </a:p>
        </p:txBody>
      </p:sp>
      <p:sp>
        <p:nvSpPr>
          <p:cNvPr id="1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6599451" y="864507"/>
            <a:ext cx="5023642" cy="774723"/>
          </a:xfrm>
          <a:prstGeom prst="roundRect">
            <a:avLst>
              <a:gd name="adj" fmla="val 259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Достигнутый результат на выходе: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600103" y="1867399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699643" y="1931746"/>
            <a:ext cx="4129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i="1" dirty="0">
                <a:solidFill>
                  <a:schemeClr val="bg1"/>
                </a:solidFill>
              </a:rPr>
              <a:t>Создана концепция продукта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99450" y="3226329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6669481" y="3610194"/>
            <a:ext cx="447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</a:rPr>
              <a:t>2. Разработаны базовые подходы оценки и прогнозирования технического состояния АД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99450" y="4568213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669481" y="4952078"/>
            <a:ext cx="4608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</a:rPr>
              <a:t>3.  Определены направления развития проекта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7E3620C-15B9-20B8-E2DD-9D5C53E7FD3D}"/>
              </a:ext>
            </a:extLst>
          </p:cNvPr>
          <p:cNvSpPr txBox="1"/>
          <p:nvPr/>
        </p:nvSpPr>
        <p:spPr>
          <a:xfrm>
            <a:off x="690131" y="4782801"/>
            <a:ext cx="3829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3. Составлен план развития проекта</a:t>
            </a:r>
          </a:p>
        </p:txBody>
      </p:sp>
    </p:spTree>
    <p:extLst>
      <p:ext uri="{BB962C8B-B14F-4D97-AF65-F5344CB8AC3E}">
        <p14:creationId xmlns="" xmlns:p14="http://schemas.microsoft.com/office/powerpoint/2010/main" val="3606150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453301" y="322163"/>
            <a:ext cx="6690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7235"/>
                </a:solidFill>
              </a:rPr>
              <a:t>Шаги на 6-12 месяцев после завершения </a:t>
            </a:r>
            <a:endParaRPr lang="en-US" sz="2800" b="1" dirty="0">
              <a:solidFill>
                <a:srgbClr val="FF7235"/>
              </a:solidFill>
            </a:endParaRPr>
          </a:p>
          <a:p>
            <a:r>
              <a:rPr lang="ru-RU" sz="2800" b="1" dirty="0">
                <a:solidFill>
                  <a:srgbClr val="FF7235"/>
                </a:solidFill>
              </a:rPr>
              <a:t>акселерационной программы:</a:t>
            </a:r>
          </a:p>
        </p:txBody>
      </p:sp>
      <p:sp>
        <p:nvSpPr>
          <p:cNvPr id="11" name="Скругленный прямоугольник 13">
            <a:extLst>
              <a:ext uri="{FF2B5EF4-FFF2-40B4-BE49-F238E27FC236}">
                <a16:creationId xmlns="" xmlns:a16="http://schemas.microsoft.com/office/drawing/2014/main" id="{262F8211-2A75-4148-AAE2-467623245659}"/>
              </a:ext>
            </a:extLst>
          </p:cNvPr>
          <p:cNvSpPr/>
          <p:nvPr/>
        </p:nvSpPr>
        <p:spPr>
          <a:xfrm>
            <a:off x="549858" y="1456456"/>
            <a:ext cx="2545767" cy="4906244"/>
          </a:xfrm>
          <a:prstGeom prst="roundRect">
            <a:avLst>
              <a:gd name="adj" fmla="val 11055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3">
            <a:extLst>
              <a:ext uri="{FF2B5EF4-FFF2-40B4-BE49-F238E27FC236}">
                <a16:creationId xmlns="" xmlns:a16="http://schemas.microsoft.com/office/drawing/2014/main" id="{46354891-41FB-45C0-B7B2-1583C2D41FA4}"/>
              </a:ext>
            </a:extLst>
          </p:cNvPr>
          <p:cNvSpPr/>
          <p:nvPr/>
        </p:nvSpPr>
        <p:spPr>
          <a:xfrm>
            <a:off x="3396420" y="1456456"/>
            <a:ext cx="2545767" cy="4906244"/>
          </a:xfrm>
          <a:prstGeom prst="roundRect">
            <a:avLst>
              <a:gd name="adj" fmla="val 9184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3">
            <a:extLst>
              <a:ext uri="{FF2B5EF4-FFF2-40B4-BE49-F238E27FC236}">
                <a16:creationId xmlns="" xmlns:a16="http://schemas.microsoft.com/office/drawing/2014/main" id="{EBC1B5D7-D376-45D8-BE30-301930AE80BE}"/>
              </a:ext>
            </a:extLst>
          </p:cNvPr>
          <p:cNvSpPr/>
          <p:nvPr/>
        </p:nvSpPr>
        <p:spPr>
          <a:xfrm>
            <a:off x="6254459" y="1456456"/>
            <a:ext cx="2545767" cy="4906244"/>
          </a:xfrm>
          <a:prstGeom prst="roundRect">
            <a:avLst>
              <a:gd name="adj" fmla="val 8436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39E5D3F9-1E3E-4339-9628-DB389C41A312}"/>
              </a:ext>
            </a:extLst>
          </p:cNvPr>
          <p:cNvSpPr/>
          <p:nvPr/>
        </p:nvSpPr>
        <p:spPr>
          <a:xfrm>
            <a:off x="9096375" y="1456456"/>
            <a:ext cx="2545767" cy="4906244"/>
          </a:xfrm>
          <a:prstGeom prst="roundRect">
            <a:avLst>
              <a:gd name="adj" fmla="val 7313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E9603EB-C7AB-4D36-AC4D-4C6760B1ACA3}"/>
              </a:ext>
            </a:extLst>
          </p:cNvPr>
          <p:cNvSpPr txBox="1"/>
          <p:nvPr/>
        </p:nvSpPr>
        <p:spPr>
          <a:xfrm>
            <a:off x="719895" y="155962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07A6FF4-24B4-476D-BE26-D15C80485BCA}"/>
              </a:ext>
            </a:extLst>
          </p:cNvPr>
          <p:cNvSpPr txBox="1"/>
          <p:nvPr/>
        </p:nvSpPr>
        <p:spPr>
          <a:xfrm>
            <a:off x="3626536" y="160501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234700A-3433-476B-AB5C-20E20AD7A917}"/>
              </a:ext>
            </a:extLst>
          </p:cNvPr>
          <p:cNvSpPr txBox="1"/>
          <p:nvPr/>
        </p:nvSpPr>
        <p:spPr>
          <a:xfrm>
            <a:off x="6472995" y="160501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64F1D73-A8B9-4705-9187-8848B433B8D6}"/>
              </a:ext>
            </a:extLst>
          </p:cNvPr>
          <p:cNvSpPr txBox="1"/>
          <p:nvPr/>
        </p:nvSpPr>
        <p:spPr>
          <a:xfrm>
            <a:off x="9299866" y="160501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</a:t>
            </a:r>
            <a:r>
              <a:rPr lang="en-US" sz="2800" b="1" dirty="0"/>
              <a:t> 4</a:t>
            </a:r>
            <a:endParaRPr lang="ru-RU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F1E0725-8192-D29C-E2E4-BDBB8B70BE8B}"/>
              </a:ext>
            </a:extLst>
          </p:cNvPr>
          <p:cNvSpPr txBox="1"/>
          <p:nvPr/>
        </p:nvSpPr>
        <p:spPr>
          <a:xfrm>
            <a:off x="719894" y="2263030"/>
            <a:ext cx="22225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Привлечение инвестиций от государственных фондов</a:t>
            </a:r>
          </a:p>
          <a:p>
            <a:endParaRPr lang="ru-RU" sz="1600" dirty="0"/>
          </a:p>
          <a:p>
            <a:r>
              <a:rPr lang="ru-RU" sz="1600" dirty="0"/>
              <a:t>Расширение команды проекта</a:t>
            </a:r>
          </a:p>
          <a:p>
            <a:endParaRPr lang="ru-RU" sz="1600" dirty="0"/>
          </a:p>
          <a:p>
            <a:r>
              <a:rPr lang="ru-RU" sz="1600" dirty="0"/>
              <a:t>Создание базы данных типовых АД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C67EB20-161B-E51D-FC30-C6FD1E0A9315}"/>
              </a:ext>
            </a:extLst>
          </p:cNvPr>
          <p:cNvSpPr txBox="1"/>
          <p:nvPr/>
        </p:nvSpPr>
        <p:spPr>
          <a:xfrm>
            <a:off x="3558004" y="2319533"/>
            <a:ext cx="2222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Тестирование модели машинного обучения</a:t>
            </a:r>
          </a:p>
          <a:p>
            <a:endParaRPr lang="ru-RU" sz="1600" dirty="0"/>
          </a:p>
          <a:p>
            <a:r>
              <a:rPr lang="ru-RU" sz="1600" dirty="0"/>
              <a:t>Дополнение данных обучения</a:t>
            </a:r>
          </a:p>
          <a:p>
            <a:endParaRPr lang="ru-RU" sz="1600" dirty="0"/>
          </a:p>
          <a:p>
            <a:r>
              <a:rPr lang="ru-RU" sz="1600" dirty="0"/>
              <a:t>Создание лабораторного образца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40AFE90-1819-B5BA-08A2-DA79BA2CB620}"/>
              </a:ext>
            </a:extLst>
          </p:cNvPr>
          <p:cNvSpPr txBox="1"/>
          <p:nvPr/>
        </p:nvSpPr>
        <p:spPr>
          <a:xfrm>
            <a:off x="6472995" y="2319533"/>
            <a:ext cx="22225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Интеграция с модулями измерения параметров</a:t>
            </a:r>
          </a:p>
          <a:p>
            <a:endParaRPr lang="ru-RU" sz="1600" dirty="0"/>
          </a:p>
          <a:p>
            <a:r>
              <a:rPr lang="ru-RU" sz="1600" dirty="0"/>
              <a:t>Доработка модели машинного обучения</a:t>
            </a:r>
          </a:p>
          <a:p>
            <a:endParaRPr lang="ru-RU" sz="1600" dirty="0"/>
          </a:p>
          <a:p>
            <a:r>
              <a:rPr lang="ru-RU" sz="1600" dirty="0"/>
              <a:t>Создание</a:t>
            </a:r>
            <a:r>
              <a:rPr lang="en-US" sz="1600" dirty="0"/>
              <a:t> MVP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423A860-BF46-8269-4EEE-DFBE647DFCFF}"/>
              </a:ext>
            </a:extLst>
          </p:cNvPr>
          <p:cNvSpPr txBox="1"/>
          <p:nvPr/>
        </p:nvSpPr>
        <p:spPr>
          <a:xfrm>
            <a:off x="9249508" y="2311467"/>
            <a:ext cx="22225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Доработка продукта</a:t>
            </a:r>
          </a:p>
          <a:p>
            <a:endParaRPr lang="ru-RU" sz="1600" dirty="0"/>
          </a:p>
          <a:p>
            <a:r>
              <a:rPr lang="ru-RU" sz="1600" dirty="0"/>
              <a:t>Организация серийного производства </a:t>
            </a:r>
          </a:p>
          <a:p>
            <a:endParaRPr lang="ru-RU" sz="1600" dirty="0"/>
          </a:p>
          <a:p>
            <a:r>
              <a:rPr lang="ru-RU" sz="1600" dirty="0"/>
              <a:t>Вывод на рынок</a:t>
            </a:r>
          </a:p>
        </p:txBody>
      </p:sp>
    </p:spTree>
    <p:extLst>
      <p:ext uri="{BB962C8B-B14F-4D97-AF65-F5344CB8AC3E}">
        <p14:creationId xmlns="" xmlns:p14="http://schemas.microsoft.com/office/powerpoint/2010/main" val="1204678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345</Words>
  <Application>Microsoft Office PowerPoint</Application>
  <PresentationFormat>Произвольный</PresentationFormat>
  <Paragraphs>120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54</cp:revision>
  <dcterms:created xsi:type="dcterms:W3CDTF">2023-09-06T12:36:24Z</dcterms:created>
  <dcterms:modified xsi:type="dcterms:W3CDTF">2024-07-23T08:28:34Z</dcterms:modified>
</cp:coreProperties>
</file>