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2" r:id="rId5"/>
    <p:sldId id="265" r:id="rId6"/>
    <p:sldId id="260" r:id="rId7"/>
    <p:sldId id="266" r:id="rId8"/>
    <p:sldId id="268" r:id="rId9"/>
    <p:sldId id="269" r:id="rId10"/>
    <p:sldId id="270" r:id="rId11"/>
    <p:sldId id="264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24A"/>
    <a:srgbClr val="F5C9A5"/>
    <a:srgbClr val="8284B2"/>
    <a:srgbClr val="84B0AC"/>
    <a:srgbClr val="A3AA8A"/>
    <a:srgbClr val="D6B75E"/>
    <a:srgbClr val="B4AF50"/>
    <a:srgbClr val="DF9A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FBE1125-A2EA-4CD0-8B1C-E63F8C37C99A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853EBE0-9C2C-4170-89A6-4BC749F35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418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E0E8C-E4A7-4E8C-87E3-BFCD4C1603E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DC8CA-F7A1-4852-B893-E48C9304B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0FD72-8372-49C5-BE3A-00E35DB93D4C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6B3A9-296E-4D4C-AC23-83B431029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9D0B2-609D-44F8-A50C-5E6DF486D755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B1931-49AD-4ECD-A30C-915B45933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17347-F846-4E49-8E1D-A22AB83238EA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8DD27-C1AA-4489-A299-DB1002B06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FEC61-12C2-4A9D-9439-AF2BD30556A0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1F133-4133-4062-A8A4-DA6CC352B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293E3-38D9-4C5D-8EA8-29297C738372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09734-AFA7-474A-9A12-D3B60D6C9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5525B-11D5-4E3D-9D03-3447AE56AE7A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4F63C-EA9C-4771-B910-F04D3EBE2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1FD74-EF61-48FB-8FA9-9414A6B847CF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4E52D-EADE-4D95-AD70-9A662A914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DC7B7-E940-4248-9822-DB47522E3AD5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29471-E58F-48A3-AC87-8882B324E1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6032-CDF3-4938-8780-5092ACD903B9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6F1F-ED39-4493-96DA-1A567E5E3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AB6A-B43D-403D-A305-4045690C5D07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060C6-5E5A-452B-AB8B-8150F6C7A8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BD4FA3-4D09-463C-837E-68C0A25C3AD3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106D99-4E84-4ACC-AE64-28987A584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84784"/>
            <a:ext cx="7772400" cy="277129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Многоразовые теплоаккумулирующие элементы одежды для работы в холодных условиях</a:t>
            </a:r>
            <a:endParaRPr lang="ru-RU" dirty="0"/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4067944" y="4509120"/>
            <a:ext cx="4762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2400" dirty="0" err="1" smtClean="0">
                <a:latin typeface="Times New Roman" pitchFamily="18" charset="0"/>
              </a:rPr>
              <a:t>Панькина</a:t>
            </a:r>
            <a:r>
              <a:rPr lang="ru-RU" sz="2400" dirty="0">
                <a:latin typeface="Times New Roman" pitchFamily="18" charset="0"/>
              </a:rPr>
              <a:t> Анастасия Дмитриевна  </a:t>
            </a: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dirty="0" smtClean="0"/>
              <a:t>Решаемые </a:t>
            </a:r>
            <a:r>
              <a:rPr lang="ru-RU" b="1" dirty="0" smtClean="0"/>
              <a:t>проблемы:</a:t>
            </a:r>
            <a:endParaRPr lang="en-US" b="1" dirty="0" smtClean="0"/>
          </a:p>
          <a:p>
            <a:pPr>
              <a:buFont typeface="Wingdings 2" pitchFamily="18" charset="2"/>
              <a:buNone/>
            </a:pPr>
            <a:r>
              <a:rPr lang="en-US" dirty="0" smtClean="0"/>
              <a:t>  </a:t>
            </a:r>
            <a:r>
              <a:rPr lang="ru-RU" dirty="0" smtClean="0"/>
              <a:t>1.Создание комфортного теплового режима для человека. </a:t>
            </a:r>
            <a:endParaRPr lang="en-US" dirty="0" smtClean="0"/>
          </a:p>
          <a:p>
            <a:pPr>
              <a:buFont typeface="Wingdings 2" pitchFamily="18" charset="2"/>
              <a:buNone/>
            </a:pPr>
            <a:r>
              <a:rPr lang="ru-RU" dirty="0" smtClean="0"/>
              <a:t>  2.Энергосбережение (экономия ресурсов топлива);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  3.Снижение тепловых</a:t>
            </a:r>
            <a:r>
              <a:rPr lang="en-US" dirty="0" smtClean="0"/>
              <a:t> </a:t>
            </a:r>
            <a:r>
              <a:rPr lang="ru-RU" dirty="0" smtClean="0"/>
              <a:t>загрязнений окружающей среды;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 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359275"/>
            <a:ext cx="2166937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216" y="4124324"/>
            <a:ext cx="1500187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0431" y="4234656"/>
            <a:ext cx="2243137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Аналоги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16059"/>
            <a:ext cx="1665269" cy="1665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622300" y="1074738"/>
            <a:ext cx="1938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Обогреватели рук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51529" y="3059875"/>
            <a:ext cx="1444207" cy="1449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98143" y="1501014"/>
            <a:ext cx="1728820" cy="1370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390" name="Прямоугольник 12"/>
          <p:cNvSpPr>
            <a:spLocks noChangeArrowheads="1"/>
          </p:cNvSpPr>
          <p:nvPr/>
        </p:nvSpPr>
        <p:spPr bwMode="auto">
          <a:xfrm>
            <a:off x="3111500" y="1035050"/>
            <a:ext cx="26400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Локальные обогреватели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3258964" y="1479988"/>
            <a:ext cx="1983823" cy="1328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3498268" y="3059875"/>
            <a:ext cx="1538998" cy="1421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http://ak02.ru/images/good_photo/88484914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5960287" y="1475699"/>
            <a:ext cx="268829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394" name="Прямоугольник 18"/>
          <p:cNvSpPr>
            <a:spLocks noChangeArrowheads="1"/>
          </p:cNvSpPr>
          <p:nvPr/>
        </p:nvSpPr>
        <p:spPr bwMode="auto">
          <a:xfrm>
            <a:off x="6081713" y="1035050"/>
            <a:ext cx="2446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Передвижные бытовки</a:t>
            </a:r>
          </a:p>
        </p:txBody>
      </p:sp>
      <p:sp>
        <p:nvSpPr>
          <p:cNvPr id="16395" name="AutoShape 9" descr="data:image/jpeg;base64,/9j/4AAQSkZJRgABAQAAAQABAAD/2wCEAAkGBhISEBUUEhQWFRQUFhQVFBQVFBQUFRUVGBUZFhwWFBgYGyceGBkjGRQXHy8gJicpLC0tFh4xNTAqNSYrLCkBCQoKDgwOGg8PGiwgHyQpLCwsLCkpLCopLCwsLCwsKSwsKSwsLSwsKSwsLCwsKSwsKSwpLCwpKSwpLCwpKSwsLf/AABEIANwA5QMBIgACEQEDEQH/xAAcAAEAAQUBAQAAAAAAAAAAAAAAAQMEBQYHAgj/xABNEAACAQIDAwoBCQMIBwkAAAABAgMAEQQSIQUxQQYHEyIyUWFxgZGhIzNCUmJygpKxFMHwCENTc6Ky0eEWJCU0Y5PCFRc1RFR0s8Px/8QAGwEBAQADAQEBAAAAAAAAAAAAAAECAwQFBwb/xAAyEQACAQMCAwUHAwUAAAAAAAAAAQIDBBEhMQUSQRNRobHwIjJhcYGR0QZSwRQzYuHx/9oADAMBAAIRAxEAPwDuNKUoBSlKAUpSgFKUoBSlKAUpSgFKUoBSlQzW30BNKtDtaEadLH+df8agbYgvbpo793SJ/jQF5SvMcgIuCCO8G4r1QClKUApSlAKUpQClKUApSlAKUpQClKUApSlAKUpQClKUApSlAKUpQFDG4pYo3kbsorO3koLH4Cvm3afOPLiJy812BNlS9lQX0AG71ruXOXiSmycWQdTHkH42Cf8AVXy7BC2dcysAWG8ED41kgdZ5G8iJ9ogzSSmHDBioCD5SQro2X6qg3F/A6VkecLmqweG2dNiITKskKh7tIXz6gEMDprfeK2zmpmA2PhyxA+f1JA/8xL31R50Ns4d9l4qFJomleOyxiRCxOZdAL+FG2WMW9kfPnJ/lfisHKHglZbEErfqOL9l1OhB3bq+r9jbTXE4eOdOzKiuAd4BF7GvkP/suQEdQ2v5/pXdORXOAmG2dBA0UjyxplaxjCdoka5rjQjhU3N0batJ4UX9jqtK50/OnKSMmFVvASu5+EVh71sGzeW8cg+VR4T9vKRfwKkn4VeWT6G2djcQWZR8vI2WlUYMWjgFGBB3EVWrE42sbilKUApSlAKUpQClKUApSlAKVitvcqMLgkD4mZYgb5b9piOCqNWPlXNNs/wAoiBSRhoHk+05CA+Q1NCpZOv3peuBz/wAofEm9sOi+Ie5HupFWkHPXiGPyskg3aKqW91II9jQ306MZ7zivnn8H0OWFW8+0okF3kRfvOo/U1wleVUuJUmLGXPGIPlktvuEstwLam9WMsRY2M2dr6Llc3473tasJS5eh7NtwPtlzdqsf4pyO4YnlxgUGs6H7pzfpWLm5z8KOwsr+IVVHuzCuPx4M3vnsRbXMo9d5Hxr1JFHvd2Y+pHuf3ViqjxnH3Z6kP09QW8m/XrqdNxfO3Gu6Mf8AMzn1Ci39qsRi+eCU9hFXxI/zNalgdl9L83G7fdjv8SbfGtj2TyJxBOcRZQBo0kigD0CkD3rJc8tsLxMpcO4fb/3N/i8eBiuUfLTEYuAxvmMbFb9QBbjUC4A141qH7Gt+P5m3+9dZfDCIXkxUa200kDMPu3ZiKxWJl2ajFjlkcm5OUtc9/d8KVKM91PHgbKH9K1yxocy+Cz4tfyaNFOyqFHZG4WBG++7zNZDCbKxM9lVbKTfrZYk3b+F62BeUWDQ9SMLrvESkj3Ne5OWUIIssrjjYrEPh+hFa+SOPbq5+R2vnSxSoY+n/ADzPOA5AwqA+JxCnS+SIE/2ja/tWcw+zsAhULFPL55VUa95/dWt4rlx/RQRp9py0jfuX4VhsVt+eTtSNbuU5R8KyjcUKSxDJpVjd19asmvhlLwj+TpUm1cNEthAgOvzslwO7+BWLxHLxUuqiIA7xHHcFvAsQK52ZCd+vnrUZzWEr9dF/Jup8DorWbcvXxybbjOcCc2CkC1rWAFiOIA0FbPyN5zukcQ4shSdEl0UE9z8AfGuVXqK53dzbybq/BrWrT7Plx3Nbo+nAamua81/LQvbCTNdgPkWO8gfQJ8Bu9q6VXbCamso+eXlpUtKrpT+/eu8UpSszkFKUoBSlKAg1yrnF56UwrNh8FlkmFw8p60cZ7lH02HsPGrvnj5f/ALJAcNA3+sTAhiDrFGRqfBjew9TXByoWMOFBkitmubgZmJV2W2rC+Ujd2biqkXB72lPiMU/TYuYgvqHlZizD7CKCcvkAvjVpmwy8JZPEssK+wDn4iqMUEkzEi7He7E6DxdmNgPEmqpw8CduRnPdEAF/5j7/RT50ISMZD/wCnHrNLf9aq5sMUuYpE61rpMG4X7Lprv+tVE4iDhC3rNr8EFVxJhWRQyyx9ZjmV0l4KNVZVv+agPK4GI2MOIAbgsq9CfwuGZPdlrJQ7cmgYJiUJuNGYda31lO5/MH1rGHYrNcwOs4GpCXEoHeYmGb1XMPGqeC2s8alDZ4j2onuU814o32lsf0qNJ6M6Le6q28ualJr11RveDnjdA97qbgOtyQd/XXTdxFwfOspFtRooyPkkYgMjJAHMmtu0dBx4bwQbVz3ByGPNJhiWS15YW1ZVB3tawde5wNOIHHbdkypiI+o6qCeyxF1cDcTwBHHcbD00OnKLzE/bWHEqd9Hlq6SWrXRrvW/1Rmp+WEpCqs0qpoWIEate3AIF0v3tVKblW7giTpJter0s7hQO4olr/mrCFDe3jbTX2tvqf2du63np+tcyq1m/Z8j21Y26xovLxWpdYza7yKFyxoo4Rxol/NrZj6mrGvRSvNc9Ryk8yOunThTWILCFKUrWbCKVJqKEFRU1FCClL1BNCFxgJnSVGRgrhgVYnKAQbgkncK79yU26MXhUlHaIyyDucaEeXHyIr54vXReZvatppYDudRIv3l0PwI9q6raeJcvefm/1BaKtb9qt4+XX8nWqUpXpHz4UpSgFWO2tqphsPJPJ2IkLnxtuA8SbD1q+rmHP1tcpgo4FOs8l2Hekev8AfKe1AjiO29sPPNJiJTeSViR4d1vBRYDyFY/Z0uV8zaoQVk8VYWI8+I8QKpYl7t4DQeleJD9EcPif40rIrZc7SzK5i3Kp6qrqrX3OPrFgQb+NSdklfnnWL7Ju0nqiAlfxWq8hmcwkRn5WFdWA6/Q3JYK32CRqNbMdbLWOwuzpJAWUdUHrOxCID4uxAv4XvUIVTBh/6aQ+PQLb/wCW9Vf+zUdVCTx3sxCyBoSdeDNdOHFhVE7PQb54r9w6Vreojt7Gqz7EdlBiZJrLqsbEyDUn5tgHI8QDQpaYnCSwsM6sjb1JuL2+kjDf5g1e/tyTi09llvpiNbnwmUdr7/aHHNVtgtqSRApo0Z7UMgzRn8P0W+0tmHfVTFYRCpkhvl+nGTd4je2v1k3WfxsbHeIUGWSGTijrYgg+zKRoQRxGhBrJ4fGBfl4lsBYYiIblJ0DqNwRj+Um24i9ngZkcdFMbDXopP6JjwbvjJ3jhfMOINbBRHDMXlupXMoiNiZTuKsDcdF3njpbXUGs7mylUlSmpweGjbcPiA6l1KhWynLe2YE20HgdSOHpVziolUD5VHY71jzGwt9ZgB6CsBg8VaQAW6GVc0GnZto0R+0pv4mwP0qyRrzqjlSfL0PpvDrpXtGNVPHRrTf1r9Sq8q36o/Nr69wqjelK5HNs9VLAvSopWJSailQaEyCai9RSqY5JvUGovShi2K2Tm7xWTaUH2mZPzKRWtVnOQ/wD4lhv61f0NbKfvL5nFfYdtUT/a/I+hBU1Aqa9g+VClKUAr5/5+NpZtopHfSGBfzMWY/DLXfzXy9zp4wybVxZ+q/R/kCp/01UVGmpvv3V5TTXu3edSdx8TUPuHlf3qkK2BmMbCQGxQi3ie4+BG/wq62wrO6FbsjqDCoHZB0MaqotdWDA2Guh41j5NLDu/U7/wCPCsps2Zipw6Eh3+bINj0hteMHgHAy8LsFvpQpQGwpPptFEfqyyqj+q6ketqbS2TLFZiAUstpI2EiXtuzLorX4GxrxBsOd1zLG2W9gxsoJ7gWIub91VcWmIwc5uHie3EWDLbiOy6nu1FQdAu1BKMuJ63BZgB0q/fP86vg2vcRuNBg8EmhGZdQR1lZTxF9GRh7g2qqYlmDNGoSRQWeNeywG9ohwtvKeo0Fhkdm5dMO5BlJIhYgFYZjuQniGbQjsqzBuBqkKOMwKRqs+TqyHqwm9o5AAxWS+pWzBlG8qddxv4xEhxOHMjazYcDMbAZ4C1lNhxjZgv3XXdlqnsvHZXeOa5jm6k2bVka+ko450Yk+IzD6Rqjhp2w2INwCULJIu8MuqOp7wRf4UBV2TMWVoeOs0J7pUFyo++gIt3qlbfsvFdPCBmspBdV0yiTcR4XsB7Vo+IjME/VPYZWRu8aMjeqlT61sWzJBndVFkcCeNeCq+hX8LdX0rTWXs57j3+A3Lp3HZN4UvNbP+PqZG9L15vSvHwfRsk3pUXpeoTJNQTUVF6YMcg0vUXqL1kYNk0vUXqL1cGDkSTW2c12B6TaUZ4RK8h9BlHxatRrr/ADP7AMcD4hhrN1U+4p3+rfpXTQp5kmeNxe6VK1kur0X1/wBHRBU0pXonzwUpSgINfK3Ll8m1MbdVa88ujAkWMl+BBHmDX1Sa+aOdzAZNr4gf0gSQeOZAf1BqoqNQvAwFw8W/s2lF/Jipt6mobZ4J6kkZ3aFuja3k9vgTVsYzlP2SL+TV5O8E+B/j2NUFeTASI13RlGrXKkKba6Hcat4d+Y6hdfM30+NXezTMJckRYOxIVVO9huFuJ0qpHizIrs0SSZQGcqOjbKWC5iUsD1mUbvpUIesXE+JCyqGd7iOVRdyG4MBqcrgHwDBu8V5gxEqu0BBePMc0LdkW3spPzbAa5hbxuNKiw6F3h6RACiygsG6rXy6gA5cy8Rvt4VcftsmIw+Qm8qlVzs6KZIbEiNmci+VgCO8Nr2RQpMyHBvG8DBi4EsU2hGUNbKBwYFSrX7jbQ3NntaICTMi5I5AJYwPoqxN1B7lcMv4ayuF2I/QhMQOjVWMyvvIWwVkvu1ORvTxrFYvF5oY0vmETShG+w7BrfmzH8Rpgh721HmMc3DEIXbwkVikg9WXN5OKbXUMkMw3yIVf+siOQn1To282NW7z3hVPqyOR+NUuP7Ary0xMIT6sjMPxKoP8AcFAXG0mDwYdx2grwv4mNrqf+XIq/gq62VjPmL8GliP3Xs6+zs1YrpPksvc+Yeq2P6Cpgewv3Oh/X/Co1lYNtGbp1IzXRp/Y3mefNlNlGltN+lt+t/wD9qjeovUXrxJNt5Z9ZjhLQm9L1F6XqBsUvXm9ReqkYuRJNRelq9KlbY029jmqVox1bPNeljJr1YAa1kuR+zV2hjBh0kC2UuzEE9VSAQo4nUbyBXZC2xrI8S64vCGkS55I8mWxmJWMXyjrSN9VBv9TuFd/weEWKNY0FlQBVHcALVYcnuTkODi6OEb9WY6s7d7H924Vla6EktEfk7u7nczzLYUpSqcYpSlAK4fz8YHo8Zh8Ra4ZMp8TG97fleu4VovPHsT9o2azAXaBhIPu9lvgb/hqoq3Pn9MIqzSxXzB0ljQ/aW0kTfiyoPxVZyZXwiEDrRSOrHvSQBk9mWT81XOKjORJF7aEK3gy6ofVVI/BU4eFBiArHLDiV0bgoe+Vj/Vyix+4ayDRbY7EkSRTroSsTaf0kQCMfMlAx+9VxDCsOIu4Jw8i5jY2LQSg2y/aHAfWjsdxqcFhMySYaTqSK947/ANMvUeHzcAW+1GvfVsuKEkYhchchPQsxICEm7RueCsdb8GvuBNQhVkLQyqIjeNrZXsCsyk6llYEHxQ3ykW361d4KWJgUkCKzn5MhRGquLgBstrI17Enccp4GrHDzTQOInGhZWMci5kJNrOo8RudTqONqpybTXUrDGrfWvI9vuq7FQfMGrnBSnLPNEbFnSQMb9YhltpY2NxrfTwqqNrSFRnyyEk/OIr6DvJF95Ot717NsRDfqiaEDMd3SQ7szd7obXO8qeOU1jcQ4JsvZGikixIHE+J31CGRbFwsvWhy62+TkZdbb7PmHG1q8GCErpIy6/wA5HfW268ZN/OwqzdtAp4D4nv8AS3tUutlHjc/uH6GhS6GzCQQjxyai2VwDpfhJlIPhaqOIwEsa/KIyhrWJBAO/cdxqkexbva/sP86hV6tu9h+n+dAbiu4eQqa80vXjNZZ9WjLEFnuJvUXpavQSs40mzVOvGK1Z5r0Er1buq1xe0VQakX7q7YWyWsjxbnisYe6XYsP8atcbtARrm1IuVBANi1r2v32sawOL2wzaDQVYFjXSko6I/NXHEJ1C8xe03c7yB3V0H+T+t9qOe7DSfF4651HAhhdi9nVkCx27Sm+Zr8LWHvXSv5PS/wC0Zj3YZvjIlGea23qz6EpSlYkFKUoBSlKAVSxMCujIwurAqw7wRYj2NVaUB8y7b2H+x42XDObIxyZ7blJDRy/hOUnwzDjWCXDh43w7qQ8bO8J7m/ncPbjmy3XxX7Vd950uRv7Xh+ljHy0IJ8XTivmN49RxrguOgaRM26SPU2JuUXc4+0o38SFFtxrPdG1rmWUWGIkOITOPnI1AdRvdBukHewGjeAB768RKuINmZY5baO5CxyWG6Rj2HO7NuPG2+vUimT5WPqyJ1pAum7XpUtuHeOB13HTykCT9krHL9U2WOQ/ZO5HP1TZTwI3VDWVIMTNFIkMq3CsuWOVcwW7b4zcFQd/VIB8at2x0d7/s6X8XmI9s/wC+qkGJmhkETjRXF45FDBTcagN2fS1UnxkZOsCDf2XlUH0LNQgXa8isrKVTIcyqqqqA+Kgdbu1vcE1X2jhEAE0akRvayEMRFIbkxliNQLZl4lSPGrdsco7ESIfrEvI3pnNh7VU2XiznZXDPHILSrfrWvfpATudTqD5g6E0BYqpY+e8/EmpMxzXBI4C3cKuMdhzEcm8MFYPwdGF1I13W+O/dVugtqfTxNQHuSc7iFO691Xf7fxarnBEtJGNBc3NgBpv7u4VawwFibcAWbwUbzWW2Fh8zs/ACw8L/AOQo9jotqfaVYx+Ph1MyBXtVqQLVSlxFhXPToY1Z+yuuIximk/kVSwFW2IxwUXJrF43bFtBqaw8+IZjc+1dWi2PzFe/nPqZPE7cuSLdWxA1trbQ+QOtqxbMTv1rxermSJOiUoWL9Yyi3VQZgEsfG/HjUPNlJyeWUKVMUmVgRa4IIuAwuDfUHQjwNTcWOnWuLG+gGtxa3lrfh41CHmu08w2yDHippTZBJCQkRfNKFWVQWYWFlzAjcNRurmuw8JJAVxF1GaDEPEcyMwKoQGK65bE6EjeK6vzK4V3xMuIZwxGGjjcFryF3lZ8zDh2G3m+u6qTJ2GlKViUUpSgFKUoBSlKAgiuQ843Ny0bti8IvV1aSNRqh4so4r3jh5buv1BFVPBlGTiz5Ixmzmv0sNwV6xVd6W1uvHL+nlVmII5hoVil+q1lil+626Nj3HqngV3V2vlvzWOHOIwHfmaEaFTvvF6/R9q5PtDZauTp0MoPWUgqhPHS1427xbL4LWXyNkoqWsTFJipYnWOVQwUjqSrmy6/R1DKPukA1TkxEJJvCy/clNvZ1Y/GriRpYsqSoHjB6gbUDX+bdToPI28KoSyQEnqSLqd0iMN/igPxqGo8DEQjdEWP25Tb2RVPxqlNjGYW0VfqqMq+vE+ZJqt8h3Sn8UY+OU1LY1F+aiCEbmdjI/mLgKPRagLrBgPGsM2hv8A6uxIXKWOqtcG0THW/BtRoWrGTqwYqylWUlSlrFSDYrbvvUpC8hLanizHd+JjpV/iZxImcEdKgVXbUGRR1c633sBlU6XI1+tVIWIX6I1JOtv0962HCgQxAcTqfOsRs6AKwLWBPZDMFHmSdwrbdm7DjfrO6yvvCqR0a+xu3r7Uzg67eMs+zuYcyuwuAQvfwPlWPxTsdN1bljIbi1a7i8JY0Tybbii4dcmAMNeejq+lj4W+FW5jocOCztUhiAQCRff463179ag1LIRa4IuLi43jdcd4uD7VDAis3yY2lhYXLYmPpRYjKUV14EWBIIa4tfdasKa82omDJR8ocQGDCQ3CuoJAOUObta43km999bzzS8u49nzuJzaOe3TOQ7urJmymwF9S+u/vrnEpBN1GUaaXJ4AE3OupufWuoc2PNLh9p4RsRNNKpEjRhY+jHZVDcllN+13DdQp3TYvKLDYtS2HlWQLo1rhlvqMymzL6islWv8j+RGG2bE0cGYlzmkkkIMjnhmIAFgNwAA9zWwVAKUpQClKUApSlAKUpQEWrXuVHIXC45flEyycJkADjzNusPA1sVKFTwcN29zVY3DXOHPTx7+rpJ6obhvj5Vom0tlAG0sHRtx0aE+uhH9mvq2qM+ERxZ1Vh3MoYfGssmztM+8snyRJsleEcjDuWaM//AF14SPJ2cNc8DK3SW9BlHuK+qZOSGBY3OEw5PjDH/hVzh9hYZOxBEtt2WNB+gqZRG4dEfIuNgn06XqC11DEKAPsKNLeQq0WUIbr1m4E6AeQrofP+P9qj/wBvH+rVzOhg2e3csbk3NQrW3aV5reeSnM/tDHR9IFWCO3VefMuf7qhS1vEgDuvUMTU4tsTrulfyLEj2NXLbfl+mFO7gVNjrw8DXU+T/APJ3k6QHGTpkBBKQhiXAOqlmAyg94ua0bnawyx7YxKKAqqYgqgWAUQRgADuAFXJnzyXUwR2sDvU+hvUHFp3keBFWcmgAHcD714D9+o/jdVyTmJYVLOTa5JsLC5vYXvYdwuT715arlcESmbvBKqOsxCmzXC9gAa62uN1QxKMSXIBIW/E3sPOwJqZoGSwYWJCsL/VYZgfUGrzZ6xJPH02WSMgFgC1hcbm0vmXiN3nXZuSnIjDYidXjREQRDMyqhJvoNCLAmwN7d9c9StySUMZb27jbCnzJvOxwkV9G8wEZXZbX3nEyn+xFWQxPNHhX35Ce9oIifdQKr7K5ASYQMMLOsasQzKI2UEgW1654eFXtJ49zxQ5I/u8zdaVRwaOEAchmG8jj/AqtW1GsUpSqBSlKAUpSgFKUoBSlKAUpSgFKUoD5x5/1/wBrLbUmCK35nrTuS/IvF7Ql6PDxk2NndgVjj++1tD4b/Cuvcq9gR7Q5URQsDkhwyyT5WZWIBYqAwNxrJGNLbzXV9nbNigjWOFFjjXsoihQPbj40Bo/IbmbwmByyS2xGIFjndeoh/wCGh4/aNz3WroVqUoBXAOfDkFif2t8bFG0kMip0mQFmjdVydZQL5SFGvedbV3+lAfErHXXeNPK1RavsnaXJrCYj5/Dwy+Lxox9CRcVqe1OZDZMuqxPCe+GRlH5WzL8KEPmTNWV2DtoQOSVzA5QRe1wGzEcd9hWNxUeV2X6rMPYkfur3gcE8siRxqWd2CIo3sxNgB61Sp4MmdoLLMzMlw2chRoBobbrbtNa2PY3LN8N0Qgm6PXLJlsAUDjqW1ubZjm3ktv3V2vm45u4tmYfWz4iQAzSW3afNp9gG/nv7rbTiNmQv2442+8it+ooZcxw9ud3EgjLiSNXuHijIy5urqEvqNd/Gunc2vKibaGBE8yqrGSRRlBAKrax1O/Ug200r1jubDZcxzPhIwSbkoXiufHIRp4Vndk7Jiw0KQwIEjjFlUXNhe+pOpJJJJOpvUDeS8pSlDEUpSgFKUoBSlKAUpSgFKUoBSlKAUpSgNb2hyFhkxTYuOSeDEOoR5YZLZlFrBkcMpHVHDhVF9l7Wj+ZxkE4+ricOUP54WH901tVKA1H/AEj2lD/vGzukA3vhJ0k9o5cjfE1Kc52CBtiOmwrd2Kw8sI/OQU+NbbXiSIMLEAg7wRcGgLXZ+28POLwzRy/1civ/AHTV7Wq7Q5r9mTHMcKiPvzw5oWv33jI1ql/oTiov912niUA3JiBHik8ruA9vxUBt9Qa1Dp9tw9qLB4sDijyYWQ+auGS/qKf94LRf73gMZB3ssQxMX54ST7gUB8w7Sh/1iUf8WQf2zXeOZrm0/ZVGMxKWncfJIw1hQ/SIO52HsPEmsJzY83P7Ri5MdiFIhWaRoEZSplbOWDkHXIunmfI13ACqCaUpUApSlAKUpQClKUApSlAKUpQClKUApSlAKUpQClKUApSlAKUpQClKUAqLVNKAUpSgFKClAKUpQClKUApSlAKUpQH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035" name="Picture 11" descr="http://www.aerostatus.ru/Portals/0/Тепловая%20пушка%20-%20копия.jpg"/>
          <p:cNvPicPr>
            <a:picLocks noChangeAspect="1" noChangeArrowheads="1"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 bwMode="auto">
          <a:xfrm>
            <a:off x="3419872" y="4697223"/>
            <a:ext cx="1746996" cy="1684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7" name="Picture 13" descr="_avtobus_Ural_32552-0010-41.jpg, 625x469"/>
          <p:cNvPicPr>
            <a:picLocks noChangeAspect="1" noChangeArrowheads="1"/>
          </p:cNvPicPr>
          <p:nvPr/>
        </p:nvPicPr>
        <p:blipFill>
          <a:blip r:embed="rId9" cstate="print">
            <a:extLst/>
          </a:blip>
          <a:srcRect/>
          <a:stretch>
            <a:fillRect/>
          </a:stretch>
        </p:blipFill>
        <p:spPr bwMode="auto">
          <a:xfrm>
            <a:off x="6075327" y="4139995"/>
            <a:ext cx="2529121" cy="1897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398" name="TextBox 14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Аналоги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92241"/>
              </p:ext>
            </p:extLst>
          </p:nvPr>
        </p:nvGraphicFramePr>
        <p:xfrm>
          <a:off x="1187624" y="764704"/>
          <a:ext cx="6840760" cy="57598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76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Обогреватель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Обогрев непосредственно потребителя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Создание</a:t>
                      </a:r>
                      <a:r>
                        <a:rPr lang="ru-RU" sz="1600" baseline="0" dirty="0" smtClean="0"/>
                        <a:t> комфортных условий при обогрева 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Отсутствие</a:t>
                      </a:r>
                      <a:r>
                        <a:rPr lang="ru-RU" sz="1600" baseline="0" dirty="0" smtClean="0"/>
                        <a:t> потребностей в энергии в процессе работы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Управление процессом</a:t>
                      </a:r>
                    </a:p>
                    <a:p>
                      <a:r>
                        <a:rPr lang="ru-RU" sz="1600" dirty="0" smtClean="0"/>
                        <a:t>обогрева</a:t>
                      </a:r>
                      <a:endParaRPr lang="ru-RU" sz="1600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Портативная электрическая грелка </a:t>
                      </a:r>
                      <a:r>
                        <a:rPr lang="en-US" sz="1600" dirty="0" smtClean="0"/>
                        <a:t>HSD-060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Индивидуальная портативная грелка "</a:t>
                      </a:r>
                      <a:r>
                        <a:rPr lang="en-US" sz="1600" dirty="0" smtClean="0"/>
                        <a:t>Celsius"</a:t>
                      </a:r>
                      <a:endParaRPr lang="ru-RU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Солевая</a:t>
                      </a:r>
                      <a:r>
                        <a:rPr lang="ru-RU" sz="1600" baseline="0" dirty="0" smtClean="0"/>
                        <a:t> грелка</a:t>
                      </a:r>
                      <a:endParaRPr lang="ru-RU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Инфракрасные обогреватели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21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Тепловая</a:t>
                      </a:r>
                      <a:r>
                        <a:rPr lang="ru-RU" sz="1600" baseline="0" dirty="0" smtClean="0"/>
                        <a:t> пушка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Передвижная бытовка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096">
                <a:tc>
                  <a:txBody>
                    <a:bodyPr/>
                    <a:lstStyle/>
                    <a:p>
                      <a:r>
                        <a:rPr lang="ru-RU" sz="1600" u="none" dirty="0" err="1" smtClean="0"/>
                        <a:t>Теплоаккумулируюшая</a:t>
                      </a:r>
                      <a:r>
                        <a:rPr lang="ru-RU" sz="1600" u="none" dirty="0" smtClean="0"/>
                        <a:t> спецодежда</a:t>
                      </a:r>
                      <a:endParaRPr lang="ru-RU" sz="1600" i="1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510" y="98260"/>
            <a:ext cx="835292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Конструкция теплоаккумулирующего </a:t>
            </a:r>
            <a:r>
              <a:rPr lang="ru-RU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элемента одежды </a:t>
            </a:r>
            <a:endParaRPr lang="ru-RU" sz="28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08175" y="3368675"/>
            <a:ext cx="5040313" cy="358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Теплоаккум</a:t>
            </a:r>
            <a:r>
              <a:rPr lang="ru-RU" dirty="0">
                <a:solidFill>
                  <a:srgbClr val="002060"/>
                </a:solidFill>
              </a:rPr>
              <a:t>. вещество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73475" y="1039813"/>
            <a:ext cx="1512888" cy="11509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Блок управления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35788" y="3224213"/>
            <a:ext cx="157162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52600" y="3213100"/>
            <a:ext cx="155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905000" y="4216400"/>
            <a:ext cx="5040313" cy="358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Теплоаккум</a:t>
            </a:r>
            <a:r>
              <a:rPr lang="ru-RU" dirty="0">
                <a:solidFill>
                  <a:srgbClr val="002060"/>
                </a:solidFill>
              </a:rPr>
              <a:t>. вещество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932613" y="4071938"/>
            <a:ext cx="155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747838" y="4060825"/>
            <a:ext cx="157162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909763" y="5013325"/>
            <a:ext cx="5040312" cy="3603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Теплоаккум</a:t>
            </a:r>
            <a:r>
              <a:rPr lang="ru-RU" dirty="0">
                <a:solidFill>
                  <a:srgbClr val="002060"/>
                </a:solidFill>
              </a:rPr>
              <a:t>. вещество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37375" y="4868863"/>
            <a:ext cx="1571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754188" y="4857750"/>
            <a:ext cx="155575" cy="649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909763" y="5805488"/>
            <a:ext cx="5040312" cy="3603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Теплоаккум</a:t>
            </a:r>
            <a:r>
              <a:rPr lang="ru-RU" dirty="0">
                <a:solidFill>
                  <a:srgbClr val="002060"/>
                </a:solidFill>
              </a:rPr>
              <a:t>. вещество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937375" y="5661025"/>
            <a:ext cx="1571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754188" y="5649913"/>
            <a:ext cx="155575" cy="64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905000" y="2582863"/>
            <a:ext cx="5040313" cy="3603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</a:rPr>
              <a:t>Теплоаккум</a:t>
            </a:r>
            <a:r>
              <a:rPr lang="ru-RU" dirty="0">
                <a:solidFill>
                  <a:srgbClr val="002060"/>
                </a:solidFill>
              </a:rPr>
              <a:t>. вещество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932613" y="2438400"/>
            <a:ext cx="155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747838" y="2427288"/>
            <a:ext cx="157162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8" name="Прямая соединительная линия 27"/>
          <p:cNvCxnSpPr>
            <a:stCxn id="3" idx="1"/>
          </p:cNvCxnSpPr>
          <p:nvPr/>
        </p:nvCxnSpPr>
        <p:spPr>
          <a:xfrm flipH="1">
            <a:off x="1403350" y="1614488"/>
            <a:ext cx="2270125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5186363" y="1614488"/>
            <a:ext cx="226853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403350" y="1614488"/>
            <a:ext cx="0" cy="43703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454900" y="1614488"/>
            <a:ext cx="0" cy="43703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1403350" y="2749550"/>
            <a:ext cx="350838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1403350" y="3429000"/>
            <a:ext cx="350838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381125" y="4367213"/>
            <a:ext cx="349250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414463" y="5164138"/>
            <a:ext cx="350837" cy="142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1422400" y="5961063"/>
            <a:ext cx="350838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7088188" y="2762250"/>
            <a:ext cx="350837" cy="142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7094538" y="3524250"/>
            <a:ext cx="349250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7094538" y="4370388"/>
            <a:ext cx="349250" cy="142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7105650" y="5192713"/>
            <a:ext cx="349250" cy="142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7088188" y="5978525"/>
            <a:ext cx="350837" cy="127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635750" y="2265363"/>
            <a:ext cx="314325" cy="317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513" name="Прямоугольник 4"/>
          <p:cNvSpPr>
            <a:spLocks noChangeArrowheads="1"/>
          </p:cNvSpPr>
          <p:nvPr/>
        </p:nvSpPr>
        <p:spPr bwMode="auto">
          <a:xfrm>
            <a:off x="5508625" y="1916113"/>
            <a:ext cx="1198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Пускатель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5461000" y="2265363"/>
            <a:ext cx="117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 flipV="1">
            <a:off x="1619250" y="1614488"/>
            <a:ext cx="411163" cy="519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516" name="Прямоугольник 47"/>
          <p:cNvSpPr>
            <a:spLocks noChangeArrowheads="1"/>
          </p:cNvSpPr>
          <p:nvPr/>
        </p:nvSpPr>
        <p:spPr bwMode="auto">
          <a:xfrm>
            <a:off x="2078038" y="1784350"/>
            <a:ext cx="139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Соед. линии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H="1">
            <a:off x="2030413" y="2133600"/>
            <a:ext cx="144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5148263" y="6184900"/>
            <a:ext cx="419100" cy="349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3421063" y="6534150"/>
            <a:ext cx="172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20" name="Прямоугольник 52"/>
          <p:cNvSpPr>
            <a:spLocks noChangeArrowheads="1"/>
          </p:cNvSpPr>
          <p:nvPr/>
        </p:nvSpPr>
        <p:spPr bwMode="auto">
          <a:xfrm>
            <a:off x="3421063" y="6165850"/>
            <a:ext cx="17986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Трубки для ТАВ</a:t>
            </a:r>
          </a:p>
        </p:txBody>
      </p:sp>
      <p:sp>
        <p:nvSpPr>
          <p:cNvPr id="20521" name="TextBox 46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928813"/>
            <a:ext cx="4286250" cy="4286250"/>
          </a:xfrm>
        </p:spPr>
      </p:pic>
      <p:sp>
        <p:nvSpPr>
          <p:cNvPr id="6" name="TextBox 5"/>
          <p:cNvSpPr txBox="1"/>
          <p:nvPr/>
        </p:nvSpPr>
        <p:spPr>
          <a:xfrm>
            <a:off x="1035819" y="66675"/>
            <a:ext cx="7215238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dirty="0"/>
              <a:t>Вариант технического исполнения теплоаккумулирующего </a:t>
            </a:r>
            <a:r>
              <a:rPr lang="ru-RU" sz="2800" dirty="0" smtClean="0"/>
              <a:t>элемента одежды </a:t>
            </a:r>
            <a:endParaRPr lang="ru-RU" sz="28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3286125" y="2214563"/>
            <a:ext cx="3143250" cy="1071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508" name="TextBox 10"/>
          <p:cNvSpPr txBox="1">
            <a:spLocks noChangeArrowheads="1"/>
          </p:cNvSpPr>
          <p:nvPr/>
        </p:nvSpPr>
        <p:spPr bwMode="auto">
          <a:xfrm>
            <a:off x="6429375" y="1916113"/>
            <a:ext cx="1862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Блок управления</a:t>
            </a:r>
          </a:p>
        </p:txBody>
      </p:sp>
      <p:sp>
        <p:nvSpPr>
          <p:cNvPr id="21509" name="TextBox 12"/>
          <p:cNvSpPr txBox="1">
            <a:spLocks noChangeArrowheads="1"/>
          </p:cNvSpPr>
          <p:nvPr/>
        </p:nvSpPr>
        <p:spPr bwMode="auto">
          <a:xfrm>
            <a:off x="4643438" y="1285875"/>
            <a:ext cx="938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Крепеж</a:t>
            </a:r>
          </a:p>
        </p:txBody>
      </p:sp>
      <p:cxnSp>
        <p:nvCxnSpPr>
          <p:cNvPr id="15" name="Прямая со стрелкой 14"/>
          <p:cNvCxnSpPr>
            <a:stCxn id="21509" idx="1"/>
          </p:cNvCxnSpPr>
          <p:nvPr/>
        </p:nvCxnSpPr>
        <p:spPr>
          <a:xfrm rot="10800000" flipV="1">
            <a:off x="3286125" y="1470025"/>
            <a:ext cx="1357313" cy="7445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15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3071813"/>
            <a:ext cx="17145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Box 17"/>
          <p:cNvSpPr txBox="1">
            <a:spLocks noChangeArrowheads="1"/>
          </p:cNvSpPr>
          <p:nvPr/>
        </p:nvSpPr>
        <p:spPr bwMode="auto">
          <a:xfrm>
            <a:off x="6215063" y="4572000"/>
            <a:ext cx="1420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Трубки с ТАВ</a:t>
            </a:r>
          </a:p>
        </p:txBody>
      </p:sp>
      <p:cxnSp>
        <p:nvCxnSpPr>
          <p:cNvPr id="20" name="Прямая со стрелкой 19"/>
          <p:cNvCxnSpPr>
            <a:stCxn id="2053" idx="1"/>
          </p:cNvCxnSpPr>
          <p:nvPr/>
        </p:nvCxnSpPr>
        <p:spPr>
          <a:xfrm rot="10800000" flipV="1">
            <a:off x="3500438" y="3748088"/>
            <a:ext cx="2571750" cy="7524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2571750" y="5286375"/>
            <a:ext cx="3214688" cy="714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>
            <a:off x="2428875" y="5715000"/>
            <a:ext cx="3357563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516" name="TextBox 29"/>
          <p:cNvSpPr txBox="1">
            <a:spLocks noChangeArrowheads="1"/>
          </p:cNvSpPr>
          <p:nvPr/>
        </p:nvSpPr>
        <p:spPr bwMode="auto">
          <a:xfrm>
            <a:off x="5500688" y="5643563"/>
            <a:ext cx="30718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Устройство, запускающее реакцию</a:t>
            </a:r>
          </a:p>
          <a:p>
            <a:pPr algn="ctr"/>
            <a:r>
              <a:rPr lang="ru-RU">
                <a:latin typeface="Times New Roman" pitchFamily="18" charset="0"/>
              </a:rPr>
              <a:t>(электромагнит)</a:t>
            </a:r>
          </a:p>
        </p:txBody>
      </p:sp>
      <p:sp>
        <p:nvSpPr>
          <p:cNvPr id="21517" name="TextBox 13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Область применения разработки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213" y="1123950"/>
            <a:ext cx="3384550" cy="1311275"/>
          </a:xfrm>
          <a:prstGeom prst="rect">
            <a:avLst/>
          </a:prstGeom>
          <a:solidFill>
            <a:srgbClr val="CB5C3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1"/>
                </a:solidFill>
              </a:rPr>
              <a:t>Экипировка персонала в нефтедобывающей отрасли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165350"/>
            <a:ext cx="2305050" cy="1196975"/>
          </a:xfrm>
          <a:prstGeom prst="rect">
            <a:avLst/>
          </a:prstGeom>
          <a:solidFill>
            <a:srgbClr val="CB5C3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</a:rPr>
              <a:t>Экипировка военнослужащих и моряков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25" y="2133600"/>
            <a:ext cx="2447925" cy="1223963"/>
          </a:xfrm>
          <a:prstGeom prst="rect">
            <a:avLst/>
          </a:prstGeom>
          <a:solidFill>
            <a:srgbClr val="CB5C3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</a:rPr>
              <a:t>Экипировка персонала для предотвращения перегрева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2988" y="4941888"/>
            <a:ext cx="2197100" cy="1227137"/>
          </a:xfrm>
          <a:prstGeom prst="rect">
            <a:avLst/>
          </a:prstGeom>
          <a:solidFill>
            <a:srgbClr val="CB5C3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</a:rPr>
              <a:t>Хранение продуктов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67400" y="4941888"/>
            <a:ext cx="2305050" cy="1227137"/>
          </a:xfrm>
          <a:prstGeom prst="rect">
            <a:avLst/>
          </a:prstGeom>
          <a:solidFill>
            <a:srgbClr val="CB5C3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</a:rPr>
              <a:t>Туризм, рыбалка</a:t>
            </a:r>
            <a:r>
              <a:rPr lang="en-US" sz="2000" b="1" i="1" dirty="0">
                <a:solidFill>
                  <a:schemeClr val="tx1"/>
                </a:solidFill>
              </a:rPr>
              <a:t>, </a:t>
            </a:r>
            <a:r>
              <a:rPr lang="ru-RU" sz="2000" b="1" i="1" dirty="0">
                <a:solidFill>
                  <a:schemeClr val="tx1"/>
                </a:solidFill>
              </a:rPr>
              <a:t>зимний поход</a:t>
            </a:r>
          </a:p>
        </p:txBody>
      </p:sp>
      <p:sp>
        <p:nvSpPr>
          <p:cNvPr id="9" name="Овал 8"/>
          <p:cNvSpPr/>
          <p:nvPr/>
        </p:nvSpPr>
        <p:spPr>
          <a:xfrm>
            <a:off x="1944688" y="3046413"/>
            <a:ext cx="5094287" cy="2016125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Теплоаккумулирующие </a:t>
            </a:r>
            <a:r>
              <a:rPr lang="ru-RU" sz="2400" b="1" dirty="0" smtClean="0"/>
              <a:t>элементы одежды</a:t>
            </a:r>
            <a:endParaRPr lang="ru-RU" sz="2400" b="1" dirty="0"/>
          </a:p>
        </p:txBody>
      </p:sp>
      <p:sp>
        <p:nvSpPr>
          <p:cNvPr id="22536" name="TextBox 9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Экономическая оценка</a:t>
            </a:r>
            <a:endParaRPr lang="ru-RU" dirty="0"/>
          </a:p>
        </p:txBody>
      </p:sp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8707438" y="6345238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10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07053"/>
              </p:ext>
            </p:extLst>
          </p:nvPr>
        </p:nvGraphicFramePr>
        <p:xfrm>
          <a:off x="611188" y="1052513"/>
          <a:ext cx="8096318" cy="4861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5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68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j-lt"/>
                        </a:rPr>
                        <a:t>Планируемая стоимость </a:t>
                      </a:r>
                      <a:r>
                        <a:rPr lang="ru-RU" sz="1800" dirty="0" err="1" smtClean="0">
                          <a:latin typeface="+mj-lt"/>
                        </a:rPr>
                        <a:t>теплоаккмулирующего</a:t>
                      </a:r>
                      <a:r>
                        <a:rPr lang="ru-RU" sz="1800" dirty="0" smtClean="0">
                          <a:latin typeface="+mj-lt"/>
                        </a:rPr>
                        <a:t> </a:t>
                      </a:r>
                      <a:r>
                        <a:rPr lang="ru-RU" sz="1800" dirty="0" smtClean="0">
                          <a:latin typeface="+mj-lt"/>
                        </a:rPr>
                        <a:t>элемента одежды</a:t>
                      </a:r>
                      <a:r>
                        <a:rPr lang="ru-RU" sz="1800" baseline="0" dirty="0" smtClean="0">
                          <a:latin typeface="+mj-lt"/>
                        </a:rPr>
                        <a:t>, </a:t>
                      </a:r>
                      <a:r>
                        <a:rPr lang="ru-RU" sz="1800" baseline="0" dirty="0" smtClean="0">
                          <a:latin typeface="+mj-lt"/>
                        </a:rPr>
                        <a:t>тыс. руб.</a:t>
                      </a:r>
                      <a:endParaRPr lang="ru-RU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+mj-lt"/>
                      </a:endParaRPr>
                    </a:p>
                    <a:p>
                      <a:pPr algn="ctr"/>
                      <a:r>
                        <a:rPr lang="ru-RU" sz="1800" b="1" dirty="0" smtClean="0">
                          <a:latin typeface="+mj-lt"/>
                        </a:rPr>
                        <a:t>10 </a:t>
                      </a:r>
                      <a:r>
                        <a:rPr lang="ru-RU" sz="1800" b="1" dirty="0" smtClean="0">
                          <a:latin typeface="+mj-lt"/>
                        </a:rPr>
                        <a:t>тыс. </a:t>
                      </a:r>
                      <a:r>
                        <a:rPr lang="ru-RU" sz="1800" b="1" dirty="0" err="1" smtClean="0">
                          <a:latin typeface="+mj-lt"/>
                        </a:rPr>
                        <a:t>руб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35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+mj-lt"/>
                        </a:rPr>
                        <a:t>Экипировка персонала</a:t>
                      </a:r>
                      <a:r>
                        <a:rPr lang="ru-RU" sz="1800" baseline="0" dirty="0" smtClean="0">
                          <a:latin typeface="+mj-lt"/>
                        </a:rPr>
                        <a:t> месторождения теплоаккумулирующими </a:t>
                      </a:r>
                      <a:r>
                        <a:rPr lang="ru-RU" sz="1800" baseline="0" dirty="0" smtClean="0">
                          <a:latin typeface="+mj-lt"/>
                        </a:rPr>
                        <a:t> элементами одежды, </a:t>
                      </a:r>
                      <a:r>
                        <a:rPr lang="ru-RU" sz="1800" baseline="0" dirty="0" smtClean="0">
                          <a:latin typeface="+mj-lt"/>
                        </a:rPr>
                        <a:t>шт.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50 </a:t>
                      </a:r>
                      <a:r>
                        <a:rPr lang="ru-RU" sz="1800" dirty="0" smtClean="0">
                          <a:latin typeface="+mj-lt"/>
                        </a:rPr>
                        <a:t>шт.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+mj-lt"/>
                        </a:rPr>
                        <a:t>Стоимость экипировки,</a:t>
                      </a:r>
                      <a:r>
                        <a:rPr lang="ru-RU" sz="1800" baseline="0" dirty="0" smtClean="0">
                          <a:latin typeface="+mj-lt"/>
                        </a:rPr>
                        <a:t> тыс. руб.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500 тыс. </a:t>
                      </a:r>
                      <a:r>
                        <a:rPr lang="ru-RU" sz="1800" dirty="0" err="1" smtClean="0">
                          <a:latin typeface="+mj-lt"/>
                        </a:rPr>
                        <a:t>руб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+mj-lt"/>
                        </a:rPr>
                        <a:t>Экономия энергетических ресурсов на</a:t>
                      </a:r>
                      <a:r>
                        <a:rPr lang="ru-RU" sz="1800" baseline="0" dirty="0" smtClean="0">
                          <a:latin typeface="+mj-lt"/>
                        </a:rPr>
                        <a:t> обогрев персонала в год, кВт*ч/год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24672 кВт*ч/год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+mj-lt"/>
                        </a:rPr>
                        <a:t>Экономия энергетических ресурсов на обогрев персонала, тыс. руб./ год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220 тыс.</a:t>
                      </a:r>
                      <a:r>
                        <a:rPr lang="ru-RU" sz="1800" baseline="0" dirty="0" smtClean="0">
                          <a:latin typeface="+mj-lt"/>
                        </a:rPr>
                        <a:t> </a:t>
                      </a:r>
                      <a:r>
                        <a:rPr lang="ru-RU" sz="1800" baseline="0" dirty="0" err="1" smtClean="0">
                          <a:latin typeface="+mj-lt"/>
                        </a:rPr>
                        <a:t>руб</a:t>
                      </a:r>
                      <a:r>
                        <a:rPr lang="ru-RU" sz="1800" baseline="0" dirty="0" smtClean="0">
                          <a:latin typeface="+mj-lt"/>
                        </a:rPr>
                        <a:t>/ год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682">
                <a:tc>
                  <a:txBody>
                    <a:bodyPr/>
                    <a:lstStyle/>
                    <a:p>
                      <a:endParaRPr lang="ru-RU" sz="1800" b="1" dirty="0" smtClean="0">
                        <a:latin typeface="+mj-lt"/>
                      </a:endParaRPr>
                    </a:p>
                    <a:p>
                      <a:r>
                        <a:rPr lang="ru-RU" sz="1800" b="1" dirty="0" smtClean="0">
                          <a:latin typeface="+mj-lt"/>
                        </a:rPr>
                        <a:t>Срок окупаемости проекта</a:t>
                      </a:r>
                    </a:p>
                    <a:p>
                      <a:endParaRPr lang="ru-RU" sz="1800" b="1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 smtClean="0">
                        <a:latin typeface="+mj-lt"/>
                      </a:endParaRPr>
                    </a:p>
                    <a:p>
                      <a:pPr algn="ctr"/>
                      <a:r>
                        <a:rPr lang="ru-RU" sz="1800" b="1" dirty="0" smtClean="0">
                          <a:latin typeface="+mj-lt"/>
                        </a:rPr>
                        <a:t>2,2</a:t>
                      </a:r>
                      <a:r>
                        <a:rPr lang="ru-RU" sz="1800" b="1" baseline="0" dirty="0" smtClean="0">
                          <a:latin typeface="+mj-lt"/>
                        </a:rPr>
                        <a:t> года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465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+mj-lt"/>
                        </a:rPr>
                        <a:t>Повышение допустимого времени работы персонала в</a:t>
                      </a:r>
                      <a:r>
                        <a:rPr lang="ru-RU" sz="1800" baseline="0" dirty="0" smtClean="0">
                          <a:latin typeface="+mj-lt"/>
                        </a:rPr>
                        <a:t> экстремальных условиях, %</a:t>
                      </a:r>
                      <a:r>
                        <a:rPr lang="ru-RU" sz="1800" dirty="0" smtClean="0">
                          <a:latin typeface="+mj-lt"/>
                        </a:rPr>
                        <a:t> 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200%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1439" marR="91439" marT="45711" marB="457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Этапы реализации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069824"/>
              </p:ext>
            </p:extLst>
          </p:nvPr>
        </p:nvGraphicFramePr>
        <p:xfrm>
          <a:off x="107504" y="1052736"/>
          <a:ext cx="8856984" cy="421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0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Этапы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Проектирование</a:t>
                      </a:r>
                      <a:r>
                        <a:rPr lang="ru-RU" baseline="0" dirty="0" smtClean="0"/>
                        <a:t> теплоаккумулирующих элементов </a:t>
                      </a:r>
                      <a:r>
                        <a:rPr lang="ru-RU" baseline="0" dirty="0" smtClean="0"/>
                        <a:t>одежды </a:t>
                      </a:r>
                      <a:r>
                        <a:rPr lang="ru-RU" baseline="0" dirty="0" smtClean="0"/>
                        <a:t>и средств управления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3</a:t>
                      </a:r>
                      <a:r>
                        <a:rPr lang="en-US" dirty="0" smtClean="0"/>
                        <a:t>D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модели и реализация </a:t>
                      </a:r>
                      <a:r>
                        <a:rPr lang="ru-RU" dirty="0" smtClean="0"/>
                        <a:t>макета теплоаккумулирующего </a:t>
                      </a:r>
                      <a:r>
                        <a:rPr lang="ru-RU" dirty="0" smtClean="0"/>
                        <a:t>элемента одежды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Презентация</a:t>
                      </a:r>
                      <a:r>
                        <a:rPr lang="ru-RU" baseline="0" dirty="0" smtClean="0"/>
                        <a:t> макета на всероссийских выставках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</a:t>
                      </a:r>
                      <a:r>
                        <a:rPr lang="ru-RU" baseline="0" dirty="0" smtClean="0"/>
                        <a:t> теоретических основ функционирования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Реализация</a:t>
                      </a:r>
                      <a:r>
                        <a:rPr lang="ru-RU" baseline="0" dirty="0" smtClean="0"/>
                        <a:t> математической модели функционирования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Натурная</a:t>
                      </a:r>
                      <a:r>
                        <a:rPr lang="ru-RU" baseline="0" dirty="0" smtClean="0"/>
                        <a:t> реализация теплоаккумулирующего </a:t>
                      </a:r>
                      <a:r>
                        <a:rPr lang="ru-RU" baseline="0" dirty="0" smtClean="0"/>
                        <a:t>элемента одежды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Экспериментальные</a:t>
                      </a:r>
                      <a:r>
                        <a:rPr lang="ru-RU" baseline="0" dirty="0" smtClean="0"/>
                        <a:t> исследования функционирования теплоаккумулирующего </a:t>
                      </a:r>
                      <a:r>
                        <a:rPr lang="ru-RU" baseline="0" dirty="0" smtClean="0"/>
                        <a:t>элемента одежды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Итого: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500 </a:t>
                      </a:r>
                      <a:r>
                        <a:rPr lang="ru-RU" b="1" i="1" dirty="0" smtClean="0"/>
                        <a:t>000</a:t>
                      </a:r>
                      <a:endParaRPr lang="ru-RU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7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Планируемые результаты проекта</a:t>
            </a: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07438" y="6345238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12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7727" y="1196752"/>
            <a:ext cx="83397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1)</a:t>
            </a:r>
            <a:r>
              <a:rPr lang="ru-RU" sz="2800" b="1" i="1" dirty="0" smtClean="0"/>
              <a:t>  </a:t>
            </a:r>
            <a:r>
              <a:rPr lang="ru-RU" sz="2800" dirty="0" smtClean="0"/>
              <a:t>Обеспечение комфортных условий </a:t>
            </a:r>
            <a:r>
              <a:rPr lang="ru-RU" sz="2800" dirty="0"/>
              <a:t>работы </a:t>
            </a:r>
            <a:r>
              <a:rPr lang="ru-RU" sz="2800" dirty="0" smtClean="0"/>
              <a:t>   персонала </a:t>
            </a:r>
            <a:r>
              <a:rPr lang="ru-RU" sz="2800" dirty="0"/>
              <a:t>в районах с пониженными </a:t>
            </a:r>
            <a:r>
              <a:rPr lang="ru-RU" sz="2800" dirty="0" smtClean="0"/>
              <a:t>среднесуточными температурами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2)</a:t>
            </a:r>
            <a:r>
              <a:rPr lang="ru-RU" sz="2800" b="1" dirty="0"/>
              <a:t> </a:t>
            </a:r>
            <a:r>
              <a:rPr lang="ru-RU" sz="2800" dirty="0" smtClean="0"/>
              <a:t>Снижение </a:t>
            </a:r>
            <a:r>
              <a:rPr lang="ru-RU" sz="2800" dirty="0"/>
              <a:t>потребление энергетических ресурсов за счет обогрева непосредственно потребителя тепла (а не </a:t>
            </a:r>
            <a:r>
              <a:rPr lang="ru-RU" sz="2800" dirty="0" smtClean="0"/>
              <a:t>окружающей среды)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3)</a:t>
            </a:r>
            <a:r>
              <a:rPr lang="ru-RU" sz="2800" b="1" dirty="0"/>
              <a:t> </a:t>
            </a:r>
            <a:r>
              <a:rPr lang="ru-RU" sz="2800" dirty="0" smtClean="0"/>
              <a:t>Обеспечение возможности </a:t>
            </a:r>
            <a:r>
              <a:rPr lang="ru-RU" sz="2800" dirty="0"/>
              <a:t>автономной работы устройства в течение всего рабочего </a:t>
            </a:r>
            <a:r>
              <a:rPr lang="ru-RU" sz="2800" dirty="0" smtClean="0"/>
              <a:t>дня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4) </a:t>
            </a:r>
            <a:r>
              <a:rPr lang="ru-RU" sz="2800" b="1" i="1" dirty="0" smtClean="0"/>
              <a:t>	</a:t>
            </a:r>
            <a:r>
              <a:rPr lang="ru-RU" sz="2800" dirty="0" smtClean="0"/>
              <a:t>Гибкое управление </a:t>
            </a:r>
            <a:r>
              <a:rPr lang="ru-RU" sz="2800" dirty="0"/>
              <a:t>процессом </a:t>
            </a:r>
            <a:r>
              <a:rPr lang="ru-RU" sz="2800" dirty="0" smtClean="0"/>
              <a:t>обогрева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7459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4084" y="2817250"/>
            <a:ext cx="726091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1000</TotalTime>
  <Words>397</Words>
  <Application>Microsoft Office PowerPoint</Application>
  <PresentationFormat>Экран (4:3)</PresentationFormat>
  <Paragraphs>138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      Многоразовые теплоаккумулирующие элементы одежды для работы в холодных условиях</vt:lpstr>
      <vt:lpstr>Презентация PowerPoint</vt:lpstr>
      <vt:lpstr>Аналоги</vt:lpstr>
      <vt:lpstr>Аналоги</vt:lpstr>
      <vt:lpstr>Презентация PowerPoint</vt:lpstr>
      <vt:lpstr>Презентация PowerPoint</vt:lpstr>
      <vt:lpstr>Область применения разработки</vt:lpstr>
      <vt:lpstr>Экономическая оценка</vt:lpstr>
      <vt:lpstr>Этапы реализации проекта</vt:lpstr>
      <vt:lpstr>Планируемые результаты проекта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Теплоаккумулирующая спецодежда для экстремальных условий работ</dc:title>
  <dc:creator>Алексей</dc:creator>
  <cp:lastModifiedBy>Медяков Андрей Андреевич</cp:lastModifiedBy>
  <cp:revision>132</cp:revision>
  <dcterms:created xsi:type="dcterms:W3CDTF">2013-03-31T16:03:35Z</dcterms:created>
  <dcterms:modified xsi:type="dcterms:W3CDTF">2023-10-24T06:47:25Z</dcterms:modified>
</cp:coreProperties>
</file>