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86" r:id="rId4"/>
    <p:sldId id="308" r:id="rId5"/>
    <p:sldId id="296" r:id="rId6"/>
    <p:sldId id="291" r:id="rId7"/>
    <p:sldId id="301" r:id="rId8"/>
    <p:sldId id="267" r:id="rId9"/>
    <p:sldId id="307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FCAF17"/>
    <a:srgbClr val="B5D8E1"/>
    <a:srgbClr val="FD493D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5" autoAdjust="0"/>
    <p:restoredTop sz="95916" autoAdjust="0"/>
  </p:normalViewPr>
  <p:slideViewPr>
    <p:cSldViewPr snapToGrid="0" snapToObjects="1" showGuides="1">
      <p:cViewPr varScale="1">
        <p:scale>
          <a:sx n="97" d="100"/>
          <a:sy n="97" d="100"/>
        </p:scale>
        <p:origin x="114" y="9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05/8/layout/hList7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3D947E0-108F-4D20-A71E-3CF329F97212}">
      <dgm:prSet phldr="0" custT="1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 rtl="0">
            <a:buNone/>
          </a:pPr>
          <a:r>
            <a:rPr lang="ru-RU" sz="2000" dirty="0">
              <a:latin typeface="Tenorite" pitchFamily="2" charset="0"/>
            </a:rPr>
            <a:t>Объём финансового обеспечения</a:t>
          </a:r>
          <a:br>
            <a:rPr lang="ru-RU" sz="2000" dirty="0">
              <a:latin typeface="Tenorite" pitchFamily="2" charset="0"/>
            </a:rPr>
          </a:br>
          <a:r>
            <a:rPr lang="ru-RU" sz="2000" dirty="0">
              <a:latin typeface="Tenorite" pitchFamily="2" charset="0"/>
            </a:rPr>
            <a:t>500-100 тыс.руб.</a:t>
          </a:r>
          <a:endParaRPr lang="en-US" sz="2000" dirty="0">
            <a:latin typeface="Tenorite" pitchFamily="2" charset="0"/>
          </a:endParaRPr>
        </a:p>
      </dgm:t>
    </dgm:pt>
    <dgm:pt modelId="{9D249532-A24D-4D8F-848A-9F42F2E486C9}" type="parTrans" cxnId="{A0077D09-C12C-46D0-8DF7-194B691136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AE813459-65AB-4FA9-B717-330DDA6DFA4E}" type="sibTrans" cxnId="{A0077D09-C12C-46D0-8DF7-194B691136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B1AFA1AF-0FF8-45B3-A6D0-0E255A2F637D}">
      <dgm:prSet phldr="0" custT="1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>
            <a:buNone/>
          </a:pPr>
          <a:r>
            <a:rPr lang="ru-RU" sz="2000" dirty="0">
              <a:latin typeface="Tenorite" pitchFamily="2" charset="0"/>
            </a:rPr>
            <a:t>Предполагаемый источник обеспечения</a:t>
          </a:r>
          <a:endParaRPr lang="en-US" sz="2000" dirty="0">
            <a:latin typeface="Tenorite" pitchFamily="2" charset="0"/>
          </a:endParaRPr>
        </a:p>
      </dgm:t>
    </dgm:pt>
    <dgm:pt modelId="{10C68AF5-481C-45AA-A216-8BBBB04515B9}" type="parTrans" cxnId="{F28D7702-2FC3-49BD-BB13-C989E5EE62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88649F7A-400B-4056-965D-C9AC0B3AD942}" type="sibTrans" cxnId="{F28D7702-2FC3-49BD-BB13-C989E5EE62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50418D2B-9486-42DE-AFDD-1D31420040FF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>
            <a:buNone/>
          </a:pPr>
          <a:r>
            <a:rPr lang="ru-RU" sz="2000" dirty="0">
              <a:latin typeface="Tenorite" pitchFamily="2" charset="0"/>
            </a:rPr>
            <a:t> «Умник», Студенческий </a:t>
          </a:r>
          <a:r>
            <a:rPr lang="ru-RU" sz="2000" dirty="0" err="1">
              <a:latin typeface="Tenorite" pitchFamily="2" charset="0"/>
            </a:rPr>
            <a:t>стартап</a:t>
          </a:r>
          <a:r>
            <a:rPr lang="ru-RU" sz="2000" dirty="0">
              <a:latin typeface="Tenorite" pitchFamily="2" charset="0"/>
            </a:rPr>
            <a:t> , Старт</a:t>
          </a:r>
          <a:endParaRPr lang="en-US" sz="2000" dirty="0">
            <a:latin typeface="Tenorite" pitchFamily="2" charset="0"/>
          </a:endParaRPr>
        </a:p>
      </dgm:t>
    </dgm:pt>
    <dgm:pt modelId="{D5A17F6B-93F5-442B-938A-0F38C281BE88}" type="parTrans" cxnId="{5A5BA622-5DEB-48B9-88D9-C1DE36C711E5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1D87A0A5-8024-4710-846B-D5BFAC785107}" type="sibTrans" cxnId="{5A5BA622-5DEB-48B9-88D9-C1DE36C711E5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E9682B4F-0217-4B50-923E-C104AA24290F}">
      <dgm:prSet phldr="0" custT="1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>
            <a:buNone/>
          </a:pPr>
          <a:r>
            <a:rPr lang="ru-RU" sz="1600" dirty="0">
              <a:latin typeface="Tenorite" pitchFamily="2" charset="0"/>
            </a:rPr>
            <a:t>Оценка рынка</a:t>
          </a:r>
          <a:endParaRPr lang="en-US" sz="1600" dirty="0">
            <a:latin typeface="Tenorite" pitchFamily="2" charset="0"/>
          </a:endParaRPr>
        </a:p>
      </dgm:t>
    </dgm:pt>
    <dgm:pt modelId="{E0F6C4AF-9BBB-4698-91D7-F9AE3EACBD5D}" type="parTrans" cxnId="{6C23D0C9-74B2-4C8B-AB2F-A03B3B0EBE56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B8632E42-D7EB-4C31-877E-6F1B2801851A}" type="sibTrans" cxnId="{6C23D0C9-74B2-4C8B-AB2F-A03B3B0EBE56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0EC0C300-11E4-45CF-8418-973585107209}">
      <dgm:prSet phldr="0" custT="1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>
            <a:buNone/>
          </a:pPr>
          <a:r>
            <a:rPr lang="ru-RU" sz="1600" dirty="0"/>
            <a:t>В Ростовской области и Краснодарском крае рентабельность большая, так как данная разработка подходит для любых производств, от частных (которых очень много), до промышленных.</a:t>
          </a:r>
          <a:endParaRPr lang="en-US" sz="1600" dirty="0">
            <a:latin typeface="Tenorite" pitchFamily="2" charset="0"/>
          </a:endParaRPr>
        </a:p>
      </dgm:t>
    </dgm:pt>
    <dgm:pt modelId="{1E4DD98E-100E-46B7-B24A-408BBF69E9FA}" type="parTrans" cxnId="{51563A4F-C0EB-47D6-B5BC-47A4E599AD4B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90FAB5D1-62B3-4FF6-A07D-EE607F529C32}" type="sibTrans" cxnId="{51563A4F-C0EB-47D6-B5BC-47A4E599AD4B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A34AE8AA-FDF7-FA40-BADC-6B62C2B1DE88}" type="pres">
      <dgm:prSet presAssocID="{0DD8915E-DC14-41D6-9BB5-F49E1C265163}" presName="Name0" presStyleCnt="0">
        <dgm:presLayoutVars>
          <dgm:dir/>
          <dgm:resizeHandles val="exact"/>
        </dgm:presLayoutVars>
      </dgm:prSet>
      <dgm:spPr/>
    </dgm:pt>
    <dgm:pt modelId="{2107607C-A87A-3347-81F6-106C527DBD58}" type="pres">
      <dgm:prSet presAssocID="{0DD8915E-DC14-41D6-9BB5-F49E1C265163}" presName="fgShape" presStyleLbl="fgShp" presStyleIdx="0" presStyleCnt="1" custLinFactNeighborX="140" custLinFactNeighborY="-19001"/>
      <dgm:spPr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0955960D-7F7D-E54C-8843-B1DBEEBFB364}" type="pres">
      <dgm:prSet presAssocID="{0DD8915E-DC14-41D6-9BB5-F49E1C265163}" presName="linComp" presStyleCnt="0"/>
      <dgm:spPr/>
    </dgm:pt>
    <dgm:pt modelId="{81155D12-3CC8-3D49-B0F3-3C84AC48510A}" type="pres">
      <dgm:prSet presAssocID="{73D947E0-108F-4D20-A71E-3CF329F97212}" presName="compNode" presStyleCnt="0"/>
      <dgm:spPr/>
    </dgm:pt>
    <dgm:pt modelId="{8F8B275D-8553-0846-A316-484B7B291C97}" type="pres">
      <dgm:prSet presAssocID="{73D947E0-108F-4D20-A71E-3CF329F97212}" presName="bkgdShape" presStyleLbl="node1" presStyleIdx="0" presStyleCnt="3" custLinFactNeighborX="-757"/>
      <dgm:spPr>
        <a:prstGeom prst="rect">
          <a:avLst/>
        </a:prstGeom>
      </dgm:spPr>
    </dgm:pt>
    <dgm:pt modelId="{7DA281F5-0265-2048-A63A-727E19796F79}" type="pres">
      <dgm:prSet presAssocID="{73D947E0-108F-4D20-A71E-3CF329F97212}" presName="nodeTx" presStyleLbl="node1" presStyleIdx="0" presStyleCnt="3">
        <dgm:presLayoutVars>
          <dgm:bulletEnabled val="1"/>
        </dgm:presLayoutVars>
      </dgm:prSet>
      <dgm:spPr/>
    </dgm:pt>
    <dgm:pt modelId="{79A13FEB-C61A-0346-824D-E0457CC5B4C9}" type="pres">
      <dgm:prSet presAssocID="{73D947E0-108F-4D20-A71E-3CF329F97212}" presName="invisiNode" presStyleLbl="node1" presStyleIdx="0" presStyleCnt="3"/>
      <dgm:spPr/>
    </dgm:pt>
    <dgm:pt modelId="{A126BA88-D0F9-AF4A-A7BA-0638E32B45F8}" type="pres">
      <dgm:prSet presAssocID="{73D947E0-108F-4D20-A71E-3CF329F97212}" presName="imagNode" presStyleLbl="fgImgPlace1" presStyleIdx="0" presStyleCnt="3" custScaleX="63106" custScaleY="63106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DF3C77F5-32F3-5845-BEE2-529229516397}" type="pres">
      <dgm:prSet presAssocID="{AE813459-65AB-4FA9-B717-330DDA6DFA4E}" presName="sibTrans" presStyleLbl="sibTrans2D1" presStyleIdx="0" presStyleCnt="0"/>
      <dgm:spPr/>
    </dgm:pt>
    <dgm:pt modelId="{16FC6348-B601-E348-A50F-7576C3DDD207}" type="pres">
      <dgm:prSet presAssocID="{B1AFA1AF-0FF8-45B3-A6D0-0E255A2F637D}" presName="compNode" presStyleCnt="0"/>
      <dgm:spPr/>
    </dgm:pt>
    <dgm:pt modelId="{4DFF6703-D32F-9E47-96B8-A304C47CCB78}" type="pres">
      <dgm:prSet presAssocID="{B1AFA1AF-0FF8-45B3-A6D0-0E255A2F637D}" presName="bkgdShape" presStyleLbl="node1" presStyleIdx="1" presStyleCnt="3" custLinFactNeighborX="-129"/>
      <dgm:spPr>
        <a:prstGeom prst="rect">
          <a:avLst/>
        </a:prstGeom>
      </dgm:spPr>
    </dgm:pt>
    <dgm:pt modelId="{BA2077AD-A827-784F-87A6-E8E29A836D84}" type="pres">
      <dgm:prSet presAssocID="{B1AFA1AF-0FF8-45B3-A6D0-0E255A2F637D}" presName="nodeTx" presStyleLbl="node1" presStyleIdx="1" presStyleCnt="3">
        <dgm:presLayoutVars>
          <dgm:bulletEnabled val="1"/>
        </dgm:presLayoutVars>
      </dgm:prSet>
      <dgm:spPr/>
    </dgm:pt>
    <dgm:pt modelId="{47276A48-75DE-FE4F-B4C6-8B77CF2957C3}" type="pres">
      <dgm:prSet presAssocID="{B1AFA1AF-0FF8-45B3-A6D0-0E255A2F637D}" presName="invisiNode" presStyleLbl="node1" presStyleIdx="1" presStyleCnt="3"/>
      <dgm:spPr/>
    </dgm:pt>
    <dgm:pt modelId="{EFEB790C-BD5C-F54D-9993-F81422A8AD8E}" type="pres">
      <dgm:prSet presAssocID="{B1AFA1AF-0FF8-45B3-A6D0-0E255A2F637D}" presName="imagNode" presStyleLbl="fgImgPlace1" presStyleIdx="1" presStyleCnt="3" custScaleX="63106" custScaleY="63106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56C7F139-002F-DF46-BB7F-23A563E7CE98}" type="pres">
      <dgm:prSet presAssocID="{88649F7A-400B-4056-965D-C9AC0B3AD942}" presName="sibTrans" presStyleLbl="sibTrans2D1" presStyleIdx="0" presStyleCnt="0"/>
      <dgm:spPr/>
    </dgm:pt>
    <dgm:pt modelId="{91E3D51E-7AB8-6349-A1D0-02F993052AB3}" type="pres">
      <dgm:prSet presAssocID="{E9682B4F-0217-4B50-923E-C104AA24290F}" presName="compNode" presStyleCnt="0"/>
      <dgm:spPr/>
    </dgm:pt>
    <dgm:pt modelId="{434ABADC-97F5-A547-823D-7594A86D79D3}" type="pres">
      <dgm:prSet presAssocID="{E9682B4F-0217-4B50-923E-C104AA24290F}" presName="bkgdShape" presStyleLbl="node1" presStyleIdx="2" presStyleCnt="3" custLinFactNeighborX="182"/>
      <dgm:spPr>
        <a:prstGeom prst="rect">
          <a:avLst/>
        </a:prstGeom>
      </dgm:spPr>
    </dgm:pt>
    <dgm:pt modelId="{BC636E4B-34B9-8543-A308-00E0D1B0D2F9}" type="pres">
      <dgm:prSet presAssocID="{E9682B4F-0217-4B50-923E-C104AA24290F}" presName="nodeTx" presStyleLbl="node1" presStyleIdx="2" presStyleCnt="3">
        <dgm:presLayoutVars>
          <dgm:bulletEnabled val="1"/>
        </dgm:presLayoutVars>
      </dgm:prSet>
      <dgm:spPr/>
    </dgm:pt>
    <dgm:pt modelId="{073A77BB-E8BD-4B4C-BFA2-7B530A2B3199}" type="pres">
      <dgm:prSet presAssocID="{E9682B4F-0217-4B50-923E-C104AA24290F}" presName="invisiNode" presStyleLbl="node1" presStyleIdx="2" presStyleCnt="3"/>
      <dgm:spPr/>
    </dgm:pt>
    <dgm:pt modelId="{CC076D56-4BB0-7246-9039-788AB439DAF0}" type="pres">
      <dgm:prSet presAssocID="{E9682B4F-0217-4B50-923E-C104AA24290F}" presName="imagNode" presStyleLbl="fgImgPlace1" presStyleIdx="2" presStyleCnt="3" custScaleX="63106" custScaleY="63106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8994D20D-699B-6A45-8026-8CCE203E1BB5}" type="presOf" srcId="{73D947E0-108F-4D20-A71E-3CF329F97212}" destId="{7DA281F5-0265-2048-A63A-727E19796F79}" srcOrd="1" destOrd="0" presId="urn:microsoft.com/office/officeart/2005/8/layout/hList7#1"/>
    <dgm:cxn modelId="{F280AB1F-2993-9D47-BFDD-242B41F1F2AC}" type="presOf" srcId="{0EC0C300-11E4-45CF-8418-973585107209}" destId="{434ABADC-97F5-A547-823D-7594A86D79D3}" srcOrd="0" destOrd="1" presId="urn:microsoft.com/office/officeart/2005/8/layout/hList7#1"/>
    <dgm:cxn modelId="{E5D9CC1F-E58D-2F49-A249-EA553AC96459}" type="presOf" srcId="{50418D2B-9486-42DE-AFDD-1D31420040FF}" destId="{4DFF6703-D32F-9E47-96B8-A304C47CCB78}" srcOrd="0" destOrd="1" presId="urn:microsoft.com/office/officeart/2005/8/layout/hList7#1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5368DE64-FD22-024A-86AC-2607350C890A}" type="presOf" srcId="{AE813459-65AB-4FA9-B717-330DDA6DFA4E}" destId="{DF3C77F5-32F3-5845-BEE2-529229516397}" srcOrd="0" destOrd="0" presId="urn:microsoft.com/office/officeart/2005/8/layout/hList7#1"/>
    <dgm:cxn modelId="{0CDD0345-B9D9-564F-9C2A-594661BD7D44}" type="presOf" srcId="{73D947E0-108F-4D20-A71E-3CF329F97212}" destId="{8F8B275D-8553-0846-A316-484B7B291C97}" srcOrd="0" destOrd="0" presId="urn:microsoft.com/office/officeart/2005/8/layout/hList7#1"/>
    <dgm:cxn modelId="{80DC2967-0B8E-9442-A9E2-4F58C113FDCA}" type="presOf" srcId="{B1AFA1AF-0FF8-45B3-A6D0-0E255A2F637D}" destId="{4DFF6703-D32F-9E47-96B8-A304C47CCB78}" srcOrd="0" destOrd="0" presId="urn:microsoft.com/office/officeart/2005/8/layout/hList7#1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28690183-A8F8-5D4A-A0A0-F1EAC1F67584}" type="presOf" srcId="{E9682B4F-0217-4B50-923E-C104AA24290F}" destId="{BC636E4B-34B9-8543-A308-00E0D1B0D2F9}" srcOrd="1" destOrd="0" presId="urn:microsoft.com/office/officeart/2005/8/layout/hList7#1"/>
    <dgm:cxn modelId="{C6485397-44AD-F347-A313-AE5F356648F1}" type="presOf" srcId="{50418D2B-9486-42DE-AFDD-1D31420040FF}" destId="{BA2077AD-A827-784F-87A6-E8E29A836D84}" srcOrd="1" destOrd="1" presId="urn:microsoft.com/office/officeart/2005/8/layout/hList7#1"/>
    <dgm:cxn modelId="{781B6FA0-0F00-0D41-8C2E-EA6A255C6967}" type="presOf" srcId="{0DD8915E-DC14-41D6-9BB5-F49E1C265163}" destId="{A34AE8AA-FDF7-FA40-BADC-6B62C2B1DE88}" srcOrd="0" destOrd="0" presId="urn:microsoft.com/office/officeart/2005/8/layout/hList7#1"/>
    <dgm:cxn modelId="{4AE39AA3-98A5-FD4F-B305-423319AE4156}" type="presOf" srcId="{0EC0C300-11E4-45CF-8418-973585107209}" destId="{BC636E4B-34B9-8543-A308-00E0D1B0D2F9}" srcOrd="1" destOrd="1" presId="urn:microsoft.com/office/officeart/2005/8/layout/hList7#1"/>
    <dgm:cxn modelId="{956B0EA6-B0CC-A04C-AAC4-2F46E14A46D0}" type="presOf" srcId="{E9682B4F-0217-4B50-923E-C104AA24290F}" destId="{434ABADC-97F5-A547-823D-7594A86D79D3}" srcOrd="0" destOrd="0" presId="urn:microsoft.com/office/officeart/2005/8/layout/hList7#1"/>
    <dgm:cxn modelId="{161425B1-9CC1-5A46-A6FE-66DDFF22F4E9}" type="presOf" srcId="{B1AFA1AF-0FF8-45B3-A6D0-0E255A2F637D}" destId="{BA2077AD-A827-784F-87A6-E8E29A836D84}" srcOrd="1" destOrd="0" presId="urn:microsoft.com/office/officeart/2005/8/layout/hList7#1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7B012CF3-9916-9C42-A389-6EC30575190C}" type="presOf" srcId="{88649F7A-400B-4056-965D-C9AC0B3AD942}" destId="{56C7F139-002F-DF46-BB7F-23A563E7CE98}" srcOrd="0" destOrd="0" presId="urn:microsoft.com/office/officeart/2005/8/layout/hList7#1"/>
    <dgm:cxn modelId="{E225472C-E3EE-2149-B941-7817CA44471E}" type="presParOf" srcId="{A34AE8AA-FDF7-FA40-BADC-6B62C2B1DE88}" destId="{2107607C-A87A-3347-81F6-106C527DBD58}" srcOrd="0" destOrd="0" presId="urn:microsoft.com/office/officeart/2005/8/layout/hList7#1"/>
    <dgm:cxn modelId="{F943B65C-83A1-794F-8716-82D6E9B90BCD}" type="presParOf" srcId="{A34AE8AA-FDF7-FA40-BADC-6B62C2B1DE88}" destId="{0955960D-7F7D-E54C-8843-B1DBEEBFB364}" srcOrd="1" destOrd="0" presId="urn:microsoft.com/office/officeart/2005/8/layout/hList7#1"/>
    <dgm:cxn modelId="{001D4585-DEB8-A543-8A40-05E8ABC28C57}" type="presParOf" srcId="{0955960D-7F7D-E54C-8843-B1DBEEBFB364}" destId="{81155D12-3CC8-3D49-B0F3-3C84AC48510A}" srcOrd="0" destOrd="0" presId="urn:microsoft.com/office/officeart/2005/8/layout/hList7#1"/>
    <dgm:cxn modelId="{1580EBFB-09CE-F344-8C03-5CB3CBE5AC98}" type="presParOf" srcId="{81155D12-3CC8-3D49-B0F3-3C84AC48510A}" destId="{8F8B275D-8553-0846-A316-484B7B291C97}" srcOrd="0" destOrd="0" presId="urn:microsoft.com/office/officeart/2005/8/layout/hList7#1"/>
    <dgm:cxn modelId="{842F04B3-A619-A54C-B547-B6C38B4FB951}" type="presParOf" srcId="{81155D12-3CC8-3D49-B0F3-3C84AC48510A}" destId="{7DA281F5-0265-2048-A63A-727E19796F79}" srcOrd="1" destOrd="0" presId="urn:microsoft.com/office/officeart/2005/8/layout/hList7#1"/>
    <dgm:cxn modelId="{08E39789-DE12-C44D-B363-AFAA969CE1E8}" type="presParOf" srcId="{81155D12-3CC8-3D49-B0F3-3C84AC48510A}" destId="{79A13FEB-C61A-0346-824D-E0457CC5B4C9}" srcOrd="2" destOrd="0" presId="urn:microsoft.com/office/officeart/2005/8/layout/hList7#1"/>
    <dgm:cxn modelId="{B88ECEE4-BA18-F649-9EFE-5FE2A1375A58}" type="presParOf" srcId="{81155D12-3CC8-3D49-B0F3-3C84AC48510A}" destId="{A126BA88-D0F9-AF4A-A7BA-0638E32B45F8}" srcOrd="3" destOrd="0" presId="urn:microsoft.com/office/officeart/2005/8/layout/hList7#1"/>
    <dgm:cxn modelId="{9B673E09-6E30-B544-9BA9-85CCFB26FC2F}" type="presParOf" srcId="{0955960D-7F7D-E54C-8843-B1DBEEBFB364}" destId="{DF3C77F5-32F3-5845-BEE2-529229516397}" srcOrd="1" destOrd="0" presId="urn:microsoft.com/office/officeart/2005/8/layout/hList7#1"/>
    <dgm:cxn modelId="{196FFE95-C277-344C-94D6-9114A085054E}" type="presParOf" srcId="{0955960D-7F7D-E54C-8843-B1DBEEBFB364}" destId="{16FC6348-B601-E348-A50F-7576C3DDD207}" srcOrd="2" destOrd="0" presId="urn:microsoft.com/office/officeart/2005/8/layout/hList7#1"/>
    <dgm:cxn modelId="{2BE2AAA5-6ADF-8C4D-955F-3EB733D7C5EB}" type="presParOf" srcId="{16FC6348-B601-E348-A50F-7576C3DDD207}" destId="{4DFF6703-D32F-9E47-96B8-A304C47CCB78}" srcOrd="0" destOrd="0" presId="urn:microsoft.com/office/officeart/2005/8/layout/hList7#1"/>
    <dgm:cxn modelId="{17073BDD-1BB2-3E40-B5F3-DB2DD27B70C8}" type="presParOf" srcId="{16FC6348-B601-E348-A50F-7576C3DDD207}" destId="{BA2077AD-A827-784F-87A6-E8E29A836D84}" srcOrd="1" destOrd="0" presId="urn:microsoft.com/office/officeart/2005/8/layout/hList7#1"/>
    <dgm:cxn modelId="{6756D7D8-C48B-024A-9259-CD45C2E2D6F3}" type="presParOf" srcId="{16FC6348-B601-E348-A50F-7576C3DDD207}" destId="{47276A48-75DE-FE4F-B4C6-8B77CF2957C3}" srcOrd="2" destOrd="0" presId="urn:microsoft.com/office/officeart/2005/8/layout/hList7#1"/>
    <dgm:cxn modelId="{68916BF1-7696-DF4C-AE9A-90DA1528D867}" type="presParOf" srcId="{16FC6348-B601-E348-A50F-7576C3DDD207}" destId="{EFEB790C-BD5C-F54D-9993-F81422A8AD8E}" srcOrd="3" destOrd="0" presId="urn:microsoft.com/office/officeart/2005/8/layout/hList7#1"/>
    <dgm:cxn modelId="{68673533-5457-724A-BD79-21053E0C5583}" type="presParOf" srcId="{0955960D-7F7D-E54C-8843-B1DBEEBFB364}" destId="{56C7F139-002F-DF46-BB7F-23A563E7CE98}" srcOrd="3" destOrd="0" presId="urn:microsoft.com/office/officeart/2005/8/layout/hList7#1"/>
    <dgm:cxn modelId="{EDA12534-DD6F-3D46-A33C-D2D3C096E217}" type="presParOf" srcId="{0955960D-7F7D-E54C-8843-B1DBEEBFB364}" destId="{91E3D51E-7AB8-6349-A1D0-02F993052AB3}" srcOrd="4" destOrd="0" presId="urn:microsoft.com/office/officeart/2005/8/layout/hList7#1"/>
    <dgm:cxn modelId="{98E12192-EF84-5E4E-8F7C-7D4B0E3B0CFB}" type="presParOf" srcId="{91E3D51E-7AB8-6349-A1D0-02F993052AB3}" destId="{434ABADC-97F5-A547-823D-7594A86D79D3}" srcOrd="0" destOrd="0" presId="urn:microsoft.com/office/officeart/2005/8/layout/hList7#1"/>
    <dgm:cxn modelId="{35A4D817-35C8-574E-BAE7-28EAD8E80E9E}" type="presParOf" srcId="{91E3D51E-7AB8-6349-A1D0-02F993052AB3}" destId="{BC636E4B-34B9-8543-A308-00E0D1B0D2F9}" srcOrd="1" destOrd="0" presId="urn:microsoft.com/office/officeart/2005/8/layout/hList7#1"/>
    <dgm:cxn modelId="{3F7650F7-8ADF-1647-ABCA-EDB62D6E6F07}" type="presParOf" srcId="{91E3D51E-7AB8-6349-A1D0-02F993052AB3}" destId="{073A77BB-E8BD-4B4C-BFA2-7B530A2B3199}" srcOrd="2" destOrd="0" presId="urn:microsoft.com/office/officeart/2005/8/layout/hList7#1"/>
    <dgm:cxn modelId="{A4C178E9-5B35-8046-AEA4-07EA064D48EC}" type="presParOf" srcId="{91E3D51E-7AB8-6349-A1D0-02F993052AB3}" destId="{CC076D56-4BB0-7246-9039-788AB439DAF0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8B275D-8553-0846-A316-484B7B291C97}">
      <dsp:nvSpPr>
        <dsp:cNvPr id="0" name=""/>
        <dsp:cNvSpPr/>
      </dsp:nvSpPr>
      <dsp:spPr>
        <a:xfrm>
          <a:off x="0" y="0"/>
          <a:ext cx="3165132" cy="3940870"/>
        </a:xfrm>
        <a:prstGeom prst="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enorite" pitchFamily="2" charset="0"/>
            </a:rPr>
            <a:t>Объём финансового обеспечения</a:t>
          </a:r>
          <a:br>
            <a:rPr lang="ru-RU" sz="2000" kern="1200" dirty="0">
              <a:latin typeface="Tenorite" pitchFamily="2" charset="0"/>
            </a:rPr>
          </a:br>
          <a:r>
            <a:rPr lang="ru-RU" sz="2000" kern="1200" dirty="0">
              <a:latin typeface="Tenorite" pitchFamily="2" charset="0"/>
            </a:rPr>
            <a:t>500-100 тыс.руб.</a:t>
          </a:r>
          <a:endParaRPr lang="en-US" sz="2000" kern="1200" dirty="0">
            <a:latin typeface="Tenorite" pitchFamily="2" charset="0"/>
          </a:endParaRPr>
        </a:p>
      </dsp:txBody>
      <dsp:txXfrm>
        <a:off x="0" y="1576348"/>
        <a:ext cx="3165132" cy="1576348"/>
      </dsp:txXfrm>
    </dsp:sp>
    <dsp:sp modelId="{A126BA88-D0F9-AF4A-A7BA-0638E32B45F8}">
      <dsp:nvSpPr>
        <dsp:cNvPr id="0" name=""/>
        <dsp:cNvSpPr/>
      </dsp:nvSpPr>
      <dsp:spPr>
        <a:xfrm>
          <a:off x="1170527" y="478533"/>
          <a:ext cx="828146" cy="82814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F6703-D32F-9E47-96B8-A304C47CCB78}">
      <dsp:nvSpPr>
        <dsp:cNvPr id="0" name=""/>
        <dsp:cNvSpPr/>
      </dsp:nvSpPr>
      <dsp:spPr>
        <a:xfrm>
          <a:off x="3258038" y="0"/>
          <a:ext cx="3165132" cy="3940870"/>
        </a:xfrm>
        <a:prstGeom prst="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enorite" pitchFamily="2" charset="0"/>
            </a:rPr>
            <a:t>Предполагаемый источник обеспечения</a:t>
          </a:r>
          <a:endParaRPr lang="en-US" sz="2000" kern="1200" dirty="0">
            <a:latin typeface="Tenorite" pitchFamily="2" charset="0"/>
          </a:endParaRPr>
        </a:p>
        <a:p>
          <a:pPr marL="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kern="1200" dirty="0">
              <a:latin typeface="Tenorite" pitchFamily="2" charset="0"/>
            </a:rPr>
            <a:t> «Умник», Студенческий </a:t>
          </a:r>
          <a:r>
            <a:rPr lang="ru-RU" sz="2000" kern="1200" dirty="0" err="1">
              <a:latin typeface="Tenorite" pitchFamily="2" charset="0"/>
            </a:rPr>
            <a:t>стартап</a:t>
          </a:r>
          <a:r>
            <a:rPr lang="ru-RU" sz="2000" kern="1200" dirty="0">
              <a:latin typeface="Tenorite" pitchFamily="2" charset="0"/>
            </a:rPr>
            <a:t> , Старт</a:t>
          </a:r>
          <a:endParaRPr lang="en-US" sz="2000" kern="1200" dirty="0">
            <a:latin typeface="Tenorite" pitchFamily="2" charset="0"/>
          </a:endParaRPr>
        </a:p>
      </dsp:txBody>
      <dsp:txXfrm>
        <a:off x="3258038" y="1576348"/>
        <a:ext cx="3165132" cy="1576348"/>
      </dsp:txXfrm>
    </dsp:sp>
    <dsp:sp modelId="{EFEB790C-BD5C-F54D-9993-F81422A8AD8E}">
      <dsp:nvSpPr>
        <dsp:cNvPr id="0" name=""/>
        <dsp:cNvSpPr/>
      </dsp:nvSpPr>
      <dsp:spPr>
        <a:xfrm>
          <a:off x="4430614" y="478533"/>
          <a:ext cx="828146" cy="82814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ABADC-97F5-A547-823D-7594A86D79D3}">
      <dsp:nvSpPr>
        <dsp:cNvPr id="0" name=""/>
        <dsp:cNvSpPr/>
      </dsp:nvSpPr>
      <dsp:spPr>
        <a:xfrm>
          <a:off x="6524242" y="0"/>
          <a:ext cx="3165132" cy="3940870"/>
        </a:xfrm>
        <a:prstGeom prst="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enorite" pitchFamily="2" charset="0"/>
            </a:rPr>
            <a:t>Оценка рынка</a:t>
          </a:r>
          <a:endParaRPr lang="en-US" sz="1600" kern="1200" dirty="0">
            <a:latin typeface="Tenorite" pitchFamily="2" charset="0"/>
          </a:endParaRPr>
        </a:p>
        <a:p>
          <a:pPr marL="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/>
            <a:t>В Ростовской области и Краснодарском крае рентабельность большая, так как данная разработка подходит для любых производств, от частных (которых очень много), до промышленных.</a:t>
          </a:r>
          <a:endParaRPr lang="en-US" sz="1600" kern="1200" dirty="0">
            <a:latin typeface="Tenorite" pitchFamily="2" charset="0"/>
          </a:endParaRPr>
        </a:p>
      </dsp:txBody>
      <dsp:txXfrm>
        <a:off x="6524242" y="1576348"/>
        <a:ext cx="3165132" cy="1576348"/>
      </dsp:txXfrm>
    </dsp:sp>
    <dsp:sp modelId="{CC076D56-4BB0-7246-9039-788AB439DAF0}">
      <dsp:nvSpPr>
        <dsp:cNvPr id="0" name=""/>
        <dsp:cNvSpPr/>
      </dsp:nvSpPr>
      <dsp:spPr>
        <a:xfrm>
          <a:off x="7690701" y="478533"/>
          <a:ext cx="828146" cy="82814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7607C-A87A-3347-81F6-106C527DBD58}">
      <dsp:nvSpPr>
        <dsp:cNvPr id="0" name=""/>
        <dsp:cNvSpPr/>
      </dsp:nvSpPr>
      <dsp:spPr>
        <a:xfrm>
          <a:off x="400054" y="3040375"/>
          <a:ext cx="8914225" cy="59113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850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Модернизация процесса выращивания белого амура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НАУМОВА З.А.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ПОЛЯКОВ А.Г.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БЕКИШВИЛИ Е.Г.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МАТВИЕНКО С.В.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 др.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20960" y="118745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стартап-проекта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20960" y="2229052"/>
            <a:ext cx="7834781" cy="427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Проект "Модернизация процесса выращивания белого амура" направлен на улучшение и оптимизацию методов и условий разведения и выращивания белого амура в аквакультуре. Целью проекта является увеличение производительности и эффективности процесса выращивания этого ценного пресноводного вида. В рамках проекта планируется внедрение современных технологий и инновационных подходов для обеспечения оптимальных условий содержания и роста белого амура. Возможные мероприятия включают в себя улучшение системы фильтрации и очистки воды, автоматизацию процессов контроля и управления, оптимизацию рационов питания и морфологических параметров окружающей среды. Ожидаемые результаты проекта включают повышение выживаемости и роста белого амура, снижение риска заболеваний и повреждений, а также увеличение продуктивности аквакультурного предприятия. Это позволит удовлетворить растущий спрос на белого амура и способствовать сохранению этого вида в природе. Проект "Модернизация процесса выращивания белого амура" имеет потенциал привлечения инвестиций и сотрудничества с заинтересованными сторонами, такими как аквакультурные предприятия, исследовательские организации и государственные учреждения, работающие в области охраны природы и рыбоводства.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3" name="Рисунок 12" descr="4ruRLI_CKiY.jpg">
            <a:extLst>
              <a:ext uri="{FF2B5EF4-FFF2-40B4-BE49-F238E27FC236}">
                <a16:creationId xmlns:a16="http://schemas.microsoft.com/office/drawing/2014/main" id="{3B15631B-9888-2A1C-4E6F-AFE5B4560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232" y="3234568"/>
            <a:ext cx="3074884" cy="278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1041462_wse12_3n2431_fotoelektricheskij_datchik.jpg">
            <a:extLst>
              <a:ext uri="{FF2B5EF4-FFF2-40B4-BE49-F238E27FC236}">
                <a16:creationId xmlns:a16="http://schemas.microsoft.com/office/drawing/2014/main" id="{BE01016A-FA79-1837-C10A-0787A5770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245" y="1275832"/>
            <a:ext cx="1362858" cy="1368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1040200"/>
            <a:ext cx="811574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pic>
        <p:nvPicPr>
          <p:cNvPr id="4" name="Содержимое 11" descr="TZw30v8tRcE.jpg">
            <a:extLst>
              <a:ext uri="{FF2B5EF4-FFF2-40B4-BE49-F238E27FC236}">
                <a16:creationId xmlns:a16="http://schemas.microsoft.com/office/drawing/2014/main" id="{601A9149-03D8-2398-8397-D9AA7B4E8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13" y="2440121"/>
            <a:ext cx="1307707" cy="1821497"/>
          </a:xfrm>
          <a:prstGeom prst="rect">
            <a:avLst/>
          </a:prstGeom>
        </p:spPr>
      </p:pic>
      <p:pic>
        <p:nvPicPr>
          <p:cNvPr id="14" name="Содержимое 17" descr="e_8NpWdjKfc.jpg">
            <a:extLst>
              <a:ext uri="{FF2B5EF4-FFF2-40B4-BE49-F238E27FC236}">
                <a16:creationId xmlns:a16="http://schemas.microsoft.com/office/drawing/2014/main" id="{F6583F46-7D01-E835-26F8-B191E8FD5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447" y="2485523"/>
            <a:ext cx="1852453" cy="1814195"/>
          </a:xfrm>
          <a:prstGeom prst="rect">
            <a:avLst/>
          </a:prstGeom>
        </p:spPr>
      </p:pic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34AC34AE-975A-8427-B01C-C75C1F190805}"/>
              </a:ext>
            </a:extLst>
          </p:cNvPr>
          <p:cNvSpPr/>
          <p:nvPr/>
        </p:nvSpPr>
        <p:spPr>
          <a:xfrm>
            <a:off x="2319399" y="3271018"/>
            <a:ext cx="1188720" cy="3886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>
            <a:extLst>
              <a:ext uri="{FF2B5EF4-FFF2-40B4-BE49-F238E27FC236}">
                <a16:creationId xmlns:a16="http://schemas.microsoft.com/office/drawing/2014/main" id="{BB81B9E6-FBB2-1CB6-F294-3A5345B43A9C}"/>
              </a:ext>
            </a:extLst>
          </p:cNvPr>
          <p:cNvSpPr/>
          <p:nvPr/>
        </p:nvSpPr>
        <p:spPr>
          <a:xfrm rot="18018804">
            <a:off x="4997723" y="1796179"/>
            <a:ext cx="1356360" cy="2819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гнутая вниз стрелка 25">
            <a:extLst>
              <a:ext uri="{FF2B5EF4-FFF2-40B4-BE49-F238E27FC236}">
                <a16:creationId xmlns:a16="http://schemas.microsoft.com/office/drawing/2014/main" id="{41F594EB-73D0-7919-6A31-97CB61E9808A}"/>
              </a:ext>
            </a:extLst>
          </p:cNvPr>
          <p:cNvSpPr/>
          <p:nvPr/>
        </p:nvSpPr>
        <p:spPr>
          <a:xfrm flipH="1">
            <a:off x="1633599" y="4734058"/>
            <a:ext cx="3063240" cy="74676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161C69A-6AC5-7E71-D5A0-DCF721612ECE}"/>
              </a:ext>
            </a:extLst>
          </p:cNvPr>
          <p:cNvSpPr/>
          <p:nvPr/>
        </p:nvSpPr>
        <p:spPr>
          <a:xfrm>
            <a:off x="697296" y="4320793"/>
            <a:ext cx="11420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itchFamily="34" charset="0"/>
              </a:rPr>
              <a:t>Заказчик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0437108-06F6-C3A4-74B7-8FEE6F282E8B}"/>
              </a:ext>
            </a:extLst>
          </p:cNvPr>
          <p:cNvSpPr/>
          <p:nvPr/>
        </p:nvSpPr>
        <p:spPr>
          <a:xfrm>
            <a:off x="4353939" y="4290312"/>
            <a:ext cx="17159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itchFamily="34" charset="0"/>
              </a:rPr>
              <a:t>Разработчики</a:t>
            </a:r>
            <a:endParaRPr lang="en-US" sz="1600" dirty="0">
              <a:latin typeface="Century Gothic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8400841-2C47-DB61-F26C-99B1B4F9A661}"/>
              </a:ext>
            </a:extLst>
          </p:cNvPr>
          <p:cNvSpPr/>
          <p:nvPr/>
        </p:nvSpPr>
        <p:spPr>
          <a:xfrm>
            <a:off x="5619369" y="855534"/>
            <a:ext cx="1625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entury Gothic" pitchFamily="34" charset="0"/>
              </a:rPr>
              <a:t>Поставщики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293AE0-0A32-1698-F9AF-96ECCCFE9232}"/>
              </a:ext>
            </a:extLst>
          </p:cNvPr>
          <p:cNvSpPr txBox="1"/>
          <p:nvPr/>
        </p:nvSpPr>
        <p:spPr>
          <a:xfrm>
            <a:off x="6022719" y="1686527"/>
            <a:ext cx="6105832" cy="47089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ru-RU" sz="1200" dirty="0"/>
              <a:t>Цель проекта: увеличение производства и качества белого амура путем внедрения современных технологий и методов выращивания. Заключение партнерских отношений: установление партнерских отношений с </a:t>
            </a:r>
            <a:r>
              <a:rPr lang="ru-RU" sz="1200" dirty="0" err="1"/>
              <a:t>рыбхозяйствами</a:t>
            </a:r>
            <a:r>
              <a:rPr lang="ru-RU" sz="1200" dirty="0"/>
              <a:t>, научными институтами и специалистами в области аквакультуры для обмена опытом и экспертизой. Маркетинговые исследования: проведение исследований рынка, чтобы определить потенциальный спрос на белого амура, а также выявить особенности и требования потребителей. Формирование ценностного предложения: разработка и продвижение белого амура как экологически чистого и качественного продукта с помощью маркетинговых стратегий, таких как участие на выставках, рекламные кампании и использование социальных сетей. Модернизация процесса выращивания: внедрение современных технологий в области разведения и контроля качества воды, улучшение условий содержания рыбы, автоматизация и оптимизация всех этапов процесса выращивания. Обучение персонала: проведение тренингов и курсов для рыбоводов по использованию новых технологий и современных методов выращивания белого амура. Финансирование проекта: привлечение инвестиций для покрытия затрат на модернизацию оборудования, закупку корма, обучение персонала и маркетинговые мероприятия. Управление рисками: анализ и управление рисками, связанными с возможными болезнями рыбы, отказом оборудования или изменением спроса на продукцию. Мониторинг и оценка результатов: постоянный мониторинг процесса выращивания, оценка качества рыбы, реакция на обратную связь от клиентов и постоянное улучшение производственных процессов. Расширение и развитие бизнеса: по мере увеличения спроса и установления позиции на рынке, возможно расширение производства и экспорт продукции в другие регионы или страны.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Клиенты - В2В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0110" y="118745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клиенты</a:t>
            </a:r>
            <a:endParaRPr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D33D1A-69CB-A2D6-C9E8-9C56A3568E28}"/>
              </a:ext>
            </a:extLst>
          </p:cNvPr>
          <p:cNvSpPr txBox="1"/>
          <p:nvPr/>
        </p:nvSpPr>
        <p:spPr>
          <a:xfrm>
            <a:off x="673166" y="1981212"/>
            <a:ext cx="9827343" cy="33239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/>
              <a:t>Аквакультурные предприятия: Это могут быть существующие или новые предприятия, занимающиеся разведением и выращиванием белого амура. </a:t>
            </a:r>
          </a:p>
          <a:p>
            <a:pPr marL="342900" indent="-342900">
              <a:buAutoNum type="arabicPeriod"/>
            </a:pPr>
            <a:endParaRPr lang="ru-RU" sz="1400" dirty="0"/>
          </a:p>
          <a:p>
            <a:pPr marL="342900" indent="-342900">
              <a:buAutoNum type="arabicPeriod"/>
            </a:pPr>
            <a:r>
              <a:rPr lang="ru-RU" sz="1400" dirty="0"/>
              <a:t>Рестораны и рыбные магазины: Эти потребители заинтересованы в закупке качественного и здорового белого амура для своих блюд или продажи в своих магазинах. Улучшенный процесс выращивания может обеспечить им доступ к более высококачественной рыбе. </a:t>
            </a:r>
          </a:p>
          <a:p>
            <a:pPr marL="342900" indent="-342900">
              <a:buAutoNum type="arabicPeriod"/>
            </a:pPr>
            <a:endParaRPr lang="ru-RU" sz="1400" dirty="0"/>
          </a:p>
          <a:p>
            <a:pPr marL="342900" indent="-342900">
              <a:buAutoNum type="arabicPeriod"/>
            </a:pPr>
            <a:r>
              <a:rPr lang="ru-RU" sz="1400" dirty="0"/>
              <a:t>Аквариумисты и любители рыб: Эти потребители могут быть заинтересованы в покупке белого амура для своих аквариумов или коллекций рыб. Они будут ценить здоровую и хорошо развитую рыбу, которую может обеспечить модернизированный процесс выращивания. </a:t>
            </a:r>
          </a:p>
          <a:p>
            <a:pPr marL="342900" indent="-342900">
              <a:buAutoNum type="arabicPeriod"/>
            </a:pPr>
            <a:endParaRPr lang="ru-RU" sz="1400" dirty="0"/>
          </a:p>
          <a:p>
            <a:pPr marL="342900" indent="-342900">
              <a:buAutoNum type="arabicPeriod"/>
            </a:pPr>
            <a:r>
              <a:rPr lang="ru-RU" sz="1400" dirty="0"/>
              <a:t>Исследовательские организации и учебные заведения</a:t>
            </a:r>
          </a:p>
          <a:p>
            <a:pPr marL="342900" indent="-342900">
              <a:buAutoNum type="arabicPeriod"/>
            </a:pPr>
            <a:endParaRPr lang="ru-RU" sz="1400" dirty="0"/>
          </a:p>
          <a:p>
            <a:pPr marL="342900" indent="-342900">
              <a:buAutoNum type="arabicPeriod"/>
            </a:pPr>
            <a:r>
              <a:rPr lang="ru-RU" sz="1400" dirty="0"/>
              <a:t>Организации, занимающиеся охраной природы и рыболовством</a:t>
            </a:r>
          </a:p>
          <a:p>
            <a:pPr marL="342900" indent="-342900">
              <a:buAutoNum type="arabicPeriod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263399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5D50FA2-B53A-1F17-C132-B9DC9274DA3E}"/>
              </a:ext>
            </a:extLst>
          </p:cNvPr>
          <p:cNvSpPr txBox="1">
            <a:spLocks/>
          </p:cNvSpPr>
          <p:nvPr/>
        </p:nvSpPr>
        <p:spPr>
          <a:xfrm>
            <a:off x="1432560" y="1704064"/>
            <a:ext cx="4663440" cy="522514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Актуальность проблемы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AA117ED-CD5E-E515-D568-045DC24BEBF9}"/>
              </a:ext>
            </a:extLst>
          </p:cNvPr>
          <p:cNvSpPr txBox="1">
            <a:spLocks/>
          </p:cNvSpPr>
          <p:nvPr/>
        </p:nvSpPr>
        <p:spPr>
          <a:xfrm>
            <a:off x="1149101" y="2802600"/>
            <a:ext cx="9893797" cy="2899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ru-RU" dirty="0">
                <a:latin typeface="Century Gothic" pitchFamily="34" charset="0"/>
                <a:cs typeface="Times New Roman" pitchFamily="18" charset="0"/>
              </a:rPr>
              <a:t>Разработка и внедрение автоматизированных систем контроля и управления, которые обеспечат оптимальные условия содержания и выращивания белого амура. Это может включать использование датчиков для наблюдения за параметрами воды, температурой, кислотностью и качеством пищи, а также системы автоматического поддержания и регулирования этих параметров. Использование молекулярно-генетических методов для селекции и улучшения генетического потенциала белого амура. Это может включать выделение самых успешных генотипов, чтобы создать популяции белого амура с повышенной устойчивостью к болезням, быстрее растущих или имеющих лучшую мясистость. Применение инновационных методов и технологий для повышения эффективности процесса выращивания. Это может включать использование специальных кормовых смесей, более эффективных систем очистки и рециркуляции воды, а также оптимизацию условий освещения, температуры и влажности в аквакультуре. Внедрение искусственного интеллекта и автоматизации в процесс выращивания белого амура. Это может включать использование алгоритмов машинного обучения и анализа данных для оптимизации процессов выращивания, прогнозирования роста и развития рыб, а также более точного контроля здоровья и благополучия рыб.</a:t>
            </a:r>
            <a:endParaRPr lang="en-US" dirty="0"/>
          </a:p>
        </p:txBody>
      </p:sp>
      <p:pic>
        <p:nvPicPr>
          <p:cNvPr id="21" name="Рисунок 20" descr="7ebb8b8589c45a0ec0ce4d450e13cfbf.jpg">
            <a:extLst>
              <a:ext uri="{FF2B5EF4-FFF2-40B4-BE49-F238E27FC236}">
                <a16:creationId xmlns:a16="http://schemas.microsoft.com/office/drawing/2014/main" id="{5790564A-10A4-DE63-05F6-91FBAB244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012" y="241322"/>
            <a:ext cx="2724471" cy="1723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0df1dd84fe0920fa629950319619a9e4.jpg">
            <a:extLst>
              <a:ext uri="{FF2B5EF4-FFF2-40B4-BE49-F238E27FC236}">
                <a16:creationId xmlns:a16="http://schemas.microsoft.com/office/drawing/2014/main" id="{15C22476-CC2C-148A-EB9F-4F966EE59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243" y="5312042"/>
            <a:ext cx="2230342" cy="14876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773090" y="8156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4" name="Text Placeholder 34">
            <a:extLst>
              <a:ext uri="{FF2B5EF4-FFF2-40B4-BE49-F238E27FC236}">
                <a16:creationId xmlns:a16="http://schemas.microsoft.com/office/drawing/2014/main" id="{BFDBEFEF-3084-259D-F846-8856DEE327A1}"/>
              </a:ext>
            </a:extLst>
          </p:cNvPr>
          <p:cNvSpPr txBox="1">
            <a:spLocks/>
          </p:cNvSpPr>
          <p:nvPr/>
        </p:nvSpPr>
        <p:spPr>
          <a:xfrm>
            <a:off x="1170817" y="2282056"/>
            <a:ext cx="5077550" cy="2171834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sz="2400" dirty="0"/>
              <a:t>«</a:t>
            </a:r>
            <a:r>
              <a:rPr lang="ru-RU" sz="2400" dirty="0" err="1"/>
              <a:t>Аквафабрика</a:t>
            </a:r>
            <a:r>
              <a:rPr lang="ru-RU" sz="2400" dirty="0"/>
              <a:t>» </a:t>
            </a:r>
          </a:p>
          <a:p>
            <a:pPr hangingPunct="1"/>
            <a:r>
              <a:rPr lang="ru-RU" sz="2400" dirty="0"/>
              <a:t>«</a:t>
            </a:r>
            <a:r>
              <a:rPr lang="ru-RU" sz="2400" dirty="0" err="1"/>
              <a:t>Инарктика</a:t>
            </a:r>
            <a:r>
              <a:rPr lang="ru-RU" sz="2400" dirty="0"/>
              <a:t>» </a:t>
            </a:r>
          </a:p>
          <a:p>
            <a:pPr hangingPunct="1"/>
            <a:r>
              <a:rPr lang="ru-RU" sz="2400" dirty="0"/>
              <a:t>«Русское море» </a:t>
            </a:r>
          </a:p>
          <a:p>
            <a:pPr hangingPunct="1"/>
            <a:r>
              <a:rPr lang="ru-RU" sz="2400" dirty="0"/>
              <a:t>«Русская аквакультура» </a:t>
            </a:r>
          </a:p>
          <a:p>
            <a:pPr hangingPunct="1"/>
            <a:r>
              <a:rPr lang="ru-RU" sz="2400" dirty="0" err="1"/>
              <a:t>Seafood</a:t>
            </a:r>
            <a:r>
              <a:rPr lang="ru-RU" sz="2400" dirty="0"/>
              <a:t> Expo Eurasia</a:t>
            </a:r>
            <a:endParaRPr lang="en-US" sz="2400" dirty="0"/>
          </a:p>
        </p:txBody>
      </p:sp>
      <p:sp>
        <p:nvSpPr>
          <p:cNvPr id="5" name="Text Placeholder 35">
            <a:extLst>
              <a:ext uri="{FF2B5EF4-FFF2-40B4-BE49-F238E27FC236}">
                <a16:creationId xmlns:a16="http://schemas.microsoft.com/office/drawing/2014/main" id="{C3A0ECB3-427F-1DF4-70F5-8A6A3D0B13F2}"/>
              </a:ext>
            </a:extLst>
          </p:cNvPr>
          <p:cNvSpPr txBox="1">
            <a:spLocks/>
          </p:cNvSpPr>
          <p:nvPr/>
        </p:nvSpPr>
        <p:spPr>
          <a:xfrm>
            <a:off x="7678504" y="2068235"/>
            <a:ext cx="2281237" cy="34766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/>
              <a:t>Mirjam Nilsson</a:t>
            </a:r>
            <a:endParaRPr lang="en-US" dirty="0"/>
          </a:p>
        </p:txBody>
      </p:sp>
      <p:sp>
        <p:nvSpPr>
          <p:cNvPr id="12" name="Text Placeholder 36">
            <a:extLst>
              <a:ext uri="{FF2B5EF4-FFF2-40B4-BE49-F238E27FC236}">
                <a16:creationId xmlns:a16="http://schemas.microsoft.com/office/drawing/2014/main" id="{DD349707-6854-F683-FB1A-F454E28A0BE5}"/>
              </a:ext>
            </a:extLst>
          </p:cNvPr>
          <p:cNvSpPr txBox="1">
            <a:spLocks/>
          </p:cNvSpPr>
          <p:nvPr/>
        </p:nvSpPr>
        <p:spPr>
          <a:xfrm>
            <a:off x="7678503" y="2453481"/>
            <a:ext cx="2281237" cy="34766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/>
              <a:t>Chief Executive Officer</a:t>
            </a:r>
            <a:endParaRPr lang="en-US" dirty="0"/>
          </a:p>
        </p:txBody>
      </p:sp>
      <p:pic>
        <p:nvPicPr>
          <p:cNvPr id="13" name="Рисунок 12" descr="Снимок экрана (63).png">
            <a:extLst>
              <a:ext uri="{FF2B5EF4-FFF2-40B4-BE49-F238E27FC236}">
                <a16:creationId xmlns:a16="http://schemas.microsoft.com/office/drawing/2014/main" id="{C3E8638F-B455-8CF8-2A2E-A47C8CD2FC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30089" t="32540" r="40446" b="33809"/>
          <a:stretch>
            <a:fillRect/>
          </a:stretch>
        </p:blipFill>
        <p:spPr>
          <a:xfrm>
            <a:off x="6096000" y="1428750"/>
            <a:ext cx="4426250" cy="400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025991" y="9568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Рынка</a:t>
            </a:r>
          </a:p>
        </p:txBody>
      </p:sp>
      <p:graphicFrame>
        <p:nvGraphicFramePr>
          <p:cNvPr id="2" name="Content Placeholder 3" descr="Timeline Placeholder ">
            <a:extLst>
              <a:ext uri="{FF2B5EF4-FFF2-40B4-BE49-F238E27FC236}">
                <a16:creationId xmlns:a16="http://schemas.microsoft.com/office/drawing/2014/main" id="{B0D8039E-ED08-14CD-20F4-DCA8D4590A6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11263071"/>
              </p:ext>
            </p:extLst>
          </p:nvPr>
        </p:nvGraphicFramePr>
        <p:xfrm>
          <a:off x="1251312" y="2082555"/>
          <a:ext cx="9689375" cy="3940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F929B33-9C2D-7A75-5F4A-AF79F367ABD6}"/>
              </a:ext>
            </a:extLst>
          </p:cNvPr>
          <p:cNvSpPr txBox="1"/>
          <p:nvPr/>
        </p:nvSpPr>
        <p:spPr>
          <a:xfrm>
            <a:off x="267526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8636C5-85A9-519C-1CAE-028D46FA0566}"/>
              </a:ext>
            </a:extLst>
          </p:cNvPr>
          <p:cNvSpPr txBox="1"/>
          <p:nvPr/>
        </p:nvSpPr>
        <p:spPr>
          <a:xfrm>
            <a:off x="5945338" y="265940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3E78B9-55C6-CE1C-B8A6-109BA1A1E68A}"/>
              </a:ext>
            </a:extLst>
          </p:cNvPr>
          <p:cNvSpPr txBox="1"/>
          <p:nvPr/>
        </p:nvSpPr>
        <p:spPr>
          <a:xfrm>
            <a:off x="9193998" y="264416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E80446F-2961-4D16-E1D1-C3DA7A306BF9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ABCA08A-9301-5C51-43CC-4BB3BD44352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A3731222-2C07-6C6C-4FB3-55B58DF5047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2066FC7-FF35-E7D4-8DDB-4F7EF23A990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2739C6D-6762-657B-CD25-9314E805CD5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D5E9459-08DD-6737-F654-B0C1650F442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ACD8B961-3C11-C990-18D5-451455B51934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52EADC66-0572-A150-A065-830BE336FBE9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074006B6-6C34-D679-87C6-86E41ECC3BF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B73440C3-9E2E-1CE4-8C3B-5B96A8AE2B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9097136"/>
              </p:ext>
            </p:extLst>
          </p:nvPr>
        </p:nvGraphicFramePr>
        <p:xfrm>
          <a:off x="1066799" y="2113281"/>
          <a:ext cx="9791700" cy="3103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888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3305912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3263900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</a:tblGrid>
              <a:tr h="390735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enorite" pitchFamily="2" charset="0"/>
                        </a:rPr>
                        <a:t>Этап</a:t>
                      </a:r>
                      <a:endParaRPr lang="en-US" b="1" dirty="0">
                        <a:latin typeface="Tenorit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enorite" pitchFamily="2" charset="0"/>
                        </a:rPr>
                        <a:t>Длительность</a:t>
                      </a:r>
                      <a:endParaRPr lang="en-US" b="1" dirty="0">
                        <a:latin typeface="Tenorit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enorite" pitchFamily="2" charset="0"/>
                        </a:rPr>
                        <a:t>Стоимость, руб.</a:t>
                      </a:r>
                      <a:endParaRPr lang="en-US" b="1" dirty="0">
                        <a:latin typeface="Tenorit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7148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электрической принципиальной схемы</a:t>
                      </a:r>
                      <a:endParaRPr lang="ru-RU" sz="1400" dirty="0"/>
                    </a:p>
                    <a:p>
                      <a:pPr algn="ctr"/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3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мес.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100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000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6730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электронного устройства</a:t>
                      </a:r>
                      <a:endParaRPr lang="ru-RU" sz="1400" dirty="0"/>
                    </a:p>
                    <a:p>
                      <a:pPr algn="ctr"/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3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мес.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100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000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7148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программного обеспечения</a:t>
                      </a:r>
                      <a:endParaRPr lang="ru-RU" sz="1400" dirty="0"/>
                    </a:p>
                    <a:p>
                      <a:pPr algn="ctr"/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3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мес.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200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000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5063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испытаний </a:t>
                      </a:r>
                      <a:endParaRPr lang="ru-RU" sz="1400" dirty="0"/>
                    </a:p>
                    <a:p>
                      <a:pPr algn="ctr"/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3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мес.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100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enorite" pitchFamily="2" charset="0"/>
                        </a:rPr>
                        <a:t> 000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E14AE35-134E-C2CC-8291-D64EE693DCFA}"/>
              </a:ext>
            </a:extLst>
          </p:cNvPr>
          <p:cNvSpPr txBox="1"/>
          <p:nvPr/>
        </p:nvSpPr>
        <p:spPr>
          <a:xfrm>
            <a:off x="916375" y="1031051"/>
            <a:ext cx="6100916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Календарный план реализации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стартап-проекта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5DDE0D38-E5EE-573F-05D5-3BC47D727A5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23EB554-9994-811F-8D5F-4A221D1DFA59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973C5AF-63B9-349F-6C3E-4E3E3F1288B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5D05BB0-E2C7-BD18-1397-E5CC4EBEB5B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A28CC65-2990-ED1E-AB08-68B59C1D00E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346C24A-72DA-9859-3A3F-83FEC748D83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23E72AD-60C7-D21A-18EA-422D07101F8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221D4783-7133-DB9A-C30A-92A2F2953F97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043CDB0C-8202-42EF-4080-B43E80B3F71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" name="7">
              <a:extLst>
                <a:ext uri="{FF2B5EF4-FFF2-40B4-BE49-F238E27FC236}">
                  <a16:creationId xmlns:a16="http://schemas.microsoft.com/office/drawing/2014/main" id="{922DEE29-8F87-AE1B-BA90-FAB5A72280AA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grpSp>
        <p:nvGrpSpPr>
          <p:cNvPr id="21" name="Google Shape;261;p13">
            <a:extLst>
              <a:ext uri="{FF2B5EF4-FFF2-40B4-BE49-F238E27FC236}">
                <a16:creationId xmlns:a16="http://schemas.microsoft.com/office/drawing/2014/main" id="{A6DB976A-BF1C-CAD5-2926-50060E8CB94A}"/>
              </a:ext>
            </a:extLst>
          </p:cNvPr>
          <p:cNvGrpSpPr/>
          <p:nvPr/>
        </p:nvGrpSpPr>
        <p:grpSpPr>
          <a:xfrm>
            <a:off x="4865398" y="2160961"/>
            <a:ext cx="8407229" cy="738623"/>
            <a:chOff x="1241457" y="4456126"/>
            <a:chExt cx="10737046" cy="845924"/>
          </a:xfrm>
        </p:grpSpPr>
        <p:sp>
          <p:nvSpPr>
            <p:cNvPr id="22" name="Google Shape;265;p13">
              <a:extLst>
                <a:ext uri="{FF2B5EF4-FFF2-40B4-BE49-F238E27FC236}">
                  <a16:creationId xmlns:a16="http://schemas.microsoft.com/office/drawing/2014/main" id="{BBB9F2F4-EBA5-C548-EEAD-BF55DEC10D0C}"/>
                </a:ext>
              </a:extLst>
            </p:cNvPr>
            <p:cNvSpPr txBox="1"/>
            <p:nvPr/>
          </p:nvSpPr>
          <p:spPr>
            <a:xfrm>
              <a:off x="1484166" y="4537806"/>
              <a:ext cx="2148920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66;p13">
              <a:extLst>
                <a:ext uri="{FF2B5EF4-FFF2-40B4-BE49-F238E27FC236}">
                  <a16:creationId xmlns:a16="http://schemas.microsoft.com/office/drawing/2014/main" id="{D1774C72-1F93-77DE-6949-07C2B8EF410C}"/>
                </a:ext>
              </a:extLst>
            </p:cNvPr>
            <p:cNvSpPr txBox="1"/>
            <p:nvPr/>
          </p:nvSpPr>
          <p:spPr>
            <a:xfrm>
              <a:off x="4464860" y="4520465"/>
              <a:ext cx="1722331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67;p13">
              <a:extLst>
                <a:ext uri="{FF2B5EF4-FFF2-40B4-BE49-F238E27FC236}">
                  <a16:creationId xmlns:a16="http://schemas.microsoft.com/office/drawing/2014/main" id="{3C67E396-7D7B-9015-D630-34BF170C15A2}"/>
                </a:ext>
              </a:extLst>
            </p:cNvPr>
            <p:cNvSpPr txBox="1"/>
            <p:nvPr/>
          </p:nvSpPr>
          <p:spPr>
            <a:xfrm>
              <a:off x="7420860" y="4513078"/>
              <a:ext cx="1529503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68;p13">
              <a:extLst>
                <a:ext uri="{FF2B5EF4-FFF2-40B4-BE49-F238E27FC236}">
                  <a16:creationId xmlns:a16="http://schemas.microsoft.com/office/drawing/2014/main" id="{BC19FF01-C109-53D2-8BFA-16A6ADEB7E6E}"/>
                </a:ext>
              </a:extLst>
            </p:cNvPr>
            <p:cNvSpPr txBox="1"/>
            <p:nvPr/>
          </p:nvSpPr>
          <p:spPr>
            <a:xfrm>
              <a:off x="9955186" y="4537806"/>
              <a:ext cx="2023317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9;p13">
              <a:extLst>
                <a:ext uri="{FF2B5EF4-FFF2-40B4-BE49-F238E27FC236}">
                  <a16:creationId xmlns:a16="http://schemas.microsoft.com/office/drawing/2014/main" id="{EE610427-39A2-EC95-6F10-50B60AC1254F}"/>
                </a:ext>
              </a:extLst>
            </p:cNvPr>
            <p:cNvSpPr txBox="1"/>
            <p:nvPr/>
          </p:nvSpPr>
          <p:spPr>
            <a:xfrm>
              <a:off x="1241457" y="4456126"/>
              <a:ext cx="2631308" cy="84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Наумова Злата</a:t>
              </a: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Руководитель, разработчик проекта, анализ рынка </a:t>
              </a:r>
              <a:endParaRPr lang="ru-RU" dirty="0"/>
            </a:p>
          </p:txBody>
        </p:sp>
      </p:grp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4A3C3DD8-A4F5-20DF-4B34-8CA14E6AF530}"/>
              </a:ext>
            </a:extLst>
          </p:cNvPr>
          <p:cNvSpPr txBox="1">
            <a:spLocks/>
          </p:cNvSpPr>
          <p:nvPr/>
        </p:nvSpPr>
        <p:spPr>
          <a:xfrm>
            <a:off x="1126667" y="3233913"/>
            <a:ext cx="3930734" cy="68709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algn="ctr" hangingPunct="1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ПОЛЯКОВ АНДРЕЙ ГЕННАДЬЕВИЧ</a:t>
            </a:r>
          </a:p>
          <a:p>
            <a:pPr marL="0" indent="0" algn="ctr" hangingPunct="1"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 hangingPunct="1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БЕКИШВИЛИ ЕГОР ГУРАМОВИЧ</a:t>
            </a:r>
          </a:p>
          <a:p>
            <a:pPr marL="0" indent="0" algn="ctr" hangingPunct="1"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 hangingPunct="1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МАТВИЕНКО СЕРГЕЙ ВАЛЕРЬЕВИЧ</a:t>
            </a:r>
          </a:p>
          <a:p>
            <a:pPr marL="0" indent="0" algn="ctr" hangingPunct="1"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 hangingPunct="1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ЧЕРНЫШОВ ЕВГЕНИЙ ИВАНОВИЧ БУРЯК</a:t>
            </a:r>
          </a:p>
          <a:p>
            <a:pPr marL="0" indent="0" algn="ctr" hangingPunct="1"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 hangingPunct="1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АЛИНА АЛЕКСАНДРОВНА ГОНЧАРОВ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9" name="Рисунок 48" descr="UJEKrq0nHI0.jpg">
            <a:extLst>
              <a:ext uri="{FF2B5EF4-FFF2-40B4-BE49-F238E27FC236}">
                <a16:creationId xmlns:a16="http://schemas.microsoft.com/office/drawing/2014/main" id="{E8AC4DD3-1997-BC17-CC77-804D35CB82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34" b="12434"/>
          <a:stretch>
            <a:fillRect/>
          </a:stretch>
        </p:blipFill>
        <p:spPr>
          <a:xfrm>
            <a:off x="4949531" y="329273"/>
            <a:ext cx="1788540" cy="17898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D83B0C-58EB-14D3-1383-5231C1B2994F}"/>
              </a:ext>
            </a:extLst>
          </p:cNvPr>
          <p:cNvSpPr txBox="1"/>
          <p:nvPr/>
        </p:nvSpPr>
        <p:spPr>
          <a:xfrm>
            <a:off x="6915694" y="3233913"/>
            <a:ext cx="5079442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МИХАИЛ СЕРГЕЕВИЧ ПУЗАНОВ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ДАНИИЛ СЕРГЕЕВИЧ БЕСЕДИНА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АЛЕКСАНДРА ВИКТОРОВНА СТАРКОВ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ЭДУАРД АЛЕКСАНДРОВИЧ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134309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: </a:t>
            </a:r>
            <a:r>
              <a:rPr lang="ru-RU" sz="2400" dirty="0"/>
              <a:t>Наумова Злата</a:t>
            </a:r>
            <a:endParaRPr sz="24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+79885195389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/>
              <a:t>alicejellington@gmail.com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902</Words>
  <Application>Microsoft Office PowerPoint</Application>
  <PresentationFormat>Широкоэкранный</PresentationFormat>
  <Paragraphs>96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Gilroy-Bold</vt:lpstr>
      <vt:lpstr>Gilroy-ExtraBold</vt:lpstr>
      <vt:lpstr>Gilroy-Light</vt:lpstr>
      <vt:lpstr>Helvetica</vt:lpstr>
      <vt:lpstr>Helvetica Neue</vt:lpstr>
      <vt:lpstr>Tenorite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</cp:lastModifiedBy>
  <cp:revision>28</cp:revision>
  <dcterms:modified xsi:type="dcterms:W3CDTF">2023-12-05T19:36:36Z</dcterms:modified>
</cp:coreProperties>
</file>