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3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700" r:id="rId2"/>
    <p:sldMasterId id="2147483713" r:id="rId3"/>
  </p:sldMasterIdLst>
  <p:sldIdLst>
    <p:sldId id="256" r:id="rId4"/>
    <p:sldId id="297" r:id="rId5"/>
    <p:sldId id="285" r:id="rId6"/>
    <p:sldId id="288" r:id="rId7"/>
    <p:sldId id="303" r:id="rId8"/>
    <p:sldId id="263" r:id="rId9"/>
    <p:sldId id="311" r:id="rId10"/>
    <p:sldId id="299" r:id="rId11"/>
    <p:sldId id="304" r:id="rId12"/>
    <p:sldId id="301" r:id="rId13"/>
    <p:sldId id="312" r:id="rId14"/>
    <p:sldId id="305" r:id="rId15"/>
    <p:sldId id="308" r:id="rId16"/>
    <p:sldId id="290" r:id="rId17"/>
    <p:sldId id="291" r:id="rId18"/>
    <p:sldId id="302" r:id="rId19"/>
    <p:sldId id="306" r:id="rId20"/>
    <p:sldId id="264" r:id="rId21"/>
  </p:sldIdLst>
  <p:sldSz cx="10080625" cy="5670550"/>
  <p:notesSz cx="7559675" cy="10691813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786">
          <p15:clr>
            <a:srgbClr val="A4A3A4"/>
          </p15:clr>
        </p15:guide>
        <p15:guide id="2" pos="3175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4D4E2"/>
    <a:srgbClr val="018B9D"/>
    <a:srgbClr val="008C9D"/>
    <a:srgbClr val="00B7D0"/>
    <a:srgbClr val="00D5F2"/>
    <a:srgbClr val="018C9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Средний стиль 2 - акцент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7DF18680-E054-41AD-8BC1-D1AEF772440D}" styleName="Средний стиль 2 -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525" autoAdjust="0"/>
    <p:restoredTop sz="94269" autoAdjust="0"/>
  </p:normalViewPr>
  <p:slideViewPr>
    <p:cSldViewPr>
      <p:cViewPr varScale="1">
        <p:scale>
          <a:sx n="70" d="100"/>
          <a:sy n="70" d="100"/>
        </p:scale>
        <p:origin x="84" y="828"/>
      </p:cViewPr>
      <p:guideLst>
        <p:guide orient="horz" pos="1786"/>
        <p:guide pos="3175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theme" Target="theme/theme1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viewProps" Target="viewProps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DC6676D-03CD-492E-B9FA-5BC403847C2A}" type="doc">
      <dgm:prSet loTypeId="urn:microsoft.com/office/officeart/2005/8/layout/vList5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40823609-9E1F-477F-970E-0797297793BB}">
      <dgm:prSet phldrT="[Текст]" custT="1"/>
      <dgm:spPr>
        <a:solidFill>
          <a:srgbClr val="008C9D"/>
        </a:solidFill>
      </dgm:spPr>
      <dgm:t>
        <a:bodyPr/>
        <a:lstStyle/>
        <a:p>
          <a:r>
            <a:rPr lang="ru-RU" sz="4000" dirty="0"/>
            <a:t>Люди 16+</a:t>
          </a:r>
        </a:p>
      </dgm:t>
    </dgm:pt>
    <dgm:pt modelId="{A5EB25F1-A635-4574-A1F9-1978F99567B7}" type="parTrans" cxnId="{589E3AF8-C451-4CB4-BFA2-ECFAAD994277}">
      <dgm:prSet/>
      <dgm:spPr/>
      <dgm:t>
        <a:bodyPr/>
        <a:lstStyle/>
        <a:p>
          <a:endParaRPr lang="ru-RU" sz="4000"/>
        </a:p>
      </dgm:t>
    </dgm:pt>
    <dgm:pt modelId="{00E087C0-C248-4C14-BDAD-153C3C6A6AE0}" type="sibTrans" cxnId="{589E3AF8-C451-4CB4-BFA2-ECFAAD994277}">
      <dgm:prSet/>
      <dgm:spPr/>
      <dgm:t>
        <a:bodyPr/>
        <a:lstStyle/>
        <a:p>
          <a:endParaRPr lang="ru-RU" sz="4000"/>
        </a:p>
      </dgm:t>
    </dgm:pt>
    <dgm:pt modelId="{684F60A0-79DD-4DC4-8B93-F71DCB5F72ED}">
      <dgm:prSet phldrT="[Текст]" custT="1"/>
      <dgm:spPr>
        <a:solidFill>
          <a:srgbClr val="A4D4E2"/>
        </a:solidFill>
        <a:ln>
          <a:solidFill>
            <a:srgbClr val="A4D4E2"/>
          </a:solidFill>
        </a:ln>
      </dgm:spPr>
      <dgm:t>
        <a:bodyPr/>
        <a:lstStyle/>
        <a:p>
          <a:r>
            <a:rPr lang="ru-RU" sz="2800" dirty="0">
              <a:solidFill>
                <a:schemeClr val="tx1"/>
              </a:solidFill>
              <a:latin typeface="Bahnschrift Condensed" panose="020B0502040204020203" pitchFamily="34" charset="0"/>
              <a:ea typeface="Calibri"/>
              <a:cs typeface="Calibri"/>
              <a:sym typeface="Calibri"/>
            </a:rPr>
            <a:t>Готовность к службе, увлечение играми(собственный или рабочий интерес)</a:t>
          </a:r>
          <a:endParaRPr lang="ru-RU" sz="2800" dirty="0">
            <a:solidFill>
              <a:schemeClr val="tx1"/>
            </a:solidFill>
          </a:endParaRPr>
        </a:p>
      </dgm:t>
    </dgm:pt>
    <dgm:pt modelId="{6D3DAFA6-0D9F-4D19-B108-EBE5E225A770}" type="parTrans" cxnId="{602CD5BD-DB03-47FE-8277-95F755165DAE}">
      <dgm:prSet/>
      <dgm:spPr/>
      <dgm:t>
        <a:bodyPr/>
        <a:lstStyle/>
        <a:p>
          <a:endParaRPr lang="ru-RU" sz="4000"/>
        </a:p>
      </dgm:t>
    </dgm:pt>
    <dgm:pt modelId="{6EB2D3BA-A1D4-4CDA-833C-A0CB99162A4F}" type="sibTrans" cxnId="{602CD5BD-DB03-47FE-8277-95F755165DAE}">
      <dgm:prSet/>
      <dgm:spPr/>
      <dgm:t>
        <a:bodyPr/>
        <a:lstStyle/>
        <a:p>
          <a:endParaRPr lang="ru-RU" sz="4000"/>
        </a:p>
      </dgm:t>
    </dgm:pt>
    <dgm:pt modelId="{698EA119-0AA3-4DA2-993B-2B610C8DC3B2}" type="pres">
      <dgm:prSet presAssocID="{EDC6676D-03CD-492E-B9FA-5BC403847C2A}" presName="Name0" presStyleCnt="0">
        <dgm:presLayoutVars>
          <dgm:dir/>
          <dgm:animLvl val="lvl"/>
          <dgm:resizeHandles val="exact"/>
        </dgm:presLayoutVars>
      </dgm:prSet>
      <dgm:spPr/>
    </dgm:pt>
    <dgm:pt modelId="{385953E8-A4B7-4A5B-ABF1-AE499D5EDF7C}" type="pres">
      <dgm:prSet presAssocID="{40823609-9E1F-477F-970E-0797297793BB}" presName="linNode" presStyleCnt="0"/>
      <dgm:spPr/>
    </dgm:pt>
    <dgm:pt modelId="{25CE82D9-9946-4501-ADAF-4D9AD60E2680}" type="pres">
      <dgm:prSet presAssocID="{40823609-9E1F-477F-970E-0797297793BB}" presName="parentText" presStyleLbl="node1" presStyleIdx="0" presStyleCnt="1">
        <dgm:presLayoutVars>
          <dgm:chMax val="1"/>
          <dgm:bulletEnabled val="1"/>
        </dgm:presLayoutVars>
      </dgm:prSet>
      <dgm:spPr/>
    </dgm:pt>
    <dgm:pt modelId="{F974BE2A-CEEC-4ADA-B641-ABA1F5F10AA0}" type="pres">
      <dgm:prSet presAssocID="{40823609-9E1F-477F-970E-0797297793BB}" presName="descendantText" presStyleLbl="alignAccFollowNode1" presStyleIdx="0" presStyleCnt="1">
        <dgm:presLayoutVars>
          <dgm:bulletEnabled val="1"/>
        </dgm:presLayoutVars>
      </dgm:prSet>
      <dgm:spPr/>
    </dgm:pt>
  </dgm:ptLst>
  <dgm:cxnLst>
    <dgm:cxn modelId="{9978E601-879E-454C-BB82-D5256B8287DC}" type="presOf" srcId="{684F60A0-79DD-4DC4-8B93-F71DCB5F72ED}" destId="{F974BE2A-CEEC-4ADA-B641-ABA1F5F10AA0}" srcOrd="0" destOrd="0" presId="urn:microsoft.com/office/officeart/2005/8/layout/vList5"/>
    <dgm:cxn modelId="{2853BD38-797E-49E4-A8F0-D1DC592A0FBB}" type="presOf" srcId="{40823609-9E1F-477F-970E-0797297793BB}" destId="{25CE82D9-9946-4501-ADAF-4D9AD60E2680}" srcOrd="0" destOrd="0" presId="urn:microsoft.com/office/officeart/2005/8/layout/vList5"/>
    <dgm:cxn modelId="{302DE4AF-8654-4594-B006-D98D55B68002}" type="presOf" srcId="{EDC6676D-03CD-492E-B9FA-5BC403847C2A}" destId="{698EA119-0AA3-4DA2-993B-2B610C8DC3B2}" srcOrd="0" destOrd="0" presId="urn:microsoft.com/office/officeart/2005/8/layout/vList5"/>
    <dgm:cxn modelId="{602CD5BD-DB03-47FE-8277-95F755165DAE}" srcId="{40823609-9E1F-477F-970E-0797297793BB}" destId="{684F60A0-79DD-4DC4-8B93-F71DCB5F72ED}" srcOrd="0" destOrd="0" parTransId="{6D3DAFA6-0D9F-4D19-B108-EBE5E225A770}" sibTransId="{6EB2D3BA-A1D4-4CDA-833C-A0CB99162A4F}"/>
    <dgm:cxn modelId="{589E3AF8-C451-4CB4-BFA2-ECFAAD994277}" srcId="{EDC6676D-03CD-492E-B9FA-5BC403847C2A}" destId="{40823609-9E1F-477F-970E-0797297793BB}" srcOrd="0" destOrd="0" parTransId="{A5EB25F1-A635-4574-A1F9-1978F99567B7}" sibTransId="{00E087C0-C248-4C14-BDAD-153C3C6A6AE0}"/>
    <dgm:cxn modelId="{7E892333-5DE2-4E18-B4A3-83876B3F59D7}" type="presParOf" srcId="{698EA119-0AA3-4DA2-993B-2B610C8DC3B2}" destId="{385953E8-A4B7-4A5B-ABF1-AE499D5EDF7C}" srcOrd="0" destOrd="0" presId="urn:microsoft.com/office/officeart/2005/8/layout/vList5"/>
    <dgm:cxn modelId="{0D77B499-00D5-42E6-B90A-F875C89DE209}" type="presParOf" srcId="{385953E8-A4B7-4A5B-ABF1-AE499D5EDF7C}" destId="{25CE82D9-9946-4501-ADAF-4D9AD60E2680}" srcOrd="0" destOrd="0" presId="urn:microsoft.com/office/officeart/2005/8/layout/vList5"/>
    <dgm:cxn modelId="{2D126B57-C1AE-4331-AFCC-83072A34584C}" type="presParOf" srcId="{385953E8-A4B7-4A5B-ABF1-AE499D5EDF7C}" destId="{F974BE2A-CEEC-4ADA-B641-ABA1F5F10AA0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55BFBAC8-337F-499E-9BC4-6FD1736C15A7}" type="doc">
      <dgm:prSet loTypeId="urn:microsoft.com/office/officeart/2005/8/layout/venn2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0818C206-01D3-42CA-8284-93BDB68F62D6}">
      <dgm:prSet phldrT="[Текст]" custT="1"/>
      <dgm:spPr>
        <a:solidFill>
          <a:srgbClr val="018C9A"/>
        </a:solidFill>
      </dgm:spPr>
      <dgm:t>
        <a:bodyPr/>
        <a:lstStyle/>
        <a:p>
          <a:r>
            <a:rPr lang="ru-RU" sz="1400" b="1" dirty="0"/>
            <a:t>РАМ</a:t>
          </a:r>
        </a:p>
        <a:p>
          <a:r>
            <a:rPr lang="ru-RU" sz="1400" b="1" dirty="0"/>
            <a:t>143 300 000</a:t>
          </a:r>
        </a:p>
      </dgm:t>
    </dgm:pt>
    <dgm:pt modelId="{65C436CB-08E6-49C1-9A79-4071A8440CCD}" type="parTrans" cxnId="{8EEF58ED-ED40-4850-9E47-A87E0D56FC45}">
      <dgm:prSet/>
      <dgm:spPr/>
      <dgm:t>
        <a:bodyPr/>
        <a:lstStyle/>
        <a:p>
          <a:endParaRPr lang="ru-RU"/>
        </a:p>
      </dgm:t>
    </dgm:pt>
    <dgm:pt modelId="{258EF059-92CE-48A0-996D-F2A8DF2C303D}" type="sibTrans" cxnId="{8EEF58ED-ED40-4850-9E47-A87E0D56FC45}">
      <dgm:prSet/>
      <dgm:spPr/>
      <dgm:t>
        <a:bodyPr/>
        <a:lstStyle/>
        <a:p>
          <a:endParaRPr lang="ru-RU"/>
        </a:p>
      </dgm:t>
    </dgm:pt>
    <dgm:pt modelId="{A5C99BE3-4D64-4E7A-B18B-8B213C86CDEC}">
      <dgm:prSet phldrT="[Текст]" custT="1"/>
      <dgm:spPr>
        <a:solidFill>
          <a:srgbClr val="00B7D0">
            <a:alpha val="26667"/>
          </a:srgbClr>
        </a:solidFill>
      </dgm:spPr>
      <dgm:t>
        <a:bodyPr/>
        <a:lstStyle/>
        <a:p>
          <a:r>
            <a:rPr lang="ru-RU" sz="1400" b="1" dirty="0"/>
            <a:t>ТАМ</a:t>
          </a:r>
        </a:p>
        <a:p>
          <a:r>
            <a:rPr lang="ru-RU" sz="1000" b="1" dirty="0"/>
            <a:t>2 500 000</a:t>
          </a:r>
        </a:p>
      </dgm:t>
    </dgm:pt>
    <dgm:pt modelId="{A4593E7A-F82E-4547-8497-D80A9A76C689}" type="parTrans" cxnId="{B97D2851-367A-4938-8643-3E77186B6344}">
      <dgm:prSet/>
      <dgm:spPr/>
      <dgm:t>
        <a:bodyPr/>
        <a:lstStyle/>
        <a:p>
          <a:endParaRPr lang="ru-RU"/>
        </a:p>
      </dgm:t>
    </dgm:pt>
    <dgm:pt modelId="{8D36F347-D085-46EA-AEC9-0A960CB6B522}" type="sibTrans" cxnId="{B97D2851-367A-4938-8643-3E77186B6344}">
      <dgm:prSet/>
      <dgm:spPr/>
      <dgm:t>
        <a:bodyPr/>
        <a:lstStyle/>
        <a:p>
          <a:endParaRPr lang="ru-RU"/>
        </a:p>
      </dgm:t>
    </dgm:pt>
    <dgm:pt modelId="{37AF65A7-7E5E-427D-BA82-D110CBC1AE77}">
      <dgm:prSet phldrT="[Текст]" custT="1"/>
      <dgm:spPr>
        <a:solidFill>
          <a:srgbClr val="00B7D0"/>
        </a:solidFill>
      </dgm:spPr>
      <dgm:t>
        <a:bodyPr/>
        <a:lstStyle/>
        <a:p>
          <a:r>
            <a:rPr lang="en-US" sz="1400" b="1" dirty="0"/>
            <a:t>SAM</a:t>
          </a:r>
          <a:endParaRPr lang="ru-RU" sz="1400" b="1" dirty="0"/>
        </a:p>
        <a:p>
          <a:r>
            <a:rPr lang="ru-RU" sz="1400" b="1" dirty="0"/>
            <a:t>200 000</a:t>
          </a:r>
          <a:endParaRPr lang="en-US" sz="1400" b="1" dirty="0"/>
        </a:p>
        <a:p>
          <a:endParaRPr lang="ru-RU" sz="1000" b="1" dirty="0"/>
        </a:p>
      </dgm:t>
    </dgm:pt>
    <dgm:pt modelId="{A91712B4-A4DF-46F2-92C7-132C3C82EDE0}" type="parTrans" cxnId="{248E7D37-95DD-452F-83CF-84C543A0A9C0}">
      <dgm:prSet/>
      <dgm:spPr/>
      <dgm:t>
        <a:bodyPr/>
        <a:lstStyle/>
        <a:p>
          <a:endParaRPr lang="ru-RU"/>
        </a:p>
      </dgm:t>
    </dgm:pt>
    <dgm:pt modelId="{04BA4D13-6294-4853-B366-8AAB9E2B6027}" type="sibTrans" cxnId="{248E7D37-95DD-452F-83CF-84C543A0A9C0}">
      <dgm:prSet/>
      <dgm:spPr/>
      <dgm:t>
        <a:bodyPr/>
        <a:lstStyle/>
        <a:p>
          <a:endParaRPr lang="ru-RU"/>
        </a:p>
      </dgm:t>
    </dgm:pt>
    <dgm:pt modelId="{4B8D2A1B-1AF5-4C7B-861F-7B6A3BC87275}">
      <dgm:prSet phldrT="[Текст]" custT="1"/>
      <dgm:spPr>
        <a:solidFill>
          <a:srgbClr val="A4D4E2"/>
        </a:solidFill>
      </dgm:spPr>
      <dgm:t>
        <a:bodyPr/>
        <a:lstStyle/>
        <a:p>
          <a:r>
            <a:rPr lang="en-US" sz="1400" b="1" dirty="0"/>
            <a:t>SOM</a:t>
          </a:r>
        </a:p>
        <a:p>
          <a:r>
            <a:rPr lang="ru-RU" sz="1000" b="1" dirty="0"/>
            <a:t>20 000</a:t>
          </a:r>
        </a:p>
      </dgm:t>
    </dgm:pt>
    <dgm:pt modelId="{1D539D50-E2A1-498F-B9B3-68DE08EFC708}" type="parTrans" cxnId="{129E51AC-1D83-4B42-BEEE-07D8BED6C60E}">
      <dgm:prSet/>
      <dgm:spPr/>
      <dgm:t>
        <a:bodyPr/>
        <a:lstStyle/>
        <a:p>
          <a:endParaRPr lang="ru-RU"/>
        </a:p>
      </dgm:t>
    </dgm:pt>
    <dgm:pt modelId="{D0B8BD9E-20C1-4484-A250-52655C0BA592}" type="sibTrans" cxnId="{129E51AC-1D83-4B42-BEEE-07D8BED6C60E}">
      <dgm:prSet/>
      <dgm:spPr/>
      <dgm:t>
        <a:bodyPr/>
        <a:lstStyle/>
        <a:p>
          <a:endParaRPr lang="ru-RU"/>
        </a:p>
      </dgm:t>
    </dgm:pt>
    <dgm:pt modelId="{0AA7055B-6A39-42CE-9DAA-F774E35C7CE0}" type="pres">
      <dgm:prSet presAssocID="{55BFBAC8-337F-499E-9BC4-6FD1736C15A7}" presName="Name0" presStyleCnt="0">
        <dgm:presLayoutVars>
          <dgm:chMax val="7"/>
          <dgm:resizeHandles val="exact"/>
        </dgm:presLayoutVars>
      </dgm:prSet>
      <dgm:spPr/>
    </dgm:pt>
    <dgm:pt modelId="{BC414194-CF75-48E5-A718-61A934C9264C}" type="pres">
      <dgm:prSet presAssocID="{55BFBAC8-337F-499E-9BC4-6FD1736C15A7}" presName="comp1" presStyleCnt="0"/>
      <dgm:spPr/>
    </dgm:pt>
    <dgm:pt modelId="{A493D662-2D6B-4213-8BCC-C3E77744DC58}" type="pres">
      <dgm:prSet presAssocID="{55BFBAC8-337F-499E-9BC4-6FD1736C15A7}" presName="circle1" presStyleLbl="node1" presStyleIdx="0" presStyleCnt="4"/>
      <dgm:spPr/>
    </dgm:pt>
    <dgm:pt modelId="{E9939ED1-4562-48D9-BE1C-4783B0C5CCC3}" type="pres">
      <dgm:prSet presAssocID="{55BFBAC8-337F-499E-9BC4-6FD1736C15A7}" presName="c1text" presStyleLbl="node1" presStyleIdx="0" presStyleCnt="4">
        <dgm:presLayoutVars>
          <dgm:bulletEnabled val="1"/>
        </dgm:presLayoutVars>
      </dgm:prSet>
      <dgm:spPr/>
    </dgm:pt>
    <dgm:pt modelId="{2D8272D6-E575-4238-A0D6-5D8B76F9C1BD}" type="pres">
      <dgm:prSet presAssocID="{55BFBAC8-337F-499E-9BC4-6FD1736C15A7}" presName="comp2" presStyleCnt="0"/>
      <dgm:spPr/>
    </dgm:pt>
    <dgm:pt modelId="{71F9D321-AD24-4B2F-9858-808383740F5B}" type="pres">
      <dgm:prSet presAssocID="{55BFBAC8-337F-499E-9BC4-6FD1736C15A7}" presName="circle2" presStyleLbl="node1" presStyleIdx="1" presStyleCnt="4"/>
      <dgm:spPr/>
    </dgm:pt>
    <dgm:pt modelId="{1BAB291C-2D12-4C6C-AF57-8F3D2971ECEF}" type="pres">
      <dgm:prSet presAssocID="{55BFBAC8-337F-499E-9BC4-6FD1736C15A7}" presName="c2text" presStyleLbl="node1" presStyleIdx="1" presStyleCnt="4">
        <dgm:presLayoutVars>
          <dgm:bulletEnabled val="1"/>
        </dgm:presLayoutVars>
      </dgm:prSet>
      <dgm:spPr/>
    </dgm:pt>
    <dgm:pt modelId="{7B9134C8-35FA-4C35-943A-88376E3E58B3}" type="pres">
      <dgm:prSet presAssocID="{55BFBAC8-337F-499E-9BC4-6FD1736C15A7}" presName="comp3" presStyleCnt="0"/>
      <dgm:spPr/>
    </dgm:pt>
    <dgm:pt modelId="{F4F73ED0-32D2-41A1-B72D-C2D81FC80C1A}" type="pres">
      <dgm:prSet presAssocID="{55BFBAC8-337F-499E-9BC4-6FD1736C15A7}" presName="circle3" presStyleLbl="node1" presStyleIdx="2" presStyleCnt="4"/>
      <dgm:spPr/>
    </dgm:pt>
    <dgm:pt modelId="{2C29A3DA-C316-42BB-A5C2-535CBF0E275C}" type="pres">
      <dgm:prSet presAssocID="{55BFBAC8-337F-499E-9BC4-6FD1736C15A7}" presName="c3text" presStyleLbl="node1" presStyleIdx="2" presStyleCnt="4">
        <dgm:presLayoutVars>
          <dgm:bulletEnabled val="1"/>
        </dgm:presLayoutVars>
      </dgm:prSet>
      <dgm:spPr/>
    </dgm:pt>
    <dgm:pt modelId="{92275A94-14E9-4F05-A906-105908E0C9A4}" type="pres">
      <dgm:prSet presAssocID="{55BFBAC8-337F-499E-9BC4-6FD1736C15A7}" presName="comp4" presStyleCnt="0"/>
      <dgm:spPr/>
    </dgm:pt>
    <dgm:pt modelId="{C12AB981-CE2A-46AD-A1EC-BC438E315F66}" type="pres">
      <dgm:prSet presAssocID="{55BFBAC8-337F-499E-9BC4-6FD1736C15A7}" presName="circle4" presStyleLbl="node1" presStyleIdx="3" presStyleCnt="4" custLinFactNeighborX="-871" custLinFactNeighborY="1896"/>
      <dgm:spPr/>
    </dgm:pt>
    <dgm:pt modelId="{35FD8772-767A-40C1-9DBC-28B8FDCDD168}" type="pres">
      <dgm:prSet presAssocID="{55BFBAC8-337F-499E-9BC4-6FD1736C15A7}" presName="c4text" presStyleLbl="node1" presStyleIdx="3" presStyleCnt="4">
        <dgm:presLayoutVars>
          <dgm:bulletEnabled val="1"/>
        </dgm:presLayoutVars>
      </dgm:prSet>
      <dgm:spPr/>
    </dgm:pt>
  </dgm:ptLst>
  <dgm:cxnLst>
    <dgm:cxn modelId="{A08CDE24-1D72-4795-A5D0-6104B018F1C8}" type="presOf" srcId="{A5C99BE3-4D64-4E7A-B18B-8B213C86CDEC}" destId="{71F9D321-AD24-4B2F-9858-808383740F5B}" srcOrd="0" destOrd="0" presId="urn:microsoft.com/office/officeart/2005/8/layout/venn2"/>
    <dgm:cxn modelId="{248E7D37-95DD-452F-83CF-84C543A0A9C0}" srcId="{55BFBAC8-337F-499E-9BC4-6FD1736C15A7}" destId="{37AF65A7-7E5E-427D-BA82-D110CBC1AE77}" srcOrd="2" destOrd="0" parTransId="{A91712B4-A4DF-46F2-92C7-132C3C82EDE0}" sibTransId="{04BA4D13-6294-4853-B366-8AAB9E2B6027}"/>
    <dgm:cxn modelId="{A4D8065B-CD5E-49F1-AE01-9765E56FD441}" type="presOf" srcId="{4B8D2A1B-1AF5-4C7B-861F-7B6A3BC87275}" destId="{C12AB981-CE2A-46AD-A1EC-BC438E315F66}" srcOrd="0" destOrd="0" presId="urn:microsoft.com/office/officeart/2005/8/layout/venn2"/>
    <dgm:cxn modelId="{AF78E164-59EF-4806-A917-2672E8A87F78}" type="presOf" srcId="{0818C206-01D3-42CA-8284-93BDB68F62D6}" destId="{A493D662-2D6B-4213-8BCC-C3E77744DC58}" srcOrd="0" destOrd="0" presId="urn:microsoft.com/office/officeart/2005/8/layout/venn2"/>
    <dgm:cxn modelId="{6369DD50-F89F-43A6-8B38-FB294FF73964}" type="presOf" srcId="{37AF65A7-7E5E-427D-BA82-D110CBC1AE77}" destId="{F4F73ED0-32D2-41A1-B72D-C2D81FC80C1A}" srcOrd="0" destOrd="0" presId="urn:microsoft.com/office/officeart/2005/8/layout/venn2"/>
    <dgm:cxn modelId="{B97D2851-367A-4938-8643-3E77186B6344}" srcId="{55BFBAC8-337F-499E-9BC4-6FD1736C15A7}" destId="{A5C99BE3-4D64-4E7A-B18B-8B213C86CDEC}" srcOrd="1" destOrd="0" parTransId="{A4593E7A-F82E-4547-8497-D80A9A76C689}" sibTransId="{8D36F347-D085-46EA-AEC9-0A960CB6B522}"/>
    <dgm:cxn modelId="{6944C17E-8F42-4C2F-9C4D-DF9A0DCDCD75}" type="presOf" srcId="{0818C206-01D3-42CA-8284-93BDB68F62D6}" destId="{E9939ED1-4562-48D9-BE1C-4783B0C5CCC3}" srcOrd="1" destOrd="0" presId="urn:microsoft.com/office/officeart/2005/8/layout/venn2"/>
    <dgm:cxn modelId="{3B083680-F1A6-4539-8A61-6E5D1335B6F4}" type="presOf" srcId="{37AF65A7-7E5E-427D-BA82-D110CBC1AE77}" destId="{2C29A3DA-C316-42BB-A5C2-535CBF0E275C}" srcOrd="1" destOrd="0" presId="urn:microsoft.com/office/officeart/2005/8/layout/venn2"/>
    <dgm:cxn modelId="{129E51AC-1D83-4B42-BEEE-07D8BED6C60E}" srcId="{55BFBAC8-337F-499E-9BC4-6FD1736C15A7}" destId="{4B8D2A1B-1AF5-4C7B-861F-7B6A3BC87275}" srcOrd="3" destOrd="0" parTransId="{1D539D50-E2A1-498F-B9B3-68DE08EFC708}" sibTransId="{D0B8BD9E-20C1-4484-A250-52655C0BA592}"/>
    <dgm:cxn modelId="{38C7B7B0-F120-48CD-B7B0-8812D0F37761}" type="presOf" srcId="{55BFBAC8-337F-499E-9BC4-6FD1736C15A7}" destId="{0AA7055B-6A39-42CE-9DAA-F774E35C7CE0}" srcOrd="0" destOrd="0" presId="urn:microsoft.com/office/officeart/2005/8/layout/venn2"/>
    <dgm:cxn modelId="{7A44AFC6-877E-41C6-8FAE-D77531C88714}" type="presOf" srcId="{4B8D2A1B-1AF5-4C7B-861F-7B6A3BC87275}" destId="{35FD8772-767A-40C1-9DBC-28B8FDCDD168}" srcOrd="1" destOrd="0" presId="urn:microsoft.com/office/officeart/2005/8/layout/venn2"/>
    <dgm:cxn modelId="{8EEF58ED-ED40-4850-9E47-A87E0D56FC45}" srcId="{55BFBAC8-337F-499E-9BC4-6FD1736C15A7}" destId="{0818C206-01D3-42CA-8284-93BDB68F62D6}" srcOrd="0" destOrd="0" parTransId="{65C436CB-08E6-49C1-9A79-4071A8440CCD}" sibTransId="{258EF059-92CE-48A0-996D-F2A8DF2C303D}"/>
    <dgm:cxn modelId="{BD8E69F5-79F0-4822-8E95-651782F9DFE1}" type="presOf" srcId="{A5C99BE3-4D64-4E7A-B18B-8B213C86CDEC}" destId="{1BAB291C-2D12-4C6C-AF57-8F3D2971ECEF}" srcOrd="1" destOrd="0" presId="urn:microsoft.com/office/officeart/2005/8/layout/venn2"/>
    <dgm:cxn modelId="{A237C7E3-10F3-4F24-A7A0-D53AD8B17CC2}" type="presParOf" srcId="{0AA7055B-6A39-42CE-9DAA-F774E35C7CE0}" destId="{BC414194-CF75-48E5-A718-61A934C9264C}" srcOrd="0" destOrd="0" presId="urn:microsoft.com/office/officeart/2005/8/layout/venn2"/>
    <dgm:cxn modelId="{3576F4AA-C564-4524-8FE6-D55DD8EA154B}" type="presParOf" srcId="{BC414194-CF75-48E5-A718-61A934C9264C}" destId="{A493D662-2D6B-4213-8BCC-C3E77744DC58}" srcOrd="0" destOrd="0" presId="urn:microsoft.com/office/officeart/2005/8/layout/venn2"/>
    <dgm:cxn modelId="{AF103549-0DB9-451C-87B7-1A32ADB735C3}" type="presParOf" srcId="{BC414194-CF75-48E5-A718-61A934C9264C}" destId="{E9939ED1-4562-48D9-BE1C-4783B0C5CCC3}" srcOrd="1" destOrd="0" presId="urn:microsoft.com/office/officeart/2005/8/layout/venn2"/>
    <dgm:cxn modelId="{C9884C10-6DB0-4076-AE1E-3922D3035C4C}" type="presParOf" srcId="{0AA7055B-6A39-42CE-9DAA-F774E35C7CE0}" destId="{2D8272D6-E575-4238-A0D6-5D8B76F9C1BD}" srcOrd="1" destOrd="0" presId="urn:microsoft.com/office/officeart/2005/8/layout/venn2"/>
    <dgm:cxn modelId="{5A65D6A1-7E2A-4FA7-A1B4-4135236ACE93}" type="presParOf" srcId="{2D8272D6-E575-4238-A0D6-5D8B76F9C1BD}" destId="{71F9D321-AD24-4B2F-9858-808383740F5B}" srcOrd="0" destOrd="0" presId="urn:microsoft.com/office/officeart/2005/8/layout/venn2"/>
    <dgm:cxn modelId="{CF15B0B6-2710-4B7D-AD0A-97F0CC7C23F2}" type="presParOf" srcId="{2D8272D6-E575-4238-A0D6-5D8B76F9C1BD}" destId="{1BAB291C-2D12-4C6C-AF57-8F3D2971ECEF}" srcOrd="1" destOrd="0" presId="urn:microsoft.com/office/officeart/2005/8/layout/venn2"/>
    <dgm:cxn modelId="{D8194D8B-E0F8-4FCD-9B67-187F4DFC0085}" type="presParOf" srcId="{0AA7055B-6A39-42CE-9DAA-F774E35C7CE0}" destId="{7B9134C8-35FA-4C35-943A-88376E3E58B3}" srcOrd="2" destOrd="0" presId="urn:microsoft.com/office/officeart/2005/8/layout/venn2"/>
    <dgm:cxn modelId="{78C8A1BE-EC34-41F7-88A7-3D645FF17C29}" type="presParOf" srcId="{7B9134C8-35FA-4C35-943A-88376E3E58B3}" destId="{F4F73ED0-32D2-41A1-B72D-C2D81FC80C1A}" srcOrd="0" destOrd="0" presId="urn:microsoft.com/office/officeart/2005/8/layout/venn2"/>
    <dgm:cxn modelId="{7A96DF94-E45A-4641-9557-26D3E034C1B2}" type="presParOf" srcId="{7B9134C8-35FA-4C35-943A-88376E3E58B3}" destId="{2C29A3DA-C316-42BB-A5C2-535CBF0E275C}" srcOrd="1" destOrd="0" presId="urn:microsoft.com/office/officeart/2005/8/layout/venn2"/>
    <dgm:cxn modelId="{C053DF8E-8C14-40EF-9CF4-BE445CED3240}" type="presParOf" srcId="{0AA7055B-6A39-42CE-9DAA-F774E35C7CE0}" destId="{92275A94-14E9-4F05-A906-105908E0C9A4}" srcOrd="3" destOrd="0" presId="urn:microsoft.com/office/officeart/2005/8/layout/venn2"/>
    <dgm:cxn modelId="{074C2746-09B3-4F03-B472-96B4629B98DA}" type="presParOf" srcId="{92275A94-14E9-4F05-A906-105908E0C9A4}" destId="{C12AB981-CE2A-46AD-A1EC-BC438E315F66}" srcOrd="0" destOrd="0" presId="urn:microsoft.com/office/officeart/2005/8/layout/venn2"/>
    <dgm:cxn modelId="{57028BDC-2FF2-4F71-98CC-167834F7DBAC}" type="presParOf" srcId="{92275A94-14E9-4F05-A906-105908E0C9A4}" destId="{35FD8772-767A-40C1-9DBC-28B8FDCDD168}" srcOrd="1" destOrd="0" presId="urn:microsoft.com/office/officeart/2005/8/layout/venn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8E49249E-D487-4D9F-ACF1-780CF7A785B8}" type="doc">
      <dgm:prSet loTypeId="urn:microsoft.com/office/officeart/2005/8/layout/h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861A968E-9660-4770-82EB-9C2FFC889440}">
      <dgm:prSet phldrT="[Текст]"/>
      <dgm:spPr>
        <a:solidFill>
          <a:srgbClr val="008C9D"/>
        </a:solidFill>
        <a:ln>
          <a:noFill/>
        </a:ln>
      </dgm:spPr>
      <dgm:t>
        <a:bodyPr/>
        <a:lstStyle/>
        <a:p>
          <a:r>
            <a:rPr lang="ru-RU" dirty="0"/>
            <a:t>Конкуренты Продукты/Услуги</a:t>
          </a:r>
        </a:p>
      </dgm:t>
    </dgm:pt>
    <dgm:pt modelId="{8EC91AB9-3AD1-4E8A-8F62-D1D6051DCB4D}" type="parTrans" cxnId="{66E023AF-539B-4898-A0E2-EB94370B4CDA}">
      <dgm:prSet/>
      <dgm:spPr/>
      <dgm:t>
        <a:bodyPr/>
        <a:lstStyle/>
        <a:p>
          <a:endParaRPr lang="ru-RU"/>
        </a:p>
      </dgm:t>
    </dgm:pt>
    <dgm:pt modelId="{81F95CE4-9DE1-4922-8F2D-89DC118502E3}" type="sibTrans" cxnId="{66E023AF-539B-4898-A0E2-EB94370B4CDA}">
      <dgm:prSet/>
      <dgm:spPr/>
      <dgm:t>
        <a:bodyPr/>
        <a:lstStyle/>
        <a:p>
          <a:endParaRPr lang="ru-RU"/>
        </a:p>
      </dgm:t>
    </dgm:pt>
    <dgm:pt modelId="{377675BF-60C8-4DBD-A646-E86AA93ABE52}">
      <dgm:prSet phldrT="[Текст]"/>
      <dgm:spPr>
        <a:solidFill>
          <a:srgbClr val="A4D4E2"/>
        </a:solidFill>
      </dgm:spPr>
      <dgm:t>
        <a:bodyPr/>
        <a:lstStyle/>
        <a:p>
          <a:r>
            <a:rPr lang="ru-RU" dirty="0"/>
            <a:t>Симулятор стрельбы</a:t>
          </a:r>
        </a:p>
      </dgm:t>
    </dgm:pt>
    <dgm:pt modelId="{A0BB1576-B217-41AC-B04B-812043263E2F}" type="parTrans" cxnId="{86CFDF01-C3AD-45B0-9674-F902E81F7049}">
      <dgm:prSet/>
      <dgm:spPr/>
      <dgm:t>
        <a:bodyPr/>
        <a:lstStyle/>
        <a:p>
          <a:endParaRPr lang="ru-RU"/>
        </a:p>
      </dgm:t>
    </dgm:pt>
    <dgm:pt modelId="{E592E01B-3C16-4704-96C2-BB3FF77DAA95}" type="sibTrans" cxnId="{86CFDF01-C3AD-45B0-9674-F902E81F7049}">
      <dgm:prSet/>
      <dgm:spPr/>
      <dgm:t>
        <a:bodyPr/>
        <a:lstStyle/>
        <a:p>
          <a:endParaRPr lang="ru-RU"/>
        </a:p>
      </dgm:t>
    </dgm:pt>
    <dgm:pt modelId="{2883D5F5-E7FF-401B-8EC6-F928AFB44B13}">
      <dgm:prSet phldrT="[Текст]"/>
      <dgm:spPr>
        <a:solidFill>
          <a:srgbClr val="A4D4E2">
            <a:alpha val="90000"/>
          </a:srgbClr>
        </a:solidFill>
      </dgm:spPr>
      <dgm:t>
        <a:bodyPr/>
        <a:lstStyle/>
        <a:p>
          <a:r>
            <a:rPr lang="ru-RU" dirty="0"/>
            <a:t>Крупные игровые  компании, работающие на рынке много лет («Русский арсенал»)</a:t>
          </a:r>
        </a:p>
      </dgm:t>
    </dgm:pt>
    <dgm:pt modelId="{A6A0B85D-95AC-463F-92D0-B524DCBEA113}" type="parTrans" cxnId="{A3F2D927-0FE1-47AF-90CA-835D2D7A8C57}">
      <dgm:prSet/>
      <dgm:spPr/>
      <dgm:t>
        <a:bodyPr/>
        <a:lstStyle/>
        <a:p>
          <a:endParaRPr lang="ru-RU"/>
        </a:p>
      </dgm:t>
    </dgm:pt>
    <dgm:pt modelId="{8487C7DF-5F3F-497F-AB4E-E023B814B1B5}" type="sibTrans" cxnId="{A3F2D927-0FE1-47AF-90CA-835D2D7A8C57}">
      <dgm:prSet/>
      <dgm:spPr/>
      <dgm:t>
        <a:bodyPr/>
        <a:lstStyle/>
        <a:p>
          <a:endParaRPr lang="ru-RU"/>
        </a:p>
      </dgm:t>
    </dgm:pt>
    <dgm:pt modelId="{C1DCF8D2-41C8-416E-B988-A9BFE3AC37E6}">
      <dgm:prSet phldrT="[Текст]"/>
      <dgm:spPr>
        <a:solidFill>
          <a:srgbClr val="008C9D"/>
        </a:solidFill>
        <a:ln>
          <a:noFill/>
        </a:ln>
      </dgm:spPr>
      <dgm:t>
        <a:bodyPr/>
        <a:lstStyle/>
        <a:p>
          <a:r>
            <a:rPr lang="ru-RU" dirty="0"/>
            <a:t>Наши преимущества</a:t>
          </a:r>
        </a:p>
      </dgm:t>
    </dgm:pt>
    <dgm:pt modelId="{B3C04CD2-9904-4D71-967F-DACEEA19A283}" type="parTrans" cxnId="{7D7A5FA2-D674-4026-82D8-FE3468CC2734}">
      <dgm:prSet/>
      <dgm:spPr/>
      <dgm:t>
        <a:bodyPr/>
        <a:lstStyle/>
        <a:p>
          <a:endParaRPr lang="ru-RU"/>
        </a:p>
      </dgm:t>
    </dgm:pt>
    <dgm:pt modelId="{7906EB6D-2218-45CE-B08E-08ED8F228640}" type="sibTrans" cxnId="{7D7A5FA2-D674-4026-82D8-FE3468CC2734}">
      <dgm:prSet/>
      <dgm:spPr/>
      <dgm:t>
        <a:bodyPr/>
        <a:lstStyle/>
        <a:p>
          <a:endParaRPr lang="ru-RU"/>
        </a:p>
      </dgm:t>
    </dgm:pt>
    <dgm:pt modelId="{8C35BD44-1BEF-4152-B737-36207728F3AA}">
      <dgm:prSet phldrT="[Текст]"/>
      <dgm:spPr>
        <a:solidFill>
          <a:srgbClr val="A4D4E2">
            <a:alpha val="90000"/>
          </a:srgbClr>
        </a:solidFill>
      </dgm:spPr>
      <dgm:t>
        <a:bodyPr/>
        <a:lstStyle/>
        <a:p>
          <a:r>
            <a:rPr lang="ru-RU" dirty="0"/>
            <a:t>Наша игра совмещает развлекательную и обучающую части.</a:t>
          </a:r>
        </a:p>
      </dgm:t>
    </dgm:pt>
    <dgm:pt modelId="{B028CB35-9117-4925-8AF8-24A3293B8DBF}" type="parTrans" cxnId="{3AFCDDC2-D56E-479E-99E8-E8392EBEBD1D}">
      <dgm:prSet/>
      <dgm:spPr/>
      <dgm:t>
        <a:bodyPr/>
        <a:lstStyle/>
        <a:p>
          <a:endParaRPr lang="ru-RU"/>
        </a:p>
      </dgm:t>
    </dgm:pt>
    <dgm:pt modelId="{E8E5BCDD-B3A2-4F66-A5C9-1A9AA5A755C2}" type="sibTrans" cxnId="{3AFCDDC2-D56E-479E-99E8-E8392EBEBD1D}">
      <dgm:prSet/>
      <dgm:spPr/>
      <dgm:t>
        <a:bodyPr/>
        <a:lstStyle/>
        <a:p>
          <a:endParaRPr lang="ru-RU"/>
        </a:p>
      </dgm:t>
    </dgm:pt>
    <dgm:pt modelId="{C19BCDF8-3349-40A7-B0F4-78F6D83D0AE8}">
      <dgm:prSet phldrT="[Текст]"/>
      <dgm:spPr>
        <a:solidFill>
          <a:srgbClr val="A4D4E2"/>
        </a:solidFill>
      </dgm:spPr>
      <dgm:t>
        <a:bodyPr/>
        <a:lstStyle/>
        <a:p>
          <a:r>
            <a:rPr lang="ru-RU" dirty="0"/>
            <a:t>Сборка и разборка моделей</a:t>
          </a:r>
        </a:p>
      </dgm:t>
    </dgm:pt>
    <dgm:pt modelId="{0C3D46E1-FD37-48CD-819C-0FE2BF928F14}" type="parTrans" cxnId="{1C9E5A02-2FB0-4910-A3D4-0682FE9AE5B6}">
      <dgm:prSet/>
      <dgm:spPr/>
      <dgm:t>
        <a:bodyPr/>
        <a:lstStyle/>
        <a:p>
          <a:endParaRPr lang="ru-RU"/>
        </a:p>
      </dgm:t>
    </dgm:pt>
    <dgm:pt modelId="{FEC3ECF1-5875-4C3E-9964-5948E839315A}" type="sibTrans" cxnId="{1C9E5A02-2FB0-4910-A3D4-0682FE9AE5B6}">
      <dgm:prSet/>
      <dgm:spPr/>
      <dgm:t>
        <a:bodyPr/>
        <a:lstStyle/>
        <a:p>
          <a:endParaRPr lang="ru-RU"/>
        </a:p>
      </dgm:t>
    </dgm:pt>
    <dgm:pt modelId="{FD45624C-83CF-47B9-8EDE-C4DE60E9F279}">
      <dgm:prSet phldrT="[Текст]"/>
      <dgm:spPr>
        <a:solidFill>
          <a:srgbClr val="008C9D"/>
        </a:solidFill>
        <a:ln>
          <a:noFill/>
        </a:ln>
      </dgm:spPr>
      <dgm:t>
        <a:bodyPr/>
        <a:lstStyle/>
        <a:p>
          <a:r>
            <a:rPr lang="ru-RU" dirty="0"/>
            <a:t>Фирмы конкуренты</a:t>
          </a:r>
        </a:p>
      </dgm:t>
    </dgm:pt>
    <dgm:pt modelId="{EDE81F11-AFEE-4E1E-81E1-1E15775A9880}" type="sibTrans" cxnId="{9C152D69-1F99-422B-B44A-FE2504F61A2B}">
      <dgm:prSet/>
      <dgm:spPr/>
      <dgm:t>
        <a:bodyPr/>
        <a:lstStyle/>
        <a:p>
          <a:endParaRPr lang="ru-RU"/>
        </a:p>
      </dgm:t>
    </dgm:pt>
    <dgm:pt modelId="{428D7D77-2657-4A75-8BEE-0D5B401B791A}" type="parTrans" cxnId="{9C152D69-1F99-422B-B44A-FE2504F61A2B}">
      <dgm:prSet/>
      <dgm:spPr/>
      <dgm:t>
        <a:bodyPr/>
        <a:lstStyle/>
        <a:p>
          <a:endParaRPr lang="ru-RU"/>
        </a:p>
      </dgm:t>
    </dgm:pt>
    <dgm:pt modelId="{CA0ACA70-C3D6-4950-A293-826CA31D4D77}" type="pres">
      <dgm:prSet presAssocID="{8E49249E-D487-4D9F-ACF1-780CF7A785B8}" presName="Name0" presStyleCnt="0">
        <dgm:presLayoutVars>
          <dgm:dir/>
          <dgm:animLvl val="lvl"/>
          <dgm:resizeHandles val="exact"/>
        </dgm:presLayoutVars>
      </dgm:prSet>
      <dgm:spPr/>
    </dgm:pt>
    <dgm:pt modelId="{77421869-CF36-491C-BA53-1F920B19AEB1}" type="pres">
      <dgm:prSet presAssocID="{861A968E-9660-4770-82EB-9C2FFC889440}" presName="composite" presStyleCnt="0"/>
      <dgm:spPr/>
    </dgm:pt>
    <dgm:pt modelId="{69089CAB-F69C-48F1-B73A-68DA3AB2CB28}" type="pres">
      <dgm:prSet presAssocID="{861A968E-9660-4770-82EB-9C2FFC889440}" presName="parTx" presStyleLbl="alignNode1" presStyleIdx="0" presStyleCnt="3">
        <dgm:presLayoutVars>
          <dgm:chMax val="0"/>
          <dgm:chPref val="0"/>
          <dgm:bulletEnabled val="1"/>
        </dgm:presLayoutVars>
      </dgm:prSet>
      <dgm:spPr/>
    </dgm:pt>
    <dgm:pt modelId="{B206DAC4-D1DF-4053-8506-5DE426BC8BEF}" type="pres">
      <dgm:prSet presAssocID="{861A968E-9660-4770-82EB-9C2FFC889440}" presName="desTx" presStyleLbl="alignAccFollowNode1" presStyleIdx="0" presStyleCnt="3" custLinFactNeighborX="-103" custLinFactNeighborY="-1551">
        <dgm:presLayoutVars>
          <dgm:bulletEnabled val="1"/>
        </dgm:presLayoutVars>
      </dgm:prSet>
      <dgm:spPr/>
    </dgm:pt>
    <dgm:pt modelId="{4538DDEF-FF29-49EA-B0F6-2B2B7EFBE06A}" type="pres">
      <dgm:prSet presAssocID="{81F95CE4-9DE1-4922-8F2D-89DC118502E3}" presName="space" presStyleCnt="0"/>
      <dgm:spPr/>
    </dgm:pt>
    <dgm:pt modelId="{5458525B-D6B1-444E-BD3E-33F2D6911EC5}" type="pres">
      <dgm:prSet presAssocID="{FD45624C-83CF-47B9-8EDE-C4DE60E9F279}" presName="composite" presStyleCnt="0"/>
      <dgm:spPr/>
    </dgm:pt>
    <dgm:pt modelId="{34E68AF3-FEED-4A3D-869A-6E2B7BBFBA4D}" type="pres">
      <dgm:prSet presAssocID="{FD45624C-83CF-47B9-8EDE-C4DE60E9F279}" presName="parTx" presStyleLbl="alignNode1" presStyleIdx="1" presStyleCnt="3">
        <dgm:presLayoutVars>
          <dgm:chMax val="0"/>
          <dgm:chPref val="0"/>
          <dgm:bulletEnabled val="1"/>
        </dgm:presLayoutVars>
      </dgm:prSet>
      <dgm:spPr/>
    </dgm:pt>
    <dgm:pt modelId="{400F4E5D-F016-41EA-97FB-BF5BA36522C2}" type="pres">
      <dgm:prSet presAssocID="{FD45624C-83CF-47B9-8EDE-C4DE60E9F279}" presName="desTx" presStyleLbl="alignAccFollowNode1" presStyleIdx="1" presStyleCnt="3">
        <dgm:presLayoutVars>
          <dgm:bulletEnabled val="1"/>
        </dgm:presLayoutVars>
      </dgm:prSet>
      <dgm:spPr/>
    </dgm:pt>
    <dgm:pt modelId="{DE1CCA6C-0CB4-4F35-81EC-2A0957C7E3C7}" type="pres">
      <dgm:prSet presAssocID="{EDE81F11-AFEE-4E1E-81E1-1E15775A9880}" presName="space" presStyleCnt="0"/>
      <dgm:spPr/>
    </dgm:pt>
    <dgm:pt modelId="{157F03D9-AB27-4BEC-A1E6-85F2952B306D}" type="pres">
      <dgm:prSet presAssocID="{C1DCF8D2-41C8-416E-B988-A9BFE3AC37E6}" presName="composite" presStyleCnt="0"/>
      <dgm:spPr/>
    </dgm:pt>
    <dgm:pt modelId="{869E6585-1C72-4E82-914E-39E2C4E28665}" type="pres">
      <dgm:prSet presAssocID="{C1DCF8D2-41C8-416E-B988-A9BFE3AC37E6}" presName="parTx" presStyleLbl="alignNode1" presStyleIdx="2" presStyleCnt="3" custLinFactNeighborX="761" custLinFactNeighborY="-828">
        <dgm:presLayoutVars>
          <dgm:chMax val="0"/>
          <dgm:chPref val="0"/>
          <dgm:bulletEnabled val="1"/>
        </dgm:presLayoutVars>
      </dgm:prSet>
      <dgm:spPr/>
    </dgm:pt>
    <dgm:pt modelId="{0C85A15E-56D2-44B3-8E52-7FFFB1AE2983}" type="pres">
      <dgm:prSet presAssocID="{C1DCF8D2-41C8-416E-B988-A9BFE3AC37E6}" presName="desTx" presStyleLbl="alignAccFollowNode1" presStyleIdx="2" presStyleCnt="3">
        <dgm:presLayoutVars>
          <dgm:bulletEnabled val="1"/>
        </dgm:presLayoutVars>
      </dgm:prSet>
      <dgm:spPr/>
    </dgm:pt>
  </dgm:ptLst>
  <dgm:cxnLst>
    <dgm:cxn modelId="{86CFDF01-C3AD-45B0-9674-F902E81F7049}" srcId="{861A968E-9660-4770-82EB-9C2FFC889440}" destId="{377675BF-60C8-4DBD-A646-E86AA93ABE52}" srcOrd="0" destOrd="0" parTransId="{A0BB1576-B217-41AC-B04B-812043263E2F}" sibTransId="{E592E01B-3C16-4704-96C2-BB3FF77DAA95}"/>
    <dgm:cxn modelId="{1C9E5A02-2FB0-4910-A3D4-0682FE9AE5B6}" srcId="{861A968E-9660-4770-82EB-9C2FFC889440}" destId="{C19BCDF8-3349-40A7-B0F4-78F6D83D0AE8}" srcOrd="1" destOrd="0" parTransId="{0C3D46E1-FD37-48CD-819C-0FE2BF928F14}" sibTransId="{FEC3ECF1-5875-4C3E-9964-5948E839315A}"/>
    <dgm:cxn modelId="{C7CDAD10-C2DF-46CB-903C-336750ED5C57}" type="presOf" srcId="{C1DCF8D2-41C8-416E-B988-A9BFE3AC37E6}" destId="{869E6585-1C72-4E82-914E-39E2C4E28665}" srcOrd="0" destOrd="0" presId="urn:microsoft.com/office/officeart/2005/8/layout/hList1"/>
    <dgm:cxn modelId="{A3F2D927-0FE1-47AF-90CA-835D2D7A8C57}" srcId="{FD45624C-83CF-47B9-8EDE-C4DE60E9F279}" destId="{2883D5F5-E7FF-401B-8EC6-F928AFB44B13}" srcOrd="0" destOrd="0" parTransId="{A6A0B85D-95AC-463F-92D0-B524DCBEA113}" sibTransId="{8487C7DF-5F3F-497F-AB4E-E023B814B1B5}"/>
    <dgm:cxn modelId="{F3184E62-9D59-472C-B11B-11B5F96E7083}" type="presOf" srcId="{377675BF-60C8-4DBD-A646-E86AA93ABE52}" destId="{B206DAC4-D1DF-4053-8506-5DE426BC8BEF}" srcOrd="0" destOrd="0" presId="urn:microsoft.com/office/officeart/2005/8/layout/hList1"/>
    <dgm:cxn modelId="{1D7A2347-BB2A-48C8-9FB2-6A622DA24F4A}" type="presOf" srcId="{8E49249E-D487-4D9F-ACF1-780CF7A785B8}" destId="{CA0ACA70-C3D6-4950-A293-826CA31D4D77}" srcOrd="0" destOrd="0" presId="urn:microsoft.com/office/officeart/2005/8/layout/hList1"/>
    <dgm:cxn modelId="{9C152D69-1F99-422B-B44A-FE2504F61A2B}" srcId="{8E49249E-D487-4D9F-ACF1-780CF7A785B8}" destId="{FD45624C-83CF-47B9-8EDE-C4DE60E9F279}" srcOrd="1" destOrd="0" parTransId="{428D7D77-2657-4A75-8BEE-0D5B401B791A}" sibTransId="{EDE81F11-AFEE-4E1E-81E1-1E15775A9880}"/>
    <dgm:cxn modelId="{A691D18B-FD88-442B-9309-18DBBE0A0566}" type="presOf" srcId="{FD45624C-83CF-47B9-8EDE-C4DE60E9F279}" destId="{34E68AF3-FEED-4A3D-869A-6E2B7BBFBA4D}" srcOrd="0" destOrd="0" presId="urn:microsoft.com/office/officeart/2005/8/layout/hList1"/>
    <dgm:cxn modelId="{7D7A5FA2-D674-4026-82D8-FE3468CC2734}" srcId="{8E49249E-D487-4D9F-ACF1-780CF7A785B8}" destId="{C1DCF8D2-41C8-416E-B988-A9BFE3AC37E6}" srcOrd="2" destOrd="0" parTransId="{B3C04CD2-9904-4D71-967F-DACEEA19A283}" sibTransId="{7906EB6D-2218-45CE-B08E-08ED8F228640}"/>
    <dgm:cxn modelId="{9FA10CAC-7371-43B2-86BD-0275B9476B88}" type="presOf" srcId="{861A968E-9660-4770-82EB-9C2FFC889440}" destId="{69089CAB-F69C-48F1-B73A-68DA3AB2CB28}" srcOrd="0" destOrd="0" presId="urn:microsoft.com/office/officeart/2005/8/layout/hList1"/>
    <dgm:cxn modelId="{57EC81AD-43C9-48BB-90A9-1DF15679D829}" type="presOf" srcId="{8C35BD44-1BEF-4152-B737-36207728F3AA}" destId="{0C85A15E-56D2-44B3-8E52-7FFFB1AE2983}" srcOrd="0" destOrd="0" presId="urn:microsoft.com/office/officeart/2005/8/layout/hList1"/>
    <dgm:cxn modelId="{66E023AF-539B-4898-A0E2-EB94370B4CDA}" srcId="{8E49249E-D487-4D9F-ACF1-780CF7A785B8}" destId="{861A968E-9660-4770-82EB-9C2FFC889440}" srcOrd="0" destOrd="0" parTransId="{8EC91AB9-3AD1-4E8A-8F62-D1D6051DCB4D}" sibTransId="{81F95CE4-9DE1-4922-8F2D-89DC118502E3}"/>
    <dgm:cxn modelId="{3AFCDDC2-D56E-479E-99E8-E8392EBEBD1D}" srcId="{C1DCF8D2-41C8-416E-B988-A9BFE3AC37E6}" destId="{8C35BD44-1BEF-4152-B737-36207728F3AA}" srcOrd="0" destOrd="0" parTransId="{B028CB35-9117-4925-8AF8-24A3293B8DBF}" sibTransId="{E8E5BCDD-B3A2-4F66-A5C9-1A9AA5A755C2}"/>
    <dgm:cxn modelId="{5AA9F6E1-F274-4D36-9C07-63C7DE533BC0}" type="presOf" srcId="{C19BCDF8-3349-40A7-B0F4-78F6D83D0AE8}" destId="{B206DAC4-D1DF-4053-8506-5DE426BC8BEF}" srcOrd="0" destOrd="1" presId="urn:microsoft.com/office/officeart/2005/8/layout/hList1"/>
    <dgm:cxn modelId="{8BE43DFB-D891-4635-84D8-950FD17CD4DB}" type="presOf" srcId="{2883D5F5-E7FF-401B-8EC6-F928AFB44B13}" destId="{400F4E5D-F016-41EA-97FB-BF5BA36522C2}" srcOrd="0" destOrd="0" presId="urn:microsoft.com/office/officeart/2005/8/layout/hList1"/>
    <dgm:cxn modelId="{114105FC-0E9F-4091-9A53-9DAA1E7CE84B}" type="presParOf" srcId="{CA0ACA70-C3D6-4950-A293-826CA31D4D77}" destId="{77421869-CF36-491C-BA53-1F920B19AEB1}" srcOrd="0" destOrd="0" presId="urn:microsoft.com/office/officeart/2005/8/layout/hList1"/>
    <dgm:cxn modelId="{E7E780B5-6AF1-401D-84CD-8F27EE499EB9}" type="presParOf" srcId="{77421869-CF36-491C-BA53-1F920B19AEB1}" destId="{69089CAB-F69C-48F1-B73A-68DA3AB2CB28}" srcOrd="0" destOrd="0" presId="urn:microsoft.com/office/officeart/2005/8/layout/hList1"/>
    <dgm:cxn modelId="{A534D67E-16FA-4674-A267-3BC41C58A045}" type="presParOf" srcId="{77421869-CF36-491C-BA53-1F920B19AEB1}" destId="{B206DAC4-D1DF-4053-8506-5DE426BC8BEF}" srcOrd="1" destOrd="0" presId="urn:microsoft.com/office/officeart/2005/8/layout/hList1"/>
    <dgm:cxn modelId="{271A7AC8-0415-43D2-9D6B-B68570A7907B}" type="presParOf" srcId="{CA0ACA70-C3D6-4950-A293-826CA31D4D77}" destId="{4538DDEF-FF29-49EA-B0F6-2B2B7EFBE06A}" srcOrd="1" destOrd="0" presId="urn:microsoft.com/office/officeart/2005/8/layout/hList1"/>
    <dgm:cxn modelId="{5D030334-9C84-4F40-AB6A-848E981A3364}" type="presParOf" srcId="{CA0ACA70-C3D6-4950-A293-826CA31D4D77}" destId="{5458525B-D6B1-444E-BD3E-33F2D6911EC5}" srcOrd="2" destOrd="0" presId="urn:microsoft.com/office/officeart/2005/8/layout/hList1"/>
    <dgm:cxn modelId="{B0734314-B25B-42A4-8A3A-907223D2B18F}" type="presParOf" srcId="{5458525B-D6B1-444E-BD3E-33F2D6911EC5}" destId="{34E68AF3-FEED-4A3D-869A-6E2B7BBFBA4D}" srcOrd="0" destOrd="0" presId="urn:microsoft.com/office/officeart/2005/8/layout/hList1"/>
    <dgm:cxn modelId="{4322457E-EE35-4FAE-89E6-90461ED4989C}" type="presParOf" srcId="{5458525B-D6B1-444E-BD3E-33F2D6911EC5}" destId="{400F4E5D-F016-41EA-97FB-BF5BA36522C2}" srcOrd="1" destOrd="0" presId="urn:microsoft.com/office/officeart/2005/8/layout/hList1"/>
    <dgm:cxn modelId="{AD6D8B9A-6CB4-4C9D-843F-971897AFEA39}" type="presParOf" srcId="{CA0ACA70-C3D6-4950-A293-826CA31D4D77}" destId="{DE1CCA6C-0CB4-4F35-81EC-2A0957C7E3C7}" srcOrd="3" destOrd="0" presId="urn:microsoft.com/office/officeart/2005/8/layout/hList1"/>
    <dgm:cxn modelId="{D8658129-E005-4778-92D0-5A0C4A62DF0E}" type="presParOf" srcId="{CA0ACA70-C3D6-4950-A293-826CA31D4D77}" destId="{157F03D9-AB27-4BEC-A1E6-85F2952B306D}" srcOrd="4" destOrd="0" presId="urn:microsoft.com/office/officeart/2005/8/layout/hList1"/>
    <dgm:cxn modelId="{E1F24EE5-70A5-40E1-A999-971BCA1EA43E}" type="presParOf" srcId="{157F03D9-AB27-4BEC-A1E6-85F2952B306D}" destId="{869E6585-1C72-4E82-914E-39E2C4E28665}" srcOrd="0" destOrd="0" presId="urn:microsoft.com/office/officeart/2005/8/layout/hList1"/>
    <dgm:cxn modelId="{4FC86286-A80B-4A94-9EE4-89DEA0A099D4}" type="presParOf" srcId="{157F03D9-AB27-4BEC-A1E6-85F2952B306D}" destId="{0C85A15E-56D2-44B3-8E52-7FFFB1AE2983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974BE2A-CEEC-4ADA-B641-ABA1F5F10AA0}">
      <dsp:nvSpPr>
        <dsp:cNvPr id="0" name=""/>
        <dsp:cNvSpPr/>
      </dsp:nvSpPr>
      <dsp:spPr>
        <a:xfrm rot="5400000">
          <a:off x="5712272" y="-2197858"/>
          <a:ext cx="1256080" cy="5967353"/>
        </a:xfrm>
        <a:prstGeom prst="round2SameRect">
          <a:avLst/>
        </a:prstGeom>
        <a:solidFill>
          <a:srgbClr val="A4D4E2"/>
        </a:solidFill>
        <a:ln w="25400" cap="flat" cmpd="sng" algn="ctr">
          <a:solidFill>
            <a:srgbClr val="A4D4E2"/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2800" kern="1200" dirty="0">
              <a:solidFill>
                <a:schemeClr val="tx1"/>
              </a:solidFill>
              <a:latin typeface="Bahnschrift Condensed" panose="020B0502040204020203" pitchFamily="34" charset="0"/>
              <a:ea typeface="Calibri"/>
              <a:cs typeface="Calibri"/>
              <a:sym typeface="Calibri"/>
            </a:rPr>
            <a:t>Готовность к службе, увлечение играми(собственный или рабочий интерес)</a:t>
          </a:r>
          <a:endParaRPr lang="ru-RU" sz="2800" kern="1200" dirty="0">
            <a:solidFill>
              <a:schemeClr val="tx1"/>
            </a:solidFill>
          </a:endParaRPr>
        </a:p>
      </dsp:txBody>
      <dsp:txXfrm rot="-5400000">
        <a:off x="3356636" y="219095"/>
        <a:ext cx="5906036" cy="1133446"/>
      </dsp:txXfrm>
    </dsp:sp>
    <dsp:sp modelId="{25CE82D9-9946-4501-ADAF-4D9AD60E2680}">
      <dsp:nvSpPr>
        <dsp:cNvPr id="0" name=""/>
        <dsp:cNvSpPr/>
      </dsp:nvSpPr>
      <dsp:spPr>
        <a:xfrm>
          <a:off x="0" y="767"/>
          <a:ext cx="3356636" cy="1570101"/>
        </a:xfrm>
        <a:prstGeom prst="roundRect">
          <a:avLst/>
        </a:prstGeom>
        <a:solidFill>
          <a:srgbClr val="008C9D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0" tIns="76200" rIns="152400" bIns="76200" numCol="1" spcCol="1270" anchor="ctr" anchorCtr="0">
          <a:noAutofit/>
        </a:bodyPr>
        <a:lstStyle/>
        <a:p>
          <a:pPr marL="0" lvl="0" indent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4000" kern="1200" dirty="0"/>
            <a:t>Люди 16+</a:t>
          </a:r>
        </a:p>
      </dsp:txBody>
      <dsp:txXfrm>
        <a:off x="76646" y="77413"/>
        <a:ext cx="3203344" cy="1416809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493D662-2D6B-4213-8BCC-C3E77744DC58}">
      <dsp:nvSpPr>
        <dsp:cNvPr id="0" name=""/>
        <dsp:cNvSpPr/>
      </dsp:nvSpPr>
      <dsp:spPr>
        <a:xfrm>
          <a:off x="356569" y="0"/>
          <a:ext cx="4831205" cy="4831205"/>
        </a:xfrm>
        <a:prstGeom prst="ellipse">
          <a:avLst/>
        </a:prstGeom>
        <a:solidFill>
          <a:srgbClr val="018C9A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568" tIns="99568" rIns="99568" bIns="99568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b="1" kern="1200" dirty="0"/>
            <a:t>РАМ</a:t>
          </a: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b="1" kern="1200" dirty="0"/>
            <a:t>143 300 000</a:t>
          </a:r>
        </a:p>
      </dsp:txBody>
      <dsp:txXfrm>
        <a:off x="2096769" y="241560"/>
        <a:ext cx="1350804" cy="724680"/>
      </dsp:txXfrm>
    </dsp:sp>
    <dsp:sp modelId="{71F9D321-AD24-4B2F-9858-808383740F5B}">
      <dsp:nvSpPr>
        <dsp:cNvPr id="0" name=""/>
        <dsp:cNvSpPr/>
      </dsp:nvSpPr>
      <dsp:spPr>
        <a:xfrm>
          <a:off x="839690" y="966241"/>
          <a:ext cx="3864964" cy="3864964"/>
        </a:xfrm>
        <a:prstGeom prst="ellipse">
          <a:avLst/>
        </a:prstGeom>
        <a:solidFill>
          <a:srgbClr val="00B7D0">
            <a:alpha val="26667"/>
          </a:srgb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568" tIns="99568" rIns="99568" bIns="99568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b="1" kern="1200" dirty="0"/>
            <a:t>ТАМ</a:t>
          </a: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000" b="1" kern="1200" dirty="0"/>
            <a:t>2 500 000</a:t>
          </a:r>
        </a:p>
      </dsp:txBody>
      <dsp:txXfrm>
        <a:off x="2096769" y="1198138"/>
        <a:ext cx="1350804" cy="695693"/>
      </dsp:txXfrm>
    </dsp:sp>
    <dsp:sp modelId="{F4F73ED0-32D2-41A1-B72D-C2D81FC80C1A}">
      <dsp:nvSpPr>
        <dsp:cNvPr id="0" name=""/>
        <dsp:cNvSpPr/>
      </dsp:nvSpPr>
      <dsp:spPr>
        <a:xfrm>
          <a:off x="1322810" y="1932481"/>
          <a:ext cx="2898723" cy="2898723"/>
        </a:xfrm>
        <a:prstGeom prst="ellipse">
          <a:avLst/>
        </a:prstGeom>
        <a:solidFill>
          <a:srgbClr val="00B7D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568" tIns="99568" rIns="99568" bIns="99568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1" kern="1200" dirty="0"/>
            <a:t>SAM</a:t>
          </a:r>
          <a:endParaRPr lang="ru-RU" sz="1400" b="1" kern="1200" dirty="0"/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b="1" kern="1200" dirty="0"/>
            <a:t>200 000</a:t>
          </a:r>
          <a:endParaRPr lang="en-US" sz="1400" b="1" kern="1200" dirty="0"/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1000" b="1" kern="1200" dirty="0"/>
        </a:p>
      </dsp:txBody>
      <dsp:txXfrm>
        <a:off x="2096769" y="2149886"/>
        <a:ext cx="1350804" cy="652212"/>
      </dsp:txXfrm>
    </dsp:sp>
    <dsp:sp modelId="{C12AB981-CE2A-46AD-A1EC-BC438E315F66}">
      <dsp:nvSpPr>
        <dsp:cNvPr id="0" name=""/>
        <dsp:cNvSpPr/>
      </dsp:nvSpPr>
      <dsp:spPr>
        <a:xfrm>
          <a:off x="1789099" y="2898723"/>
          <a:ext cx="1932482" cy="1932482"/>
        </a:xfrm>
        <a:prstGeom prst="ellipse">
          <a:avLst/>
        </a:prstGeom>
        <a:solidFill>
          <a:srgbClr val="A4D4E2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568" tIns="99568" rIns="99568" bIns="99568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1" kern="1200" dirty="0"/>
            <a:t>SOM</a:t>
          </a: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000" b="1" kern="1200" dirty="0"/>
            <a:t>20 000</a:t>
          </a:r>
        </a:p>
      </dsp:txBody>
      <dsp:txXfrm>
        <a:off x="2072104" y="3381843"/>
        <a:ext cx="1366471" cy="966241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9089CAB-F69C-48F1-B73A-68DA3AB2CB28}">
      <dsp:nvSpPr>
        <dsp:cNvPr id="0" name=""/>
        <dsp:cNvSpPr/>
      </dsp:nvSpPr>
      <dsp:spPr>
        <a:xfrm>
          <a:off x="3137" y="848006"/>
          <a:ext cx="3059169" cy="840956"/>
        </a:xfrm>
        <a:prstGeom prst="rect">
          <a:avLst/>
        </a:prstGeom>
        <a:solidFill>
          <a:srgbClr val="008C9D"/>
        </a:solidFill>
        <a:ln w="25400" cap="flat" cmpd="sng" algn="ctr">
          <a:noFill/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0688" tIns="97536" rIns="170688" bIns="97536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400" kern="1200" dirty="0"/>
            <a:t>Конкуренты Продукты/Услуги</a:t>
          </a:r>
        </a:p>
      </dsp:txBody>
      <dsp:txXfrm>
        <a:off x="3137" y="848006"/>
        <a:ext cx="3059169" cy="840956"/>
      </dsp:txXfrm>
    </dsp:sp>
    <dsp:sp modelId="{B206DAC4-D1DF-4053-8506-5DE426BC8BEF}">
      <dsp:nvSpPr>
        <dsp:cNvPr id="0" name=""/>
        <dsp:cNvSpPr/>
      </dsp:nvSpPr>
      <dsp:spPr>
        <a:xfrm>
          <a:off x="0" y="1654477"/>
          <a:ext cx="3059169" cy="2223450"/>
        </a:xfrm>
        <a:prstGeom prst="rect">
          <a:avLst/>
        </a:prstGeom>
        <a:solidFill>
          <a:srgbClr val="A4D4E2"/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128016" rIns="170688" bIns="192024" numCol="1" spcCol="1270" anchor="t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2400" kern="1200" dirty="0"/>
            <a:t>Симулятор стрельбы</a:t>
          </a:r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2400" kern="1200" dirty="0"/>
            <a:t>Сборка и разборка моделей</a:t>
          </a:r>
        </a:p>
      </dsp:txBody>
      <dsp:txXfrm>
        <a:off x="0" y="1654477"/>
        <a:ext cx="3059169" cy="2223450"/>
      </dsp:txXfrm>
    </dsp:sp>
    <dsp:sp modelId="{34E68AF3-FEED-4A3D-869A-6E2B7BBFBA4D}">
      <dsp:nvSpPr>
        <dsp:cNvPr id="0" name=""/>
        <dsp:cNvSpPr/>
      </dsp:nvSpPr>
      <dsp:spPr>
        <a:xfrm>
          <a:off x="3490590" y="848006"/>
          <a:ext cx="3059169" cy="840956"/>
        </a:xfrm>
        <a:prstGeom prst="rect">
          <a:avLst/>
        </a:prstGeom>
        <a:solidFill>
          <a:srgbClr val="008C9D"/>
        </a:solidFill>
        <a:ln w="25400" cap="flat" cmpd="sng" algn="ctr">
          <a:noFill/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0688" tIns="97536" rIns="170688" bIns="97536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400" kern="1200" dirty="0"/>
            <a:t>Фирмы конкуренты</a:t>
          </a:r>
        </a:p>
      </dsp:txBody>
      <dsp:txXfrm>
        <a:off x="3490590" y="848006"/>
        <a:ext cx="3059169" cy="840956"/>
      </dsp:txXfrm>
    </dsp:sp>
    <dsp:sp modelId="{400F4E5D-F016-41EA-97FB-BF5BA36522C2}">
      <dsp:nvSpPr>
        <dsp:cNvPr id="0" name=""/>
        <dsp:cNvSpPr/>
      </dsp:nvSpPr>
      <dsp:spPr>
        <a:xfrm>
          <a:off x="3490590" y="1688962"/>
          <a:ext cx="3059169" cy="2223450"/>
        </a:xfrm>
        <a:prstGeom prst="rect">
          <a:avLst/>
        </a:prstGeom>
        <a:solidFill>
          <a:srgbClr val="A4D4E2">
            <a:alpha val="90000"/>
          </a:srgb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128016" rIns="170688" bIns="192024" numCol="1" spcCol="1270" anchor="t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2400" kern="1200" dirty="0"/>
            <a:t>Крупные игровые  компании, работающие на рынке много лет («Русский арсенал»)</a:t>
          </a:r>
        </a:p>
      </dsp:txBody>
      <dsp:txXfrm>
        <a:off x="3490590" y="1688962"/>
        <a:ext cx="3059169" cy="2223450"/>
      </dsp:txXfrm>
    </dsp:sp>
    <dsp:sp modelId="{869E6585-1C72-4E82-914E-39E2C4E28665}">
      <dsp:nvSpPr>
        <dsp:cNvPr id="0" name=""/>
        <dsp:cNvSpPr/>
      </dsp:nvSpPr>
      <dsp:spPr>
        <a:xfrm>
          <a:off x="6981180" y="841043"/>
          <a:ext cx="3059169" cy="840956"/>
        </a:xfrm>
        <a:prstGeom prst="rect">
          <a:avLst/>
        </a:prstGeom>
        <a:solidFill>
          <a:srgbClr val="008C9D"/>
        </a:solidFill>
        <a:ln w="25400" cap="flat" cmpd="sng" algn="ctr">
          <a:noFill/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0688" tIns="97536" rIns="170688" bIns="97536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400" kern="1200" dirty="0"/>
            <a:t>Наши преимущества</a:t>
          </a:r>
        </a:p>
      </dsp:txBody>
      <dsp:txXfrm>
        <a:off x="6981180" y="841043"/>
        <a:ext cx="3059169" cy="840956"/>
      </dsp:txXfrm>
    </dsp:sp>
    <dsp:sp modelId="{0C85A15E-56D2-44B3-8E52-7FFFB1AE2983}">
      <dsp:nvSpPr>
        <dsp:cNvPr id="0" name=""/>
        <dsp:cNvSpPr/>
      </dsp:nvSpPr>
      <dsp:spPr>
        <a:xfrm>
          <a:off x="6978043" y="1688962"/>
          <a:ext cx="3059169" cy="2223450"/>
        </a:xfrm>
        <a:prstGeom prst="rect">
          <a:avLst/>
        </a:prstGeom>
        <a:solidFill>
          <a:srgbClr val="A4D4E2">
            <a:alpha val="90000"/>
          </a:srgb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128016" rIns="170688" bIns="192024" numCol="1" spcCol="1270" anchor="t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2400" kern="1200" dirty="0"/>
            <a:t>Наша игра совмещает развлекательную и обучающую части.</a:t>
          </a:r>
        </a:p>
      </dsp:txBody>
      <dsp:txXfrm>
        <a:off x="6978043" y="1688962"/>
        <a:ext cx="3059169" cy="222345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enn2">
  <dgm:title val=""/>
  <dgm:desc val=""/>
  <dgm:catLst>
    <dgm:cat type="relationship" pri="3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1">
      <dgm:if name="Name2" axis="ch" ptType="node" func="cnt" op="lte" val="3">
        <dgm:constrLst>
          <dgm:constr type="w" for="ch" forName="comp1" refType="w"/>
          <dgm:constr type="h" for="ch" forName="comp1" refType="w" refFor="ch" refForName="comp1"/>
          <dgm:constr type="w" for="ch" forName="comp2" refType="w" fact="0.75"/>
          <dgm:constr type="h" for="ch" forName="comp2" refType="w" refFor="ch" refForName="comp2"/>
          <dgm:constr type="ctrX" for="ch" forName="comp2" refType="ctrX" refFor="ch" refForName="comp1"/>
          <dgm:constr type="b" for="ch" forName="comp2" refType="b" refFor="ch" refForName="comp1"/>
          <dgm:constr type="w" for="ch" forName="comp3" refType="w" fact="0.5"/>
          <dgm:constr type="h" for="ch" forName="comp3" refType="w" refFor="ch" refForName="comp3"/>
          <dgm:constr type="ctrX" for="ch" forName="comp3" refType="ctrX" refFor="ch" refForName="comp1"/>
          <dgm:constr type="b" for="ch" forName="comp3" refType="b" refFor="ch" refForName="comp1"/>
          <dgm:constr type="primFontSz" for="des" ptType="node" op="equ" val="65"/>
        </dgm:constrLst>
      </dgm:if>
      <dgm:if name="Name3" axis="ch" ptType="node" func="cnt" op="equ" val="4">
        <dgm:constrLst>
          <dgm:constr type="w" for="ch" forName="comp1" refType="w"/>
          <dgm:constr type="h" for="ch" forName="comp1" refType="w" refFor="ch" refForName="comp1"/>
          <dgm:constr type="w" for="ch" forName="comp2" refType="w" fact="0.8"/>
          <dgm:constr type="h" for="ch" forName="comp2" refType="w" refFor="ch" refForName="comp2"/>
          <dgm:constr type="ctrX" for="ch" forName="comp2" refType="ctrX" refFor="ch" refForName="comp1"/>
          <dgm:constr type="b" for="ch" forName="comp2" refType="b" refFor="ch" refForName="comp1"/>
          <dgm:constr type="w" for="ch" forName="comp3" refType="w" fact="0.6"/>
          <dgm:constr type="h" for="ch" forName="comp3" refType="w" refFor="ch" refForName="comp3"/>
          <dgm:constr type="ctrX" for="ch" forName="comp3" refType="ctrX" refFor="ch" refForName="comp1"/>
          <dgm:constr type="b" for="ch" forName="comp3" refType="b" refFor="ch" refForName="comp1"/>
          <dgm:constr type="w" for="ch" forName="comp4" refType="w" fact="0.4"/>
          <dgm:constr type="h" for="ch" forName="comp4" refType="w" refFor="ch" refForName="comp4"/>
          <dgm:constr type="ctrX" for="ch" forName="comp4" refType="ctrX" refFor="ch" refForName="comp1"/>
          <dgm:constr type="b" for="ch" forName="comp4" refType="b" refFor="ch" refForName="comp1"/>
          <dgm:constr type="primFontSz" for="des" ptType="node" op="equ" val="65"/>
        </dgm:constrLst>
      </dgm:if>
      <dgm:else name="Name4">
        <dgm:constrLst>
          <dgm:constr type="w" for="ch" forName="comp1" refType="w"/>
          <dgm:constr type="h" for="ch" forName="comp1" refType="w" refFor="ch" refForName="comp1"/>
          <dgm:constr type="w" for="ch" forName="comp2" refType="w" fact="0.85"/>
          <dgm:constr type="h" for="ch" forName="comp2" refType="w" refFor="ch" refForName="comp2"/>
          <dgm:constr type="ctrX" for="ch" forName="comp2" refType="ctrX" refFor="ch" refForName="comp1"/>
          <dgm:constr type="b" for="ch" forName="comp2" refType="b" refFor="ch" refForName="comp1"/>
          <dgm:constr type="w" for="ch" forName="comp3" refType="w" fact="0.7"/>
          <dgm:constr type="h" for="ch" forName="comp3" refType="w" refFor="ch" refForName="comp3"/>
          <dgm:constr type="ctrX" for="ch" forName="comp3" refType="ctrX" refFor="ch" refForName="comp1"/>
          <dgm:constr type="b" for="ch" forName="comp3" refType="b" refFor="ch" refForName="comp1"/>
          <dgm:constr type="w" for="ch" forName="comp4" refType="w" fact="0.55"/>
          <dgm:constr type="h" for="ch" forName="comp4" refType="w" refFor="ch" refForName="comp4"/>
          <dgm:constr type="ctrX" for="ch" forName="comp4" refType="ctrX" refFor="ch" refForName="comp1"/>
          <dgm:constr type="b" for="ch" forName="comp4" refType="b" refFor="ch" refForName="comp1"/>
          <dgm:constr type="w" for="ch" forName="comp5" refType="w" fact="0.4"/>
          <dgm:constr type="h" for="ch" forName="comp5" refType="w" refFor="ch" refForName="comp5"/>
          <dgm:constr type="ctrX" for="ch" forName="comp5" refType="ctrX" refFor="ch" refForName="comp1"/>
          <dgm:constr type="b" for="ch" forName="comp5" refType="b" refFor="ch" refForName="comp1"/>
          <dgm:constr type="w" for="ch" forName="comp6" refType="w" fact="0.25"/>
          <dgm:constr type="h" for="ch" forName="comp6" refType="w" refFor="ch" refForName="comp6"/>
          <dgm:constr type="ctrX" for="ch" forName="comp6" refType="ctrX" refFor="ch" refForName="comp1"/>
          <dgm:constr type="b" for="ch" forName="comp6" refType="b" refFor="ch" refForName="comp1"/>
          <dgm:constr type="w" for="ch" forName="comp7" refType="w" fact="0.15"/>
          <dgm:constr type="h" for="ch" forName="comp7" refType="w" refFor="ch" refForName="comp7"/>
          <dgm:constr type="ctrX" for="ch" forName="comp7" refType="ctrX" refFor="ch" refForName="comp1"/>
          <dgm:constr type="b" for="ch" forName="comp7" refType="b" refFor="ch" refForName="comp1"/>
          <dgm:constr type="primFontSz" for="des" ptType="node" op="equ" val="65"/>
        </dgm:constrLst>
      </dgm:else>
    </dgm:choose>
    <dgm:ruleLst/>
    <dgm:choose name="Name5">
      <dgm:if name="Name6" axis="ch" ptType="node" func="cnt" op="gte" val="1">
        <dgm:layoutNode name="comp1">
          <dgm:alg type="composite"/>
          <dgm:shape xmlns:r="http://schemas.openxmlformats.org/officeDocument/2006/relationships" r:blip="">
            <dgm:adjLst/>
          </dgm:shape>
          <dgm:presOf/>
          <dgm:choose name="Name7">
            <dgm:if name="Name8" axis="ch" ptType="node" func="cnt" op="equ" val="1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5"/>
                <dgm:constr type="w" for="ch" forName="c1text" refType="w" refFor="ch" refForName="circle1" fact="0.70711"/>
                <dgm:constr type="h" for="ch" forName="c1text" refType="h" refFor="ch" refForName="circle1" fact="0.5"/>
              </dgm:constrLst>
            </dgm:if>
            <dgm:if name="Name9" axis="ch" ptType="node" func="cnt" op="equ" val="2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6"/>
                <dgm:constr type="w" for="ch" forName="c1text" refType="w" refFor="ch" refForName="circle1" fact="0.525"/>
                <dgm:constr type="h" for="ch" forName="c1text" refType="h" refFor="ch" refForName="circle1" fact="0.17"/>
              </dgm:constrLst>
            </dgm:if>
            <dgm:if name="Name10" axis="ch" ptType="node" func="cnt" op="equ" val="3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25"/>
                <dgm:constr type="w" for="ch" forName="c1text" refType="w" refFor="ch" refForName="circle1" fact="0.3495"/>
                <dgm:constr type="h" for="ch" forName="c1text" refType="h" refFor="ch" refForName="circle1" fact="0.15"/>
              </dgm:constrLst>
            </dgm:if>
            <dgm:if name="Name11" axis="ch" ptType="node" func="cnt" op="equ" val="4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25"/>
                <dgm:constr type="w" for="ch" forName="c1text" refType="w" refFor="ch" refForName="circle1" fact="0.2796"/>
                <dgm:constr type="h" for="ch" forName="c1text" refType="h" refFor="ch" refForName="circle1" fact="0.15"/>
              </dgm:constrLst>
            </dgm:if>
            <dgm:if name="Name12" axis="ch" ptType="node" func="cnt" op="gte" val="5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"/>
                <dgm:constr type="w" for="ch" forName="c1text" refType="w" refFor="ch" refForName="circle1" fact="0.375"/>
                <dgm:constr type="h" for="ch" forName="c1text" refType="h" refFor="ch" refForName="circle1" fact="0.1"/>
              </dgm:constrLst>
            </dgm:if>
            <dgm:else name="Name13"/>
          </dgm:choose>
          <dgm:ruleLst/>
          <dgm:layoutNode name="circle1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1 1" cnt="1 0"/>
            <dgm:constrLst>
              <dgm:constr type="h" refType="w"/>
            </dgm:constrLst>
            <dgm:ruleLst/>
          </dgm:layoutNode>
          <dgm:layoutNode name="c1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1 1" cnt="1 0"/>
            <dgm:constrLst/>
            <dgm:ruleLst>
              <dgm:rule type="primFontSz" val="5" fact="NaN" max="NaN"/>
            </dgm:ruleLst>
          </dgm:layoutNode>
        </dgm:layoutNode>
      </dgm:if>
      <dgm:else name="Name14"/>
    </dgm:choose>
    <dgm:choose name="Name15">
      <dgm:if name="Name16" axis="ch" ptType="node" func="cnt" op="gte" val="2">
        <dgm:layoutNode name="comp2">
          <dgm:alg type="composite"/>
          <dgm:shape xmlns:r="http://schemas.openxmlformats.org/officeDocument/2006/relationships" r:blip="">
            <dgm:adjLst/>
          </dgm:shape>
          <dgm:presOf/>
          <dgm:choose name="Name17">
            <dgm:if name="Name18" axis="ch" ptType="node" func="cnt" op="equ" val="2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5"/>
                <dgm:constr type="w" for="ch" forName="c2text" refType="w" refFor="ch" refForName="circle2" fact="0.70711"/>
                <dgm:constr type="h" for="ch" forName="c2text" refType="h" refFor="ch" refForName="circle2" fact="0.5"/>
              </dgm:constrLst>
            </dgm:if>
            <dgm:if name="Name19" axis="ch" ptType="node" func="cnt" op="equ" val="3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15625"/>
                <dgm:constr type="w" for="ch" forName="c2text" refType="w" refFor="ch" refForName="circle2" fact="0.466"/>
                <dgm:constr type="h" for="ch" forName="c2text" refType="h" refFor="ch" refForName="circle2" fact="0.1875"/>
              </dgm:constrLst>
            </dgm:if>
            <dgm:if name="Name20" axis="ch" ptType="node" func="cnt" op="equ" val="4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15"/>
                <dgm:constr type="w" for="ch" forName="c2text" refType="w" refFor="ch" refForName="circle2" fact="0.3495"/>
                <dgm:constr type="h" for="ch" forName="c2text" refType="h" refFor="ch" refForName="circle2" fact="0.18"/>
              </dgm:constrLst>
            </dgm:if>
            <dgm:if name="Name21" axis="ch" ptType="node" func="cnt" op="gte" val="5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115"/>
                <dgm:constr type="w" for="ch" forName="c2text" refType="w" refFor="ch" refForName="circle2" fact="0.43125"/>
                <dgm:constr type="h" for="ch" forName="c2text" refType="h" refFor="ch" refForName="circle2" fact="0.115"/>
              </dgm:constrLst>
            </dgm:if>
            <dgm:else name="Name22"/>
          </dgm:choose>
          <dgm:ruleLst/>
          <dgm:layoutNode name="circle2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2 1" cnt="1 0"/>
            <dgm:constrLst>
              <dgm:constr type="h" refType="w"/>
            </dgm:constrLst>
            <dgm:ruleLst/>
          </dgm:layoutNode>
          <dgm:layoutNode name="c2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2 1" cnt="1 0"/>
            <dgm:constrLst/>
            <dgm:ruleLst>
              <dgm:rule type="primFontSz" val="5" fact="NaN" max="NaN"/>
            </dgm:ruleLst>
          </dgm:layoutNode>
        </dgm:layoutNode>
      </dgm:if>
      <dgm:else name="Name23"/>
    </dgm:choose>
    <dgm:choose name="Name24">
      <dgm:if name="Name25" axis="ch" ptType="node" func="cnt" op="gte" val="3">
        <dgm:layoutNode name="comp3">
          <dgm:alg type="composite"/>
          <dgm:shape xmlns:r="http://schemas.openxmlformats.org/officeDocument/2006/relationships" r:blip="">
            <dgm:adjLst/>
          </dgm:shape>
          <dgm:presOf/>
          <dgm:choose name="Name26">
            <dgm:if name="Name27" axis="ch" ptType="node" func="cnt" op="equ" val="3">
              <dgm:constrLst>
                <dgm:constr type="w" for="ch" forName="circle3" refType="w"/>
                <dgm:constr type="h" for="ch" forName="circle3" refType="h"/>
                <dgm:constr type="ctrX" for="ch" forName="circle3" refType="w" fact="0.5"/>
                <dgm:constr type="ctrY" for="ch" forName="circle3" refType="h" fact="0.5"/>
                <dgm:constr type="ctrX" for="ch" forName="c3text" refType="w" fact="0.5"/>
                <dgm:constr type="ctrY" for="ch" forName="c3text" refType="h" fact="0.5"/>
                <dgm:constr type="w" for="ch" forName="c3text" refType="w" refFor="ch" refForName="circle3" fact="0.70711"/>
                <dgm:constr type="h" for="ch" forName="c3text" refType="h" refFor="ch" refForName="circle3" fact="0.5"/>
              </dgm:constrLst>
            </dgm:if>
            <dgm:if name="Name28" axis="ch" ptType="node" func="cnt" op="equ" val="4">
              <dgm:constrLst>
                <dgm:constr type="w" for="ch" forName="circle3" refType="w"/>
                <dgm:constr type="h" for="ch" forName="circle3" refType="h"/>
                <dgm:constr type="ctrX" for="ch" forName="circle3" refType="w" fact="0.5"/>
                <dgm:constr type="ctrY" for="ch" forName="circle3" refType="h" fact="0.5"/>
                <dgm:constr type="ctrX" for="ch" forName="c3text" refType="w" fact="0.5"/>
                <dgm:constr type="ctrY" for="ch" forName="c3text" refType="h" fact="0.1875"/>
                <dgm:constr type="w" for="ch" forName="c3text" refType="w" refFor="ch" refForName="circle3" fact="0.466"/>
                <dgm:constr type="h" for="ch" forName="c3text" refType="h" refFor="ch" refForName="circle3" fact="0.225"/>
              </dgm:constrLst>
            </dgm:if>
            <dgm:if name="Name29" axis="ch" ptType="node" func="cnt" op="gte" val="5">
              <dgm:constrLst>
                <dgm:constr type="w" for="ch" forName="circle3" refType="w"/>
                <dgm:constr type="h" for="ch" forName="circle3" refType="h"/>
                <dgm:constr type="ctrX" for="ch" forName="circle3" refType="w" fact="0.5"/>
                <dgm:constr type="ctrY" for="ch" forName="circle3" refType="h" fact="0.5"/>
                <dgm:constr type="ctrX" for="ch" forName="c3text" refType="w" fact="0.5"/>
                <dgm:constr type="ctrY" for="ch" forName="c3text" refType="h" fact="0.138"/>
                <dgm:constr type="w" for="ch" forName="c3text" refType="w" refFor="ch" refForName="circle3" fact="0.5175"/>
                <dgm:constr type="h" for="ch" forName="c3text" refType="h" refFor="ch" refForName="circle3" fact="0.138"/>
              </dgm:constrLst>
            </dgm:if>
            <dgm:else name="Name30"/>
          </dgm:choose>
          <dgm:ruleLst/>
          <dgm:layoutNode name="circle3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3 1" cnt="1 0"/>
            <dgm:constrLst>
              <dgm:constr type="h" refType="w"/>
            </dgm:constrLst>
            <dgm:ruleLst/>
          </dgm:layoutNode>
          <dgm:layoutNode name="c3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3 1" cnt="1 0"/>
            <dgm:constrLst/>
            <dgm:ruleLst>
              <dgm:rule type="primFontSz" val="5" fact="NaN" max="NaN"/>
            </dgm:ruleLst>
          </dgm:layoutNode>
        </dgm:layoutNode>
      </dgm:if>
      <dgm:else name="Name31"/>
    </dgm:choose>
    <dgm:choose name="Name32">
      <dgm:if name="Name33" axis="ch" ptType="node" func="cnt" op="gte" val="4">
        <dgm:layoutNode name="comp4">
          <dgm:alg type="composite"/>
          <dgm:shape xmlns:r="http://schemas.openxmlformats.org/officeDocument/2006/relationships" r:blip="">
            <dgm:adjLst/>
          </dgm:shape>
          <dgm:presOf/>
          <dgm:choose name="Name34">
            <dgm:if name="Name35" axis="ch" ptType="node" func="cnt" op="equ" val="4">
              <dgm:constrLst>
                <dgm:constr type="w" for="ch" forName="circle4" refType="w"/>
                <dgm:constr type="h" for="ch" forName="circle4" refType="h"/>
                <dgm:constr type="ctrX" for="ch" forName="circle4" refType="w" fact="0.5"/>
                <dgm:constr type="ctrY" for="ch" forName="circle4" refType="h" fact="0.5"/>
                <dgm:constr type="ctrX" for="ch" forName="c4text" refType="w" fact="0.5"/>
                <dgm:constr type="ctrY" for="ch" forName="c4text" refType="h" fact="0.5"/>
                <dgm:constr type="w" for="ch" forName="c4text" refType="w" refFor="ch" refForName="circle4" fact="0.70711"/>
                <dgm:constr type="h" for="ch" forName="c4text" refType="h" refFor="ch" refForName="circle4" fact="0.5"/>
              </dgm:constrLst>
            </dgm:if>
            <dgm:if name="Name36" axis="ch" ptType="node" func="cnt" op="gte" val="5">
              <dgm:constrLst>
                <dgm:constr type="w" for="ch" forName="circle4" refType="w"/>
                <dgm:constr type="h" for="ch" forName="circle4" refType="h"/>
                <dgm:constr type="ctrX" for="ch" forName="circle4" refType="w" fact="0.5"/>
                <dgm:constr type="ctrY" for="ch" forName="circle4" refType="h" fact="0.5"/>
                <dgm:constr type="ctrX" for="ch" forName="c4text" refType="w" fact="0.5"/>
                <dgm:constr type="ctrY" for="ch" forName="c4text" refType="h" fact="0.18"/>
                <dgm:constr type="w" for="ch" forName="c4text" refType="w" refFor="ch" refForName="circle4" fact="0.54"/>
                <dgm:constr type="h" for="ch" forName="c4text" refType="h" refFor="ch" refForName="circle4" fact="0.18"/>
              </dgm:constrLst>
            </dgm:if>
            <dgm:else name="Name37"/>
          </dgm:choose>
          <dgm:ruleLst/>
          <dgm:layoutNode name="circle4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4 1" cnt="1 0"/>
            <dgm:constrLst>
              <dgm:constr type="h" refType="w"/>
            </dgm:constrLst>
            <dgm:ruleLst/>
          </dgm:layoutNode>
          <dgm:layoutNode name="c4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4 1" cnt="1 0"/>
            <dgm:constrLst/>
            <dgm:ruleLst>
              <dgm:rule type="primFontSz" val="5" fact="NaN" max="NaN"/>
            </dgm:ruleLst>
          </dgm:layoutNode>
        </dgm:layoutNode>
      </dgm:if>
      <dgm:else name="Name38"/>
    </dgm:choose>
    <dgm:choose name="Name39">
      <dgm:if name="Name40" axis="ch" ptType="node" func="cnt" op="gte" val="5">
        <dgm:layoutNode name="comp5">
          <dgm:alg type="composite"/>
          <dgm:shape xmlns:r="http://schemas.openxmlformats.org/officeDocument/2006/relationships" r:blip="">
            <dgm:adjLst/>
          </dgm:shape>
          <dgm:presOf/>
          <dgm:choose name="Name41">
            <dgm:if name="Name42" axis="ch" ptType="node" func="cnt" op="equ" val="5">
              <dgm:constrLst>
                <dgm:constr type="w" for="ch" forName="circle5" refType="w"/>
                <dgm:constr type="h" for="ch" forName="circle5" refType="h"/>
                <dgm:constr type="ctrX" for="ch" forName="circle5" refType="w" fact="0.5"/>
                <dgm:constr type="ctrY" for="ch" forName="circle5" refType="h" fact="0.5"/>
                <dgm:constr type="ctrX" for="ch" forName="c5text" refType="w" fact="0.5"/>
                <dgm:constr type="ctrY" for="ch" forName="c5text" refType="h" fact="0.5"/>
                <dgm:constr type="w" for="ch" forName="c5text" refType="w" refFor="ch" refForName="circle5" fact="0.70711"/>
                <dgm:constr type="h" for="ch" forName="c5text" refType="h" refFor="ch" refForName="circle5" fact="0.5"/>
              </dgm:constrLst>
            </dgm:if>
            <dgm:if name="Name43" axis="ch" ptType="node" func="cnt" op="gte" val="6">
              <dgm:constrLst>
                <dgm:constr type="w" for="ch" forName="circle5" refType="w"/>
                <dgm:constr type="h" for="ch" forName="circle5" refType="h"/>
                <dgm:constr type="ctrX" for="ch" forName="circle5" refType="w" fact="0.5"/>
                <dgm:constr type="ctrY" for="ch" forName="circle5" refType="h" fact="0.5"/>
                <dgm:constr type="ctrX" for="ch" forName="c5text" refType="w" fact="0.5"/>
                <dgm:constr type="ctrY" for="ch" forName="c5text" refType="h" fact="0.25"/>
                <dgm:constr type="w" for="ch" forName="c5text" refType="w" refFor="ch" refForName="circle5" fact="0.65"/>
                <dgm:constr type="h" for="ch" forName="c5text" refType="h" refFor="ch" refForName="circle5" fact="0.25"/>
              </dgm:constrLst>
            </dgm:if>
            <dgm:else name="Name44"/>
          </dgm:choose>
          <dgm:ruleLst/>
          <dgm:layoutNode name="circle5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5 1" cnt="1 0"/>
            <dgm:constrLst>
              <dgm:constr type="h" refType="w"/>
            </dgm:constrLst>
            <dgm:ruleLst/>
          </dgm:layoutNode>
          <dgm:layoutNode name="c5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5 1" cnt="1 0"/>
            <dgm:constrLst/>
            <dgm:ruleLst>
              <dgm:rule type="primFontSz" val="5" fact="NaN" max="NaN"/>
            </dgm:ruleLst>
          </dgm:layoutNode>
        </dgm:layoutNode>
      </dgm:if>
      <dgm:else name="Name45"/>
    </dgm:choose>
    <dgm:choose name="Name46">
      <dgm:if name="Name47" axis="ch" ptType="node" func="cnt" op="gte" val="6">
        <dgm:layoutNode name="comp6">
          <dgm:alg type="composite"/>
          <dgm:shape xmlns:r="http://schemas.openxmlformats.org/officeDocument/2006/relationships" r:blip="">
            <dgm:adjLst/>
          </dgm:shape>
          <dgm:presOf/>
          <dgm:choose name="Name48">
            <dgm:if name="Name49" axis="ch" ptType="node" func="cnt" op="equ" val="6">
              <dgm:constrLst>
                <dgm:constr type="w" for="ch" forName="circle6" refType="w"/>
                <dgm:constr type="h" for="ch" forName="circle6" refType="h"/>
                <dgm:constr type="ctrX" for="ch" forName="circle6" refType="w" fact="0.5"/>
                <dgm:constr type="ctrY" for="ch" forName="circle6" refType="h" fact="0.5"/>
                <dgm:constr type="ctrX" for="ch" forName="c6text" refType="w" fact="0.5"/>
                <dgm:constr type="ctrY" for="ch" forName="c6text" refType="h" fact="0.5"/>
                <dgm:constr type="w" for="ch" forName="c6text" refType="w" refFor="ch" refForName="circle6" fact="0.70711"/>
                <dgm:constr type="h" for="ch" forName="c6text" refType="h" refFor="ch" refForName="circle6" fact="0.5"/>
              </dgm:constrLst>
            </dgm:if>
            <dgm:if name="Name50" axis="ch" ptType="node" func="cnt" op="gte" val="7">
              <dgm:constrLst>
                <dgm:constr type="w" for="ch" forName="circle6" refType="w"/>
                <dgm:constr type="h" for="ch" forName="circle6" refType="h"/>
                <dgm:constr type="ctrX" for="ch" forName="circle6" refType="w" fact="0.5"/>
                <dgm:constr type="ctrY" for="ch" forName="circle6" refType="h" fact="0.5"/>
                <dgm:constr type="ctrX" for="ch" forName="c6text" refType="w" fact="0.5"/>
                <dgm:constr type="ctrY" for="ch" forName="c6text" refType="h" fact="0.27"/>
                <dgm:constr type="w" for="ch" forName="c6text" refType="w" refFor="ch" refForName="circle6" fact="0.68"/>
                <dgm:constr type="h" for="ch" forName="c6text" refType="h" refFor="ch" refForName="circle6" fact="0.241"/>
              </dgm:constrLst>
            </dgm:if>
            <dgm:else name="Name51"/>
          </dgm:choose>
          <dgm:ruleLst/>
          <dgm:layoutNode name="circle6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6 1" cnt="1 0"/>
            <dgm:constrLst>
              <dgm:constr type="h" refType="w"/>
            </dgm:constrLst>
            <dgm:ruleLst/>
          </dgm:layoutNode>
          <dgm:layoutNode name="c6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6 1" cnt="1 0"/>
            <dgm:constrLst/>
            <dgm:ruleLst>
              <dgm:rule type="primFontSz" val="5" fact="NaN" max="NaN"/>
            </dgm:ruleLst>
          </dgm:layoutNode>
        </dgm:layoutNode>
      </dgm:if>
      <dgm:else name="Name52"/>
    </dgm:choose>
    <dgm:choose name="Name53">
      <dgm:if name="Name54" axis="ch" ptType="node" func="cnt" op="gte" val="7">
        <dgm:layoutNode name="comp7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ch" forName="circle7" refType="w"/>
            <dgm:constr type="h" for="ch" forName="circle7" refType="h"/>
            <dgm:constr type="ctrX" for="ch" forName="circle7" refType="w" fact="0.5"/>
            <dgm:constr type="ctrY" for="ch" forName="circle7" refType="h" fact="0.5"/>
            <dgm:constr type="ctrX" for="ch" forName="c7text" refType="w" fact="0.5"/>
            <dgm:constr type="ctrY" for="ch" forName="c7text" refType="h" fact="0.5"/>
            <dgm:constr type="w" for="ch" forName="c7text" refType="w" refFor="ch" refForName="circle7" fact="0.70711"/>
            <dgm:constr type="h" for="ch" forName="c7text" refType="h" refFor="ch" refForName="circle7" fact="0.5"/>
          </dgm:constrLst>
          <dgm:ruleLst/>
          <dgm:layoutNode name="circle7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7 1" cnt="1 0"/>
            <dgm:constrLst>
              <dgm:constr type="h" refType="w"/>
            </dgm:constrLst>
            <dgm:ruleLst/>
          </dgm:layoutNode>
          <dgm:layoutNode name="c7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7 1" cnt="1 0"/>
            <dgm:constrLst/>
            <dgm:ruleLst>
              <dgm:rule type="primFontSz" val="5" fact="NaN" max="NaN"/>
            </dgm:ruleLst>
          </dgm:layoutNode>
        </dgm:layoutNode>
      </dgm:if>
      <dgm:else name="Name55"/>
    </dgm:choos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subTitle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5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7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8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ceHolder 1"/>
          <p:cNvSpPr>
            <a:spLocks noGrp="1"/>
          </p:cNvSpPr>
          <p:nvPr>
            <p:ph type="subTitle"/>
          </p:nvPr>
        </p:nvSpPr>
        <p:spPr>
          <a:xfrm>
            <a:off x="504000" y="74160"/>
            <a:ext cx="9071280" cy="5795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2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3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4" name="PlaceHolder 4"/>
          <p:cNvSpPr>
            <a:spLocks noGrp="1"/>
          </p:cNvSpPr>
          <p:nvPr>
            <p:ph type="body"/>
          </p:nvPr>
        </p:nvSpPr>
        <p:spPr>
          <a:xfrm>
            <a:off x="50400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6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7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8" name="PlaceHolder 4"/>
          <p:cNvSpPr>
            <a:spLocks noGrp="1"/>
          </p:cNvSpPr>
          <p:nvPr>
            <p:ph type="body"/>
          </p:nvPr>
        </p:nvSpPr>
        <p:spPr>
          <a:xfrm>
            <a:off x="515268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20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1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2" name="PlaceHolder 4"/>
          <p:cNvSpPr>
            <a:spLocks noGrp="1"/>
          </p:cNvSpPr>
          <p:nvPr>
            <p:ph type="body"/>
          </p:nvPr>
        </p:nvSpPr>
        <p:spPr>
          <a:xfrm>
            <a:off x="504000" y="3044520"/>
            <a:ext cx="907200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24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200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5" name="PlaceHolder 3"/>
          <p:cNvSpPr>
            <a:spLocks noGrp="1"/>
          </p:cNvSpPr>
          <p:nvPr>
            <p:ph type="body"/>
          </p:nvPr>
        </p:nvSpPr>
        <p:spPr>
          <a:xfrm>
            <a:off x="504000" y="3044520"/>
            <a:ext cx="907200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9" name="PlaceHolder 4"/>
          <p:cNvSpPr>
            <a:spLocks noGrp="1"/>
          </p:cNvSpPr>
          <p:nvPr>
            <p:ph type="body"/>
          </p:nvPr>
        </p:nvSpPr>
        <p:spPr>
          <a:xfrm>
            <a:off x="50400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30" name="PlaceHolder 5"/>
          <p:cNvSpPr>
            <a:spLocks noGrp="1"/>
          </p:cNvSpPr>
          <p:nvPr>
            <p:ph type="body"/>
          </p:nvPr>
        </p:nvSpPr>
        <p:spPr>
          <a:xfrm>
            <a:off x="515268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32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33" name="PlaceHolder 3"/>
          <p:cNvSpPr>
            <a:spLocks noGrp="1"/>
          </p:cNvSpPr>
          <p:nvPr>
            <p:ph type="body"/>
          </p:nvPr>
        </p:nvSpPr>
        <p:spPr>
          <a:xfrm>
            <a:off x="3571560" y="132660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34" name="PlaceHolder 4"/>
          <p:cNvSpPr>
            <a:spLocks noGrp="1"/>
          </p:cNvSpPr>
          <p:nvPr>
            <p:ph type="body"/>
          </p:nvPr>
        </p:nvSpPr>
        <p:spPr>
          <a:xfrm>
            <a:off x="6639120" y="132660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35" name="PlaceHolder 5"/>
          <p:cNvSpPr>
            <a:spLocks noGrp="1"/>
          </p:cNvSpPr>
          <p:nvPr>
            <p:ph type="body"/>
          </p:nvPr>
        </p:nvSpPr>
        <p:spPr>
          <a:xfrm>
            <a:off x="504000" y="304452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36" name="PlaceHolder 6"/>
          <p:cNvSpPr>
            <a:spLocks noGrp="1"/>
          </p:cNvSpPr>
          <p:nvPr>
            <p:ph type="body"/>
          </p:nvPr>
        </p:nvSpPr>
        <p:spPr>
          <a:xfrm>
            <a:off x="3571560" y="304452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37" name="PlaceHolder 7"/>
          <p:cNvSpPr>
            <a:spLocks noGrp="1"/>
          </p:cNvSpPr>
          <p:nvPr>
            <p:ph type="body"/>
          </p:nvPr>
        </p:nvSpPr>
        <p:spPr>
          <a:xfrm>
            <a:off x="6639120" y="304452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59" name="PlaceHolder 2"/>
          <p:cNvSpPr>
            <a:spLocks noGrp="1"/>
          </p:cNvSpPr>
          <p:nvPr>
            <p:ph type="subTitle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61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63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64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PlaceHolder 1"/>
          <p:cNvSpPr>
            <a:spLocks noGrp="1"/>
          </p:cNvSpPr>
          <p:nvPr>
            <p:ph type="subTitle"/>
          </p:nvPr>
        </p:nvSpPr>
        <p:spPr>
          <a:xfrm>
            <a:off x="504000" y="74160"/>
            <a:ext cx="9071280" cy="5795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68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69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70" name="PlaceHolder 4"/>
          <p:cNvSpPr>
            <a:spLocks noGrp="1"/>
          </p:cNvSpPr>
          <p:nvPr>
            <p:ph type="body"/>
          </p:nvPr>
        </p:nvSpPr>
        <p:spPr>
          <a:xfrm>
            <a:off x="50400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72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73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74" name="PlaceHolder 4"/>
          <p:cNvSpPr>
            <a:spLocks noGrp="1"/>
          </p:cNvSpPr>
          <p:nvPr>
            <p:ph type="body"/>
          </p:nvPr>
        </p:nvSpPr>
        <p:spPr>
          <a:xfrm>
            <a:off x="515268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76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77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78" name="PlaceHolder 4"/>
          <p:cNvSpPr>
            <a:spLocks noGrp="1"/>
          </p:cNvSpPr>
          <p:nvPr>
            <p:ph type="body"/>
          </p:nvPr>
        </p:nvSpPr>
        <p:spPr>
          <a:xfrm>
            <a:off x="504000" y="3044520"/>
            <a:ext cx="907200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80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200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81" name="PlaceHolder 3"/>
          <p:cNvSpPr>
            <a:spLocks noGrp="1"/>
          </p:cNvSpPr>
          <p:nvPr>
            <p:ph type="body"/>
          </p:nvPr>
        </p:nvSpPr>
        <p:spPr>
          <a:xfrm>
            <a:off x="504000" y="3044520"/>
            <a:ext cx="907200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83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84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85" name="PlaceHolder 4"/>
          <p:cNvSpPr>
            <a:spLocks noGrp="1"/>
          </p:cNvSpPr>
          <p:nvPr>
            <p:ph type="body"/>
          </p:nvPr>
        </p:nvSpPr>
        <p:spPr>
          <a:xfrm>
            <a:off x="50400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86" name="PlaceHolder 5"/>
          <p:cNvSpPr>
            <a:spLocks noGrp="1"/>
          </p:cNvSpPr>
          <p:nvPr>
            <p:ph type="body"/>
          </p:nvPr>
        </p:nvSpPr>
        <p:spPr>
          <a:xfrm>
            <a:off x="515268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88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89" name="PlaceHolder 3"/>
          <p:cNvSpPr>
            <a:spLocks noGrp="1"/>
          </p:cNvSpPr>
          <p:nvPr>
            <p:ph type="body"/>
          </p:nvPr>
        </p:nvSpPr>
        <p:spPr>
          <a:xfrm>
            <a:off x="3571560" y="132660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90" name="PlaceHolder 4"/>
          <p:cNvSpPr>
            <a:spLocks noGrp="1"/>
          </p:cNvSpPr>
          <p:nvPr>
            <p:ph type="body"/>
          </p:nvPr>
        </p:nvSpPr>
        <p:spPr>
          <a:xfrm>
            <a:off x="6639120" y="132660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91" name="PlaceHolder 5"/>
          <p:cNvSpPr>
            <a:spLocks noGrp="1"/>
          </p:cNvSpPr>
          <p:nvPr>
            <p:ph type="body"/>
          </p:nvPr>
        </p:nvSpPr>
        <p:spPr>
          <a:xfrm>
            <a:off x="504000" y="304452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92" name="PlaceHolder 6"/>
          <p:cNvSpPr>
            <a:spLocks noGrp="1"/>
          </p:cNvSpPr>
          <p:nvPr>
            <p:ph type="body"/>
          </p:nvPr>
        </p:nvSpPr>
        <p:spPr>
          <a:xfrm>
            <a:off x="3571560" y="304452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93" name="PlaceHolder 7"/>
          <p:cNvSpPr>
            <a:spLocks noGrp="1"/>
          </p:cNvSpPr>
          <p:nvPr>
            <p:ph type="body"/>
          </p:nvPr>
        </p:nvSpPr>
        <p:spPr>
          <a:xfrm>
            <a:off x="6639120" y="304452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97" name="PlaceHolder 2"/>
          <p:cNvSpPr>
            <a:spLocks noGrp="1"/>
          </p:cNvSpPr>
          <p:nvPr>
            <p:ph type="subTitle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99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201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02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PlaceHolder 1"/>
          <p:cNvSpPr>
            <a:spLocks noGrp="1"/>
          </p:cNvSpPr>
          <p:nvPr>
            <p:ph type="subTitle"/>
          </p:nvPr>
        </p:nvSpPr>
        <p:spPr>
          <a:xfrm>
            <a:off x="504000" y="74160"/>
            <a:ext cx="9071280" cy="5795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206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07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08" name="PlaceHolder 4"/>
          <p:cNvSpPr>
            <a:spLocks noGrp="1"/>
          </p:cNvSpPr>
          <p:nvPr>
            <p:ph type="body"/>
          </p:nvPr>
        </p:nvSpPr>
        <p:spPr>
          <a:xfrm>
            <a:off x="50400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210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11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12" name="PlaceHolder 4"/>
          <p:cNvSpPr>
            <a:spLocks noGrp="1"/>
          </p:cNvSpPr>
          <p:nvPr>
            <p:ph type="body"/>
          </p:nvPr>
        </p:nvSpPr>
        <p:spPr>
          <a:xfrm>
            <a:off x="515268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214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15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16" name="PlaceHolder 4"/>
          <p:cNvSpPr>
            <a:spLocks noGrp="1"/>
          </p:cNvSpPr>
          <p:nvPr>
            <p:ph type="body"/>
          </p:nvPr>
        </p:nvSpPr>
        <p:spPr>
          <a:xfrm>
            <a:off x="504000" y="3044520"/>
            <a:ext cx="907200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218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200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19" name="PlaceHolder 3"/>
          <p:cNvSpPr>
            <a:spLocks noGrp="1"/>
          </p:cNvSpPr>
          <p:nvPr>
            <p:ph type="body"/>
          </p:nvPr>
        </p:nvSpPr>
        <p:spPr>
          <a:xfrm>
            <a:off x="504000" y="3044520"/>
            <a:ext cx="907200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221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22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23" name="PlaceHolder 4"/>
          <p:cNvSpPr>
            <a:spLocks noGrp="1"/>
          </p:cNvSpPr>
          <p:nvPr>
            <p:ph type="body"/>
          </p:nvPr>
        </p:nvSpPr>
        <p:spPr>
          <a:xfrm>
            <a:off x="50400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24" name="PlaceHolder 5"/>
          <p:cNvSpPr>
            <a:spLocks noGrp="1"/>
          </p:cNvSpPr>
          <p:nvPr>
            <p:ph type="body"/>
          </p:nvPr>
        </p:nvSpPr>
        <p:spPr>
          <a:xfrm>
            <a:off x="515268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226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27" name="PlaceHolder 3"/>
          <p:cNvSpPr>
            <a:spLocks noGrp="1"/>
          </p:cNvSpPr>
          <p:nvPr>
            <p:ph type="body"/>
          </p:nvPr>
        </p:nvSpPr>
        <p:spPr>
          <a:xfrm>
            <a:off x="3571560" y="132660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28" name="PlaceHolder 4"/>
          <p:cNvSpPr>
            <a:spLocks noGrp="1"/>
          </p:cNvSpPr>
          <p:nvPr>
            <p:ph type="body"/>
          </p:nvPr>
        </p:nvSpPr>
        <p:spPr>
          <a:xfrm>
            <a:off x="6639120" y="132660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29" name="PlaceHolder 5"/>
          <p:cNvSpPr>
            <a:spLocks noGrp="1"/>
          </p:cNvSpPr>
          <p:nvPr>
            <p:ph type="body"/>
          </p:nvPr>
        </p:nvSpPr>
        <p:spPr>
          <a:xfrm>
            <a:off x="504000" y="304452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30" name="PlaceHolder 6"/>
          <p:cNvSpPr>
            <a:spLocks noGrp="1"/>
          </p:cNvSpPr>
          <p:nvPr>
            <p:ph type="body"/>
          </p:nvPr>
        </p:nvSpPr>
        <p:spPr>
          <a:xfrm>
            <a:off x="3571560" y="304452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31" name="PlaceHolder 7"/>
          <p:cNvSpPr>
            <a:spLocks noGrp="1"/>
          </p:cNvSpPr>
          <p:nvPr>
            <p:ph type="body"/>
          </p:nvPr>
        </p:nvSpPr>
        <p:spPr>
          <a:xfrm>
            <a:off x="6639120" y="304452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27.xml"/><Relationship Id="rId7" Type="http://schemas.openxmlformats.org/officeDocument/2006/relationships/slideLayout" Target="../slideLayouts/slideLayout31.xml"/><Relationship Id="rId12" Type="http://schemas.openxmlformats.org/officeDocument/2006/relationships/slideLayout" Target="../slideLayouts/slideLayout36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35.xml"/><Relationship Id="rId5" Type="http://schemas.openxmlformats.org/officeDocument/2006/relationships/slideLayout" Target="../slideLayouts/slideLayout29.xml"/><Relationship Id="rId10" Type="http://schemas.openxmlformats.org/officeDocument/2006/relationships/slideLayout" Target="../slideLayouts/slideLayout34.xml"/><Relationship Id="rId4" Type="http://schemas.openxmlformats.org/officeDocument/2006/relationships/slideLayout" Target="../slideLayouts/slideLayout28.xml"/><Relationship Id="rId9" Type="http://schemas.openxmlformats.org/officeDocument/2006/relationships/slideLayout" Target="../slideLayouts/slideLayout3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4992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r>
              <a:rPr lang="ru-RU" sz="1800" b="0" strike="noStrike" spc="-1">
                <a:latin typeface="Arial"/>
              </a:rPr>
              <a:t>Для правки текста заглавия щёлкните мышью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3200" b="0" strike="noStrike" spc="-1"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2800" b="0" strike="noStrike" spc="-1">
                <a:latin typeface="Arial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400" b="0" strike="noStrike" spc="-1">
                <a:latin typeface="Arial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2000" b="0" strike="noStrike" spc="-1">
                <a:latin typeface="Arial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latin typeface="Arial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latin typeface="Arial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latin typeface="Arial"/>
              </a:rPr>
              <a:t>Седьмой уровень структуры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/>
    <p:bodyStyle/>
    <p:otherStyle/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4992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r>
              <a:rPr lang="ru-RU" sz="1800" b="0" strike="noStrike" spc="-1">
                <a:latin typeface="Arial"/>
              </a:rPr>
              <a:t>Для правки текста заглавия щёлкните мышью</a:t>
            </a:r>
          </a:p>
        </p:txBody>
      </p:sp>
      <p:sp>
        <p:nvSpPr>
          <p:cNvPr id="155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560" cy="1567800"/>
          </a:xfrm>
          <a:prstGeom prst="rect">
            <a:avLst/>
          </a:prstGeom>
        </p:spPr>
        <p:txBody>
          <a:bodyPr lIns="0" tIns="0" rIns="0" bIns="0">
            <a:normAutofit fontScale="26000"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strike="noStrike" spc="-1">
                <a:latin typeface="Arial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strike="noStrike" spc="-1">
                <a:latin typeface="Arial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Седьмой уровень структуры</a:t>
            </a:r>
          </a:p>
        </p:txBody>
      </p:sp>
      <p:sp>
        <p:nvSpPr>
          <p:cNvPr id="156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560" cy="1567800"/>
          </a:xfrm>
          <a:prstGeom prst="rect">
            <a:avLst/>
          </a:prstGeom>
        </p:spPr>
        <p:txBody>
          <a:bodyPr lIns="0" tIns="0" rIns="0" bIns="0">
            <a:normAutofit fontScale="26000"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strike="noStrike" spc="-1">
                <a:latin typeface="Arial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strike="noStrike" spc="-1">
                <a:latin typeface="Arial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Седьмой уровень структуры</a:t>
            </a:r>
          </a:p>
        </p:txBody>
      </p:sp>
      <p:sp>
        <p:nvSpPr>
          <p:cNvPr id="157" name="PlaceHolder 4"/>
          <p:cNvSpPr>
            <a:spLocks noGrp="1"/>
          </p:cNvSpPr>
          <p:nvPr>
            <p:ph type="body"/>
          </p:nvPr>
        </p:nvSpPr>
        <p:spPr>
          <a:xfrm>
            <a:off x="504000" y="3044160"/>
            <a:ext cx="9071280" cy="156780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strike="noStrike" spc="-1">
                <a:latin typeface="Arial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strike="noStrike" spc="-1">
                <a:latin typeface="Arial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Седьмой уровень структуры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1" r:id="rId1"/>
    <p:sldLayoutId id="2147483702" r:id="rId2"/>
    <p:sldLayoutId id="2147483703" r:id="rId3"/>
    <p:sldLayoutId id="2147483704" r:id="rId4"/>
    <p:sldLayoutId id="2147483705" r:id="rId5"/>
    <p:sldLayoutId id="2147483706" r:id="rId6"/>
    <p:sldLayoutId id="2147483707" r:id="rId7"/>
    <p:sldLayoutId id="2147483708" r:id="rId8"/>
    <p:sldLayoutId id="2147483709" r:id="rId9"/>
    <p:sldLayoutId id="2147483710" r:id="rId10"/>
    <p:sldLayoutId id="2147483711" r:id="rId11"/>
    <p:sldLayoutId id="2147483712" r:id="rId12"/>
  </p:sldLayoutIdLst>
  <p:txStyles>
    <p:titleStyle/>
    <p:bodyStyle/>
    <p:otherStyle/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4992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r>
              <a:rPr lang="ru-RU" sz="1800" b="0" strike="noStrike" spc="-1">
                <a:latin typeface="Arial"/>
              </a:rPr>
              <a:t>Для правки текста заглавия щёлкните мышью</a:t>
            </a:r>
          </a:p>
        </p:txBody>
      </p:sp>
      <p:sp>
        <p:nvSpPr>
          <p:cNvPr id="195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3200" b="0" strike="noStrike" spc="-1"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2800" b="0" strike="noStrike" spc="-1">
                <a:latin typeface="Arial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400" b="0" strike="noStrike" spc="-1">
                <a:latin typeface="Arial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2000" b="0" strike="noStrike" spc="-1">
                <a:latin typeface="Arial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latin typeface="Arial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latin typeface="Arial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latin typeface="Arial"/>
              </a:rPr>
              <a:t>Седьмой уровень структуры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4" r:id="rId1"/>
    <p:sldLayoutId id="2147483715" r:id="rId2"/>
    <p:sldLayoutId id="2147483716" r:id="rId3"/>
    <p:sldLayoutId id="2147483717" r:id="rId4"/>
    <p:sldLayoutId id="2147483718" r:id="rId5"/>
    <p:sldLayoutId id="2147483719" r:id="rId6"/>
    <p:sldLayoutId id="2147483720" r:id="rId7"/>
    <p:sldLayoutId id="2147483721" r:id="rId8"/>
    <p:sldLayoutId id="2147483722" r:id="rId9"/>
    <p:sldLayoutId id="2147483723" r:id="rId10"/>
    <p:sldLayoutId id="2147483724" r:id="rId11"/>
    <p:sldLayoutId id="2147483725" r:id="rId12"/>
  </p:sldLayoutIdLst>
  <p:txStyles>
    <p:titleStyle/>
    <p:bodyStyle/>
    <p:otherStyle/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1.xml"/><Relationship Id="rId5" Type="http://schemas.openxmlformats.org/officeDocument/2006/relationships/image" Target="../media/image5.jpe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1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1.xml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1.xml"/><Relationship Id="rId4" Type="http://schemas.openxmlformats.org/officeDocument/2006/relationships/image" Target="../media/image10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15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1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1.xml"/><Relationship Id="rId5" Type="http://schemas.openxmlformats.org/officeDocument/2006/relationships/image" Target="../media/image5.jpeg"/><Relationship Id="rId4" Type="http://schemas.openxmlformats.org/officeDocument/2006/relationships/image" Target="../media/image4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Прямоугольник 231"/>
          <p:cNvSpPr/>
          <p:nvPr/>
        </p:nvSpPr>
        <p:spPr>
          <a:xfrm>
            <a:off x="1151880" y="1686620"/>
            <a:ext cx="6731280" cy="13071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ru-RU" sz="4400" dirty="0"/>
              <a:t>«Огневой режим»</a:t>
            </a:r>
            <a:endParaRPr lang="ru-RU" sz="2800" spc="-1" dirty="0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lang="ru-RU" sz="2800" spc="-1" dirty="0">
                <a:latin typeface="Arial"/>
              </a:rPr>
              <a:t>Название команды: «</a:t>
            </a:r>
            <a:r>
              <a:rPr lang="en-US" sz="2800" spc="-1" dirty="0">
                <a:latin typeface="Arial"/>
              </a:rPr>
              <a:t>YSHAB</a:t>
            </a:r>
            <a:r>
              <a:rPr lang="ru-RU" sz="2800" spc="-1" dirty="0">
                <a:latin typeface="Arial"/>
              </a:rPr>
              <a:t>»</a:t>
            </a:r>
            <a:endParaRPr lang="ru-RU" sz="4400" dirty="0"/>
          </a:p>
        </p:txBody>
      </p:sp>
      <p:sp>
        <p:nvSpPr>
          <p:cNvPr id="233" name="Прямоугольник 232"/>
          <p:cNvSpPr/>
          <p:nvPr/>
        </p:nvSpPr>
        <p:spPr>
          <a:xfrm>
            <a:off x="504000" y="3780000"/>
            <a:ext cx="5435640" cy="8820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>
              <a:lnSpc>
                <a:spcPct val="100000"/>
              </a:lnSpc>
            </a:pPr>
            <a:endParaRPr lang="ru-RU" sz="2500" b="0" strike="noStrike" spc="-1" dirty="0">
              <a:latin typeface="Arial"/>
            </a:endParaRPr>
          </a:p>
        </p:txBody>
      </p:sp>
      <p:sp>
        <p:nvSpPr>
          <p:cNvPr id="4" name="Подзаголовок 6"/>
          <p:cNvSpPr txBox="1">
            <a:spLocks/>
          </p:cNvSpPr>
          <p:nvPr/>
        </p:nvSpPr>
        <p:spPr>
          <a:xfrm>
            <a:off x="2808410" y="3330350"/>
            <a:ext cx="7056438" cy="1449141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276225" algn="l"/>
                <a:tab pos="363538" algn="l"/>
                <a:tab pos="727075" algn="l"/>
                <a:tab pos="1090613" algn="l"/>
                <a:tab pos="1454150" algn="l"/>
                <a:tab pos="1817688" algn="l"/>
                <a:tab pos="2182813" algn="l"/>
                <a:tab pos="2546350" algn="l"/>
                <a:tab pos="2909888" algn="l"/>
                <a:tab pos="3273425" algn="l"/>
                <a:tab pos="3636963" algn="l"/>
                <a:tab pos="4000500" algn="l"/>
                <a:tab pos="4365625" algn="l"/>
                <a:tab pos="4729163" algn="l"/>
                <a:tab pos="5092700" algn="l"/>
                <a:tab pos="5456238" algn="l"/>
                <a:tab pos="5821363" algn="l"/>
                <a:tab pos="6184900" algn="l"/>
                <a:tab pos="6548438" algn="l"/>
                <a:tab pos="6911975" algn="l"/>
                <a:tab pos="7275513" algn="l"/>
              </a:tabLst>
              <a:defRPr/>
            </a:pPr>
            <a:endParaRPr kumimoji="0" lang="ru-RU" sz="4800" b="1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Sitka Text" pitchFamily="2" charset="0"/>
              <a:ea typeface="MS Gothic" pitchFamily="49" charset="-128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Прямоугольник 248"/>
          <p:cNvSpPr/>
          <p:nvPr/>
        </p:nvSpPr>
        <p:spPr>
          <a:xfrm>
            <a:off x="1080000" y="1080000"/>
            <a:ext cx="8099640" cy="341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marL="432000" indent="-323640" algn="ctr">
              <a:lnSpc>
                <a:spcPct val="100000"/>
              </a:lnSpc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ru-RU" sz="3200" b="0" strike="noStrike" spc="-1" dirty="0">
              <a:latin typeface="Arial"/>
            </a:endParaRPr>
          </a:p>
        </p:txBody>
      </p:sp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0" y="0"/>
            <a:ext cx="10088580" cy="981072"/>
          </a:xfrm>
        </p:spPr>
        <p:txBody>
          <a:bodyPr lIns="720000"/>
          <a:lstStyle/>
          <a:p>
            <a:r>
              <a:rPr lang="ru-RU" sz="4000" dirty="0">
                <a:latin typeface="+mj-lt"/>
                <a:ea typeface="MS Gothic" pitchFamily="49" charset="-128"/>
              </a:rPr>
              <a:t>Команда проекта</a:t>
            </a:r>
            <a:endParaRPr sz="4000" dirty="0">
              <a:latin typeface="+mj-lt"/>
              <a:ea typeface="MS Gothic" pitchFamily="49" charset="-128"/>
            </a:endParaRPr>
          </a:p>
        </p:txBody>
      </p:sp>
      <p:sp>
        <p:nvSpPr>
          <p:cNvPr id="5" name="Содержимое 2">
            <a:extLst>
              <a:ext uri="{FF2B5EF4-FFF2-40B4-BE49-F238E27FC236}">
                <a16:creationId xmlns:a16="http://schemas.microsoft.com/office/drawing/2014/main" id="{FB6DDDFF-C793-4B59-B237-A7C9734DFB8B}"/>
              </a:ext>
            </a:extLst>
          </p:cNvPr>
          <p:cNvSpPr txBox="1">
            <a:spLocks/>
          </p:cNvSpPr>
          <p:nvPr/>
        </p:nvSpPr>
        <p:spPr>
          <a:xfrm>
            <a:off x="198421" y="3562251"/>
            <a:ext cx="2825734" cy="1875628"/>
          </a:xfrm>
          <a:prstGeom prst="rect">
            <a:avLst/>
          </a:prstGeom>
        </p:spPr>
        <p:txBody>
          <a:bodyPr>
            <a:noAutofit/>
          </a:bodyPr>
          <a:lstStyle/>
          <a:p>
            <a:pPr marR="0" lvl="0">
              <a:lnSpc>
                <a:spcPct val="80000"/>
              </a:lnSpc>
              <a:spcBef>
                <a:spcPts val="0"/>
              </a:spcBef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ru-RU" sz="1600" b="1" dirty="0"/>
              <a:t>Бобров Максим</a:t>
            </a:r>
            <a:endParaRPr lang="en-US" sz="1600" b="1" dirty="0"/>
          </a:p>
          <a:p>
            <a:pPr marR="0" lvl="0">
              <a:lnSpc>
                <a:spcPct val="80000"/>
              </a:lnSpc>
              <a:spcBef>
                <a:spcPts val="0"/>
              </a:spcBef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ru-RU" sz="1600" dirty="0"/>
              <a:t>студент первого курса </a:t>
            </a:r>
            <a:r>
              <a:rPr lang="ru-RU" sz="1600" dirty="0" err="1"/>
              <a:t>ИМИТиФ</a:t>
            </a:r>
            <a:r>
              <a:rPr lang="ru-RU" sz="1600" dirty="0"/>
              <a:t> </a:t>
            </a:r>
            <a:r>
              <a:rPr lang="ru-RU" sz="1600" dirty="0" err="1"/>
              <a:t>УдГУ</a:t>
            </a:r>
            <a:r>
              <a:rPr lang="ru-RU" sz="1600" dirty="0"/>
              <a:t> по специальности Прикладная математика и информатика,</a:t>
            </a:r>
          </a:p>
          <a:p>
            <a:pPr marR="0" lvl="0">
              <a:lnSpc>
                <a:spcPct val="80000"/>
              </a:lnSpc>
              <a:spcBef>
                <a:spcPts val="0"/>
              </a:spcBef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ru-RU" sz="1600" dirty="0"/>
              <a:t>Экономист</a:t>
            </a:r>
          </a:p>
          <a:p>
            <a:pPr marR="0" lvl="0">
              <a:lnSpc>
                <a:spcPct val="80000"/>
              </a:lnSpc>
              <a:spcBef>
                <a:spcPts val="0"/>
              </a:spcBef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ru-RU" sz="1600" dirty="0"/>
              <a:t>Коммуникабельность и способность работать в команде</a:t>
            </a:r>
          </a:p>
          <a:p>
            <a:pPr marR="0" lvl="0">
              <a:lnSpc>
                <a:spcPct val="80000"/>
              </a:lnSpc>
              <a:spcBef>
                <a:spcPts val="0"/>
              </a:spcBef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ru-RU" sz="1600" dirty="0"/>
          </a:p>
          <a:p>
            <a:pPr marR="0" lvl="0">
              <a:lnSpc>
                <a:spcPct val="80000"/>
              </a:lnSpc>
              <a:spcBef>
                <a:spcPts val="0"/>
              </a:spcBef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ru-RU" sz="1600" dirty="0"/>
          </a:p>
          <a:p>
            <a:pPr marR="0" lvl="0">
              <a:lnSpc>
                <a:spcPct val="80000"/>
              </a:lnSpc>
              <a:spcBef>
                <a:spcPts val="0"/>
              </a:spcBef>
              <a:buClrTx/>
              <a:buSzTx/>
              <a:tabLst/>
              <a:defRPr/>
            </a:pPr>
            <a:endParaRPr lang="ru-RU" sz="1600" dirty="0"/>
          </a:p>
        </p:txBody>
      </p:sp>
      <p:sp>
        <p:nvSpPr>
          <p:cNvPr id="11" name="Содержимое 2">
            <a:extLst>
              <a:ext uri="{FF2B5EF4-FFF2-40B4-BE49-F238E27FC236}">
                <a16:creationId xmlns:a16="http://schemas.microsoft.com/office/drawing/2014/main" id="{B6BC7D94-11CA-43FA-938D-5F079F0094FB}"/>
              </a:ext>
            </a:extLst>
          </p:cNvPr>
          <p:cNvSpPr txBox="1">
            <a:spLocks/>
          </p:cNvSpPr>
          <p:nvPr/>
        </p:nvSpPr>
        <p:spPr>
          <a:xfrm>
            <a:off x="6471675" y="3549655"/>
            <a:ext cx="3608950" cy="1936931"/>
          </a:xfrm>
          <a:prstGeom prst="rect">
            <a:avLst/>
          </a:prstGeom>
        </p:spPr>
        <p:txBody>
          <a:bodyPr>
            <a:noAutofit/>
          </a:bodyPr>
          <a:lstStyle/>
          <a:p>
            <a:pPr marL="285750" marR="0" lvl="0" indent="-285750">
              <a:lnSpc>
                <a:spcPct val="80000"/>
              </a:lnSpc>
              <a:spcBef>
                <a:spcPts val="0"/>
              </a:spcBef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ru-RU" sz="1600" b="1" dirty="0" err="1"/>
              <a:t>Юминова</a:t>
            </a:r>
            <a:r>
              <a:rPr lang="ru-RU" sz="1600" b="1" dirty="0"/>
              <a:t> Вероника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ru-RU" sz="1600" dirty="0"/>
              <a:t>студент первого курса </a:t>
            </a:r>
            <a:r>
              <a:rPr lang="ru-RU" sz="1600" dirty="0" err="1"/>
              <a:t>ИМИТиФ</a:t>
            </a:r>
            <a:r>
              <a:rPr lang="ru-RU" sz="1600" dirty="0"/>
              <a:t> </a:t>
            </a:r>
            <a:r>
              <a:rPr lang="ru-RU" sz="1600" dirty="0" err="1"/>
              <a:t>УдГУ</a:t>
            </a:r>
            <a:r>
              <a:rPr lang="ru-RU" sz="1600" dirty="0"/>
              <a:t> по специальности Прикладная математика и информатика, 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ru-RU" sz="1600" dirty="0"/>
              <a:t>Маркетолог</a:t>
            </a:r>
          </a:p>
          <a:p>
            <a:pPr marL="285750" marR="0" lvl="0" indent="-285750">
              <a:lnSpc>
                <a:spcPct val="80000"/>
              </a:lnSpc>
              <a:spcBef>
                <a:spcPts val="0"/>
              </a:spcBef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ru-RU" sz="1600" dirty="0"/>
              <a:t>Лидер</a:t>
            </a:r>
          </a:p>
          <a:p>
            <a:pPr marL="285750" marR="0" lvl="0" indent="-285750">
              <a:lnSpc>
                <a:spcPct val="80000"/>
              </a:lnSpc>
              <a:spcBef>
                <a:spcPts val="0"/>
              </a:spcBef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ru-RU" sz="1600" dirty="0"/>
              <a:t>Креативность и способность придумывать новые идеи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040575" y="831759"/>
            <a:ext cx="2047869" cy="27304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/>
          <a:srcRect l="38574" r="26269"/>
          <a:stretch>
            <a:fillRect/>
          </a:stretch>
        </p:blipFill>
        <p:spPr bwMode="auto">
          <a:xfrm>
            <a:off x="539718" y="819051"/>
            <a:ext cx="2143140" cy="2743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7410" name="Picture 2" descr="https://sun9-75.userapi.com/impg/N1LuLElIHJNXOIH4NNU9tg0Lh7uR9aGaqsmXqg/EcTQgm47xW4.jpg?size=1620x2160&amp;quality=95&amp;sign=e7a842b6c9b6d49e29ab14fa94afa3f2&amp;type=album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789559" y="798414"/>
            <a:ext cx="2072878" cy="2763837"/>
          </a:xfrm>
          <a:prstGeom prst="rect">
            <a:avLst/>
          </a:prstGeom>
          <a:noFill/>
        </p:spPr>
      </p:pic>
      <p:sp>
        <p:nvSpPr>
          <p:cNvPr id="9" name="TextBox 8"/>
          <p:cNvSpPr txBox="1"/>
          <p:nvPr/>
        </p:nvSpPr>
        <p:spPr>
          <a:xfrm>
            <a:off x="3397238" y="3478217"/>
            <a:ext cx="3143272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ru-RU" sz="1600" b="1" dirty="0" err="1"/>
              <a:t>Шапаев</a:t>
            </a:r>
            <a:r>
              <a:rPr lang="ru-RU" sz="1600" b="1" dirty="0"/>
              <a:t> Артемка</a:t>
            </a:r>
          </a:p>
          <a:p>
            <a:pPr>
              <a:buFont typeface="Arial" pitchFamily="34" charset="0"/>
              <a:buChar char="•"/>
            </a:pPr>
            <a:r>
              <a:rPr lang="ru-RU" sz="1600" dirty="0"/>
              <a:t>Студент первого курса </a:t>
            </a:r>
            <a:r>
              <a:rPr lang="ru-RU" sz="1600" dirty="0" err="1"/>
              <a:t>ИМИТиФ</a:t>
            </a:r>
            <a:r>
              <a:rPr lang="ru-RU" sz="1600" dirty="0"/>
              <a:t> </a:t>
            </a:r>
            <a:r>
              <a:rPr lang="ru-RU" sz="1600" dirty="0" err="1"/>
              <a:t>УдГУ</a:t>
            </a:r>
            <a:r>
              <a:rPr lang="ru-RU" sz="1600" dirty="0"/>
              <a:t> по специальности Прикладная математика и информатика</a:t>
            </a:r>
            <a:endParaRPr lang="en-US" sz="1600" dirty="0"/>
          </a:p>
          <a:p>
            <a:pPr>
              <a:buFont typeface="Arial" pitchFamily="34" charset="0"/>
              <a:buChar char="•"/>
            </a:pPr>
            <a:r>
              <a:rPr lang="ru-RU" sz="1600" dirty="0"/>
              <a:t>Программист</a:t>
            </a:r>
          </a:p>
          <a:p>
            <a:pPr>
              <a:buFont typeface="Arial" pitchFamily="34" charset="0"/>
              <a:buChar char="•"/>
            </a:pPr>
            <a:r>
              <a:rPr lang="ru-RU" sz="1600" dirty="0"/>
              <a:t>Технические знания и опыт в разработке игры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1">
            <a:extLst>
              <a:ext uri="{FF2B5EF4-FFF2-40B4-BE49-F238E27FC236}">
                <a16:creationId xmlns:a16="http://schemas.microsoft.com/office/drawing/2014/main" id="{00FFEB6C-B383-4836-8572-A19DC615E985}"/>
              </a:ext>
            </a:extLst>
          </p:cNvPr>
          <p:cNvSpPr txBox="1">
            <a:spLocks/>
          </p:cNvSpPr>
          <p:nvPr/>
        </p:nvSpPr>
        <p:spPr>
          <a:xfrm>
            <a:off x="-1780" y="3483347"/>
            <a:ext cx="10066369" cy="982800"/>
          </a:xfrm>
          <a:prstGeom prst="rect">
            <a:avLst/>
          </a:prstGeom>
        </p:spPr>
        <p:txBody>
          <a:bodyPr lIns="720000" tIns="0" rIns="0" bIns="0" anchor="ctr">
            <a:noAutofit/>
          </a:bodyPr>
          <a:lstStyle/>
          <a:p>
            <a:r>
              <a:rPr lang="ru-RU" sz="4000" kern="0" dirty="0">
                <a:solidFill>
                  <a:sysClr val="windowText" lastClr="000000"/>
                </a:solidFill>
                <a:ea typeface="MS Gothic" pitchFamily="49" charset="-128"/>
              </a:rPr>
              <a:t>Решение проблемы</a:t>
            </a:r>
          </a:p>
        </p:txBody>
      </p:sp>
      <p:sp>
        <p:nvSpPr>
          <p:cNvPr id="5" name="Содержимое 2">
            <a:extLst>
              <a:ext uri="{FF2B5EF4-FFF2-40B4-BE49-F238E27FC236}">
                <a16:creationId xmlns:a16="http://schemas.microsoft.com/office/drawing/2014/main" id="{563D58AA-EDEB-44C6-9646-1513EE9463AD}"/>
              </a:ext>
            </a:extLst>
          </p:cNvPr>
          <p:cNvSpPr txBox="1">
            <a:spLocks/>
          </p:cNvSpPr>
          <p:nvPr/>
        </p:nvSpPr>
        <p:spPr>
          <a:xfrm>
            <a:off x="647824" y="4258850"/>
            <a:ext cx="8557343" cy="988352"/>
          </a:xfrm>
          <a:prstGeom prst="rect">
            <a:avLst/>
          </a:prstGeom>
        </p:spPr>
        <p:txBody>
          <a:bodyPr lIns="0" tIns="0" rIns="0" bIns="0">
            <a:normAutofit fontScale="93500"/>
          </a:bodyPr>
          <a:lstStyle/>
          <a:p>
            <a:pPr marL="457200" lvl="0" indent="-457200">
              <a:buClr>
                <a:schemeClr val="lt1"/>
              </a:buClr>
              <a:buSzPts val="2800"/>
              <a:buFont typeface="Noto Sans Symbols"/>
              <a:buChar char="✔"/>
            </a:pPr>
            <a:r>
              <a:rPr lang="ru-RU" sz="2100" dirty="0">
                <a:latin typeface="Bahnschrift Condensed" panose="020B0502040204020203" pitchFamily="34" charset="0"/>
                <a:ea typeface="Calibri"/>
                <a:cs typeface="Calibri"/>
                <a:sym typeface="Calibri"/>
              </a:rPr>
              <a:t>Разработка мобильной игры, имеющей несколько локаций, в каждой из которой можно либо стрелять по мишени из различного вида оружия, либо производить сборку</a:t>
            </a:r>
            <a:r>
              <a:rPr lang="en-US" sz="2100" dirty="0">
                <a:latin typeface="Bahnschrift Condensed" panose="020B0502040204020203" pitchFamily="34" charset="0"/>
                <a:ea typeface="Calibri"/>
                <a:cs typeface="Calibri"/>
                <a:sym typeface="Calibri"/>
              </a:rPr>
              <a:t>/</a:t>
            </a:r>
            <a:r>
              <a:rPr lang="ru-RU" sz="2100" dirty="0">
                <a:latin typeface="Bahnschrift Condensed" panose="020B0502040204020203" pitchFamily="34" charset="0"/>
                <a:ea typeface="Calibri"/>
                <a:cs typeface="Calibri"/>
                <a:sym typeface="Calibri"/>
              </a:rPr>
              <a:t>разборку моделей оружия.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ru-RU" sz="1400" b="0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ea typeface="MS Gothic" pitchFamily="49" charset="-128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ru-RU" sz="1400" b="0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ea typeface="MS Gothic" pitchFamily="49" charset="-128"/>
            </a:endParaRPr>
          </a:p>
        </p:txBody>
      </p:sp>
      <p:sp>
        <p:nvSpPr>
          <p:cNvPr id="6" name="Заголовок 1">
            <a:extLst>
              <a:ext uri="{FF2B5EF4-FFF2-40B4-BE49-F238E27FC236}">
                <a16:creationId xmlns:a16="http://schemas.microsoft.com/office/drawing/2014/main" id="{AEBB18E9-133E-4C90-870A-415F0FFD0691}"/>
              </a:ext>
            </a:extLst>
          </p:cNvPr>
          <p:cNvSpPr txBox="1">
            <a:spLocks/>
          </p:cNvSpPr>
          <p:nvPr/>
        </p:nvSpPr>
        <p:spPr>
          <a:xfrm>
            <a:off x="0" y="263507"/>
            <a:ext cx="10080625" cy="982800"/>
          </a:xfrm>
          <a:prstGeom prst="rect">
            <a:avLst/>
          </a:prstGeom>
        </p:spPr>
        <p:txBody>
          <a:bodyPr lIns="720000" tIns="0" rIns="0" bIns="0" anchor="ctr">
            <a:noAutofit/>
          </a:bodyPr>
          <a:lstStyle/>
          <a:p>
            <a:r>
              <a:rPr lang="ru-RU" sz="4000" kern="0" dirty="0">
                <a:solidFill>
                  <a:sysClr val="windowText" lastClr="000000"/>
                </a:solidFill>
                <a:latin typeface="+mj-lt"/>
                <a:ea typeface="MS Gothic" pitchFamily="49" charset="-128"/>
              </a:rPr>
              <a:t>Проблема</a:t>
            </a:r>
          </a:p>
        </p:txBody>
      </p:sp>
      <p:graphicFrame>
        <p:nvGraphicFramePr>
          <p:cNvPr id="7" name="Схема 6">
            <a:extLst>
              <a:ext uri="{FF2B5EF4-FFF2-40B4-BE49-F238E27FC236}">
                <a16:creationId xmlns:a16="http://schemas.microsoft.com/office/drawing/2014/main" id="{A3F3CDA1-2F46-4253-98A6-B0F9338B616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929170038"/>
              </p:ext>
            </p:extLst>
          </p:nvPr>
        </p:nvGraphicFramePr>
        <p:xfrm>
          <a:off x="359792" y="1406515"/>
          <a:ext cx="9323990" cy="157163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Прямоугольник 248"/>
          <p:cNvSpPr/>
          <p:nvPr/>
        </p:nvSpPr>
        <p:spPr>
          <a:xfrm>
            <a:off x="1007864" y="803247"/>
            <a:ext cx="8099640" cy="341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marL="432000" indent="-323640" algn="ctr">
              <a:lnSpc>
                <a:spcPct val="100000"/>
              </a:lnSpc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ru-RU" sz="3200" b="0" strike="noStrike" spc="-1" dirty="0">
              <a:latin typeface="Arial"/>
            </a:endParaRPr>
          </a:p>
        </p:txBody>
      </p:sp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0" y="311847"/>
            <a:ext cx="10069463" cy="982800"/>
          </a:xfrm>
        </p:spPr>
        <p:txBody>
          <a:bodyPr lIns="720000"/>
          <a:lstStyle/>
          <a:p>
            <a:r>
              <a:rPr lang="ru-RU" sz="4000" dirty="0">
                <a:latin typeface="+mn-lt"/>
              </a:rPr>
              <a:t>О проекте. </a:t>
            </a:r>
            <a:br>
              <a:rPr lang="ru-RU" sz="4000" dirty="0">
                <a:latin typeface="+mn-lt"/>
              </a:rPr>
            </a:br>
            <a:r>
              <a:rPr lang="ru-RU" sz="4000" dirty="0">
                <a:latin typeface="+mn-lt"/>
              </a:rPr>
              <a:t>Что есть сейчас.</a:t>
            </a:r>
          </a:p>
        </p:txBody>
      </p:sp>
      <p:sp>
        <p:nvSpPr>
          <p:cNvPr id="5" name="Google Shape;79;p17">
            <a:extLst>
              <a:ext uri="{FF2B5EF4-FFF2-40B4-BE49-F238E27FC236}">
                <a16:creationId xmlns:a16="http://schemas.microsoft.com/office/drawing/2014/main" id="{864BD059-7937-4F3D-B087-7CF783EE1BF2}"/>
              </a:ext>
            </a:extLst>
          </p:cNvPr>
          <p:cNvSpPr txBox="1">
            <a:spLocks/>
          </p:cNvSpPr>
          <p:nvPr/>
        </p:nvSpPr>
        <p:spPr>
          <a:xfrm>
            <a:off x="253966" y="1192201"/>
            <a:ext cx="9393370" cy="3220814"/>
          </a:xfrm>
          <a:prstGeom prst="rect">
            <a:avLst/>
          </a:prstGeom>
        </p:spPr>
        <p:txBody>
          <a:bodyPr spcFirstLastPara="1" wrap="square" lIns="100787" tIns="100787" rIns="100787" bIns="100787" anchor="t" anchorCtr="0">
            <a:noAutofit/>
          </a:bodyPr>
          <a:lstStyle/>
          <a:p>
            <a:pPr>
              <a:spcBef>
                <a:spcPts val="1764"/>
              </a:spcBef>
              <a:buClr>
                <a:schemeClr val="dk1"/>
              </a:buClr>
              <a:buSzPts val="1100"/>
            </a:pPr>
            <a:r>
              <a:rPr lang="ru-RU" sz="1400" kern="0" dirty="0"/>
              <a:t>Прототип игры:</a:t>
            </a:r>
            <a:endParaRPr lang="ru-RU" kern="0" dirty="0"/>
          </a:p>
        </p:txBody>
      </p:sp>
      <p:pic>
        <p:nvPicPr>
          <p:cNvPr id="6" name="Picture 2" descr="https://sun9-35.userapi.com/impg/rWkZx6WNcRlasMEvanhnEmIa2UvrdxMwXdsLMg/3uNZBFkQ6-o.jpg?size=1280x720&amp;quality=96&amp;sign=720a77d72c347ed20afacbf7548f2f27&amp;type=album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6257"/>
          <a:stretch/>
        </p:blipFill>
        <p:spPr bwMode="auto">
          <a:xfrm>
            <a:off x="3254362" y="3478217"/>
            <a:ext cx="4005902" cy="20478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362" name="Picture 2" descr="https://sun9-49.userapi.com/impg/rEEd5ZcAMpbjdoY97wO2cxiDvNIMVgUTmkFLWg/7e26m0k27bA.jpg?size=1250x720&amp;quality=96&amp;sign=cf8927febbe22be4a361ab43af5b5daa&amp;type=album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682726" y="1335077"/>
            <a:ext cx="3714776" cy="2139711"/>
          </a:xfrm>
          <a:prstGeom prst="rect">
            <a:avLst/>
          </a:prstGeom>
          <a:noFill/>
        </p:spPr>
      </p:pic>
      <p:pic>
        <p:nvPicPr>
          <p:cNvPr id="15364" name="Picture 4" descr="https://sun9-69.userapi.com/impg/Z44z5VB7WkQMZI20_C0OyWTsWM8M7RiCgCDpXQ/jHc6xHmJ9Bg.jpg?size=1250x720&amp;quality=96&amp;sign=d5d818d3e8726ce3d01e99ffa25ef8be&amp;type=album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683253" y="1335077"/>
            <a:ext cx="3636759" cy="209477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0" y="242986"/>
            <a:ext cx="9721080" cy="982800"/>
          </a:xfrm>
        </p:spPr>
        <p:txBody>
          <a:bodyPr lIns="720000"/>
          <a:lstStyle/>
          <a:p>
            <a:r>
              <a:rPr lang="ru-RU" sz="2800" b="1" dirty="0">
                <a:ea typeface="MS Gothic" pitchFamily="49" charset="-128"/>
              </a:rPr>
              <a:t>Роль проекта в обеспечении </a:t>
            </a:r>
            <a:br>
              <a:rPr lang="ru-RU" sz="2800" b="1" dirty="0">
                <a:ea typeface="MS Gothic" pitchFamily="49" charset="-128"/>
              </a:rPr>
            </a:br>
            <a:r>
              <a:rPr lang="ru-RU" sz="2800" b="1" dirty="0">
                <a:ea typeface="MS Gothic" pitchFamily="49" charset="-128"/>
              </a:rPr>
              <a:t>технологического суверенитета страны</a:t>
            </a:r>
            <a:endParaRPr sz="2800" b="1" dirty="0">
              <a:ea typeface="MS Gothic" pitchFamily="49" charset="-128"/>
            </a:endParaRPr>
          </a:p>
        </p:txBody>
      </p:sp>
      <p:graphicFrame>
        <p:nvGraphicFramePr>
          <p:cNvPr id="3" name="Таблица 4">
            <a:extLst>
              <a:ext uri="{FF2B5EF4-FFF2-40B4-BE49-F238E27FC236}">
                <a16:creationId xmlns:a16="http://schemas.microsoft.com/office/drawing/2014/main" id="{31DEB549-43DE-45C6-A572-2B0C2EDFC29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35088166"/>
              </p:ext>
            </p:extLst>
          </p:nvPr>
        </p:nvGraphicFramePr>
        <p:xfrm>
          <a:off x="503808" y="1251099"/>
          <a:ext cx="9217024" cy="375568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36056">
                  <a:extLst>
                    <a:ext uri="{9D8B030D-6E8A-4147-A177-3AD203B41FA5}">
                      <a16:colId xmlns:a16="http://schemas.microsoft.com/office/drawing/2014/main" val="730411024"/>
                    </a:ext>
                  </a:extLst>
                </a:gridCol>
                <a:gridCol w="3240484">
                  <a:extLst>
                    <a:ext uri="{9D8B030D-6E8A-4147-A177-3AD203B41FA5}">
                      <a16:colId xmlns:a16="http://schemas.microsoft.com/office/drawing/2014/main" val="1353847585"/>
                    </a:ext>
                  </a:extLst>
                </a:gridCol>
                <a:gridCol w="32404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60040"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Роль</a:t>
                      </a:r>
                    </a:p>
                  </a:txBody>
                  <a:tcPr>
                    <a:solidFill>
                      <a:srgbClr val="008C9D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dirty="0"/>
                        <a:t>Оценка</a:t>
                      </a:r>
                    </a:p>
                  </a:txBody>
                  <a:tcPr>
                    <a:solidFill>
                      <a:srgbClr val="008C9D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41157638"/>
                  </a:ext>
                </a:extLst>
              </a:tr>
              <a:tr h="708809">
                <a:tc>
                  <a:txBody>
                    <a:bodyPr/>
                    <a:lstStyle/>
                    <a:p>
                      <a:r>
                        <a:rPr lang="ru-RU" dirty="0" err="1"/>
                        <a:t>Инновационность</a:t>
                      </a:r>
                      <a:endParaRPr lang="ru-RU" dirty="0"/>
                    </a:p>
                  </a:txBody>
                  <a:tcPr>
                    <a:solidFill>
                      <a:srgbClr val="A4D4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285750" indent="-285750">
                        <a:buFont typeface="Arial" pitchFamily="34" charset="0"/>
                        <a:buChar char="•"/>
                      </a:pPr>
                      <a:r>
                        <a:rPr lang="ru-RU" dirty="0"/>
                        <a:t>Инновация мирового</a:t>
                      </a:r>
                      <a:r>
                        <a:rPr lang="ru-RU" baseline="0" dirty="0"/>
                        <a:t> уровня</a:t>
                      </a:r>
                      <a:endParaRPr lang="ru-RU" dirty="0"/>
                    </a:p>
                    <a:p>
                      <a:pPr marL="285750" indent="-285750">
                        <a:buFont typeface="Arial" pitchFamily="34" charset="0"/>
                        <a:buChar char="•"/>
                      </a:pPr>
                      <a:r>
                        <a:rPr lang="ru-RU" dirty="0"/>
                        <a:t>Россия</a:t>
                      </a:r>
                    </a:p>
                    <a:p>
                      <a:pPr marL="285750" indent="-285750">
                        <a:buFont typeface="Arial" pitchFamily="34" charset="0"/>
                        <a:buChar char="•"/>
                      </a:pPr>
                      <a:r>
                        <a:rPr lang="ru-RU" dirty="0"/>
                        <a:t>Регион</a:t>
                      </a:r>
                    </a:p>
                    <a:p>
                      <a:pPr marL="285750" indent="-285750">
                        <a:buFont typeface="Arial" pitchFamily="34" charset="0"/>
                        <a:buChar char="•"/>
                      </a:pPr>
                      <a:r>
                        <a:rPr lang="ru-RU" dirty="0" err="1"/>
                        <a:t>Импортозамещение</a:t>
                      </a:r>
                      <a:endParaRPr lang="ru-RU" dirty="0"/>
                    </a:p>
                    <a:p>
                      <a:pPr marL="0" indent="0">
                        <a:buFont typeface="Arial" pitchFamily="34" charset="0"/>
                        <a:buNone/>
                      </a:pPr>
                      <a:r>
                        <a:rPr lang="ru-RU" u="none" dirty="0">
                          <a:latin typeface="Yu Mincho Light" panose="020B0400000000000000" pitchFamily="18" charset="-128"/>
                          <a:ea typeface="Yu Mincho Light" panose="020B0400000000000000" pitchFamily="18" charset="-128"/>
                          <a:sym typeface="Wingdings" panose="05000000000000000000" pitchFamily="2" charset="2"/>
                        </a:rPr>
                        <a:t>  </a:t>
                      </a:r>
                      <a:r>
                        <a:rPr lang="ru-RU" dirty="0"/>
                        <a:t>Нет</a:t>
                      </a:r>
                    </a:p>
                  </a:txBody>
                  <a:tcPr>
                    <a:solidFill>
                      <a:srgbClr val="A4D4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64691311"/>
                  </a:ext>
                </a:extLst>
              </a:tr>
              <a:tr h="1195536">
                <a:tc>
                  <a:txBody>
                    <a:bodyPr/>
                    <a:lstStyle/>
                    <a:p>
                      <a:r>
                        <a:rPr lang="ru-RU" dirty="0"/>
                        <a:t>Рынок НТИ</a:t>
                      </a:r>
                    </a:p>
                  </a:txBody>
                  <a:tcPr>
                    <a:solidFill>
                      <a:srgbClr val="A4D4E2">
                        <a:alpha val="41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buFont typeface="Wingdings" pitchFamily="2" charset="2"/>
                        <a:buNone/>
                      </a:pPr>
                      <a:r>
                        <a:rPr lang="ru-RU" u="none" dirty="0">
                          <a:latin typeface="Yu Mincho Light" panose="020B0400000000000000" pitchFamily="18" charset="-128"/>
                          <a:ea typeface="Yu Mincho Light" panose="020B0400000000000000" pitchFamily="18" charset="-128"/>
                          <a:sym typeface="Wingdings" panose="05000000000000000000" pitchFamily="2" charset="2"/>
                        </a:rPr>
                        <a:t>  </a:t>
                      </a:r>
                      <a:r>
                        <a:rPr lang="en-US" sz="18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TechNet</a:t>
                      </a:r>
                      <a:endParaRPr lang="ru-RU" sz="18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285750" lvl="0" indent="-285750">
                        <a:buFont typeface="Wingdings" pitchFamily="2" charset="2"/>
                        <a:buChar char="q"/>
                      </a:pPr>
                      <a:r>
                        <a:rPr lang="en-US" sz="18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SafeNet</a:t>
                      </a:r>
                      <a:endParaRPr lang="ru-RU" sz="18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285750" lvl="0" indent="-285750">
                        <a:buFont typeface="Wingdings" pitchFamily="2" charset="2"/>
                        <a:buChar char="q"/>
                      </a:pPr>
                      <a:r>
                        <a:rPr lang="en-US" sz="18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NeuroNet </a:t>
                      </a:r>
                      <a:endParaRPr lang="ru-RU" sz="18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285750" lvl="0" indent="-285750">
                        <a:buFont typeface="Wingdings" pitchFamily="2" charset="2"/>
                        <a:buChar char="q"/>
                      </a:pPr>
                      <a:r>
                        <a:rPr lang="en-US" sz="18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HomeNet</a:t>
                      </a:r>
                      <a:endParaRPr lang="ru-RU" sz="18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rgbClr val="A4D4E2">
                        <a:alpha val="41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285750" lvl="0" indent="-285750">
                        <a:buFont typeface="Wingdings" pitchFamily="2" charset="2"/>
                        <a:buChar char="q"/>
                      </a:pPr>
                      <a:r>
                        <a:rPr lang="en-US" sz="18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HealthNet</a:t>
                      </a:r>
                      <a:endParaRPr lang="ru-RU" sz="18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285750" lvl="0" indent="-285750">
                        <a:buFont typeface="Wingdings" pitchFamily="2" charset="2"/>
                        <a:buChar char="q"/>
                      </a:pPr>
                      <a:r>
                        <a:rPr lang="en-US" sz="18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SportNet</a:t>
                      </a:r>
                      <a:endParaRPr lang="ru-RU" sz="18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285750" lvl="0" indent="-285750">
                        <a:buFont typeface="Wingdings" pitchFamily="2" charset="2"/>
                        <a:buChar char="q"/>
                      </a:pPr>
                      <a:r>
                        <a:rPr lang="en-US" sz="18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WearNet</a:t>
                      </a:r>
                      <a:endParaRPr lang="ru-RU" sz="18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285750" indent="-285750">
                        <a:buFont typeface="Wingdings" pitchFamily="2" charset="2"/>
                        <a:buChar char="ü"/>
                      </a:pPr>
                      <a:r>
                        <a:rPr lang="ru-RU" sz="18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EduNet</a:t>
                      </a:r>
                      <a:endParaRPr lang="ru-RU" sz="18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rgbClr val="A4D4E2">
                        <a:alpha val="41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10286811"/>
                  </a:ext>
                </a:extLst>
              </a:tr>
              <a:tr h="731351">
                <a:tc>
                  <a:txBody>
                    <a:bodyPr/>
                    <a:lstStyle/>
                    <a:p>
                      <a:r>
                        <a:rPr lang="ru-RU" dirty="0"/>
                        <a:t>Сквозные технологии</a:t>
                      </a:r>
                    </a:p>
                  </a:txBody>
                  <a:tcPr>
                    <a:solidFill>
                      <a:srgbClr val="A4D4E2"/>
                    </a:solidFill>
                  </a:tcPr>
                </a:tc>
                <a:tc gridSpan="2">
                  <a:txBody>
                    <a:bodyPr/>
                    <a:lstStyle/>
                    <a:p>
                      <a:pPr>
                        <a:buFont typeface="Wingdings" pitchFamily="2" charset="2"/>
                        <a:buChar char="ü"/>
                      </a:pPr>
                      <a:r>
                        <a:rPr lang="ru-RU" dirty="0"/>
                        <a:t> </a:t>
                      </a:r>
                      <a:r>
                        <a:rPr lang="en-US" dirty="0"/>
                        <a:t>VR</a:t>
                      </a:r>
                      <a:r>
                        <a:rPr lang="ru-RU" dirty="0"/>
                        <a:t> -</a:t>
                      </a:r>
                      <a:r>
                        <a:rPr lang="ru-RU" sz="18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Технологии виртуальной реальности </a:t>
                      </a:r>
                      <a:endParaRPr lang="ru-RU" dirty="0"/>
                    </a:p>
                  </a:txBody>
                  <a:tcPr>
                    <a:solidFill>
                      <a:srgbClr val="A4D4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3094353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8789257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Прямоугольник 248"/>
          <p:cNvSpPr/>
          <p:nvPr/>
        </p:nvSpPr>
        <p:spPr>
          <a:xfrm>
            <a:off x="1080000" y="1080000"/>
            <a:ext cx="8099640" cy="341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marL="432000" indent="-323640" algn="ctr">
              <a:lnSpc>
                <a:spcPct val="100000"/>
              </a:lnSpc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ru-RU" sz="3200" b="0" strike="noStrike" spc="-1" dirty="0">
              <a:latin typeface="Arial"/>
            </a:endParaRPr>
          </a:p>
        </p:txBody>
      </p:sp>
      <p:sp>
        <p:nvSpPr>
          <p:cNvPr id="5" name="Содержимое 2"/>
          <p:cNvSpPr txBox="1">
            <a:spLocks/>
          </p:cNvSpPr>
          <p:nvPr/>
        </p:nvSpPr>
        <p:spPr>
          <a:xfrm>
            <a:off x="789068" y="3309923"/>
            <a:ext cx="2523052" cy="2261656"/>
          </a:xfrm>
          <a:prstGeom prst="rect">
            <a:avLst/>
          </a:prstGeom>
        </p:spPr>
        <p:txBody>
          <a:bodyPr>
            <a:normAutofit/>
          </a:bodyPr>
          <a:lstStyle/>
          <a:p>
            <a:pPr marR="0" lvl="0">
              <a:lnSpc>
                <a:spcPct val="80000"/>
              </a:lnSpc>
              <a:spcBef>
                <a:spcPts val="0"/>
              </a:spcBef>
              <a:buClrTx/>
              <a:buSzTx/>
              <a:tabLst/>
              <a:defRPr/>
            </a:pPr>
            <a:endParaRPr lang="ru-RU" sz="2400" b="1" dirty="0">
              <a:solidFill>
                <a:srgbClr val="1B1464"/>
              </a:solidFill>
              <a:latin typeface="Futura PT"/>
            </a:endParaRPr>
          </a:p>
        </p:txBody>
      </p:sp>
      <p:sp>
        <p:nvSpPr>
          <p:cNvPr id="8" name="Содержимое 2"/>
          <p:cNvSpPr txBox="1">
            <a:spLocks/>
          </p:cNvSpPr>
          <p:nvPr/>
        </p:nvSpPr>
        <p:spPr>
          <a:xfrm>
            <a:off x="7200552" y="3249542"/>
            <a:ext cx="2215711" cy="2262969"/>
          </a:xfrm>
          <a:prstGeom prst="rect">
            <a:avLst/>
          </a:prstGeom>
        </p:spPr>
        <p:txBody>
          <a:bodyPr>
            <a:normAutofit/>
          </a:bodyPr>
          <a:lstStyle/>
          <a:p>
            <a:pPr algn="ctr" fontAlgn="auto">
              <a:spcBef>
                <a:spcPct val="20000"/>
              </a:spcBef>
              <a:spcAft>
                <a:spcPts val="0"/>
              </a:spcAft>
              <a:defRPr/>
            </a:pPr>
            <a:endParaRPr lang="ru-RU" sz="2600" dirty="0">
              <a:latin typeface="+mn-lt"/>
              <a:cs typeface="+mn-cs"/>
            </a:endParaRPr>
          </a:p>
        </p:txBody>
      </p:sp>
      <p:sp>
        <p:nvSpPr>
          <p:cNvPr id="3" name="Заголовок 2">
            <a:extLst>
              <a:ext uri="{FF2B5EF4-FFF2-40B4-BE49-F238E27FC236}">
                <a16:creationId xmlns:a16="http://schemas.microsoft.com/office/drawing/2014/main" id="{9870E0F1-0A62-1B23-37E7-FFFA609C8A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9071280" cy="982800"/>
          </a:xfrm>
        </p:spPr>
        <p:txBody>
          <a:bodyPr lIns="720000"/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</a:pPr>
            <a:r>
              <a:rPr lang="ru-RU" sz="4000" dirty="0">
                <a:solidFill>
                  <a:schemeClr val="dk1"/>
                </a:solidFill>
                <a:latin typeface="+mj-lt"/>
              </a:rPr>
              <a:t>Целевая аудитория проекта</a:t>
            </a:r>
            <a:endParaRPr lang="ru-RU" sz="4000" dirty="0">
              <a:latin typeface="+mj-lt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03E01CC-4B1D-4F09-A925-4AB4E0FDEE93}"/>
              </a:ext>
            </a:extLst>
          </p:cNvPr>
          <p:cNvSpPr txBox="1"/>
          <p:nvPr/>
        </p:nvSpPr>
        <p:spPr>
          <a:xfrm>
            <a:off x="325404" y="1620829"/>
            <a:ext cx="6215106" cy="30469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lvl="0" indent="-457200">
              <a:buClr>
                <a:schemeClr val="lt1"/>
              </a:buClr>
              <a:buSzPts val="2400"/>
              <a:buFont typeface="Noto Sans Symbols"/>
              <a:buChar char="✔"/>
            </a:pPr>
            <a:r>
              <a:rPr lang="ru-RU" sz="2400" dirty="0">
                <a:latin typeface="Bahnschrift Condensed" panose="020B0502040204020203" pitchFamily="34" charset="0"/>
                <a:ea typeface="Calibri"/>
                <a:cs typeface="Calibri"/>
                <a:sym typeface="Calibri"/>
              </a:rPr>
              <a:t>ЦА- В2С</a:t>
            </a:r>
            <a:br>
              <a:rPr lang="ru-RU" sz="2400" dirty="0">
                <a:latin typeface="Bahnschrift Condensed" panose="020B0502040204020203" pitchFamily="34" charset="0"/>
                <a:ea typeface="Calibri"/>
                <a:cs typeface="Calibri"/>
                <a:sym typeface="Calibri"/>
              </a:rPr>
            </a:br>
            <a:r>
              <a:rPr lang="ru-RU" sz="2400" dirty="0">
                <a:latin typeface="Bahnschrift Condensed" panose="020B0502040204020203" pitchFamily="34" charset="0"/>
                <a:ea typeface="Calibri"/>
                <a:cs typeface="Calibri"/>
                <a:sym typeface="Calibri"/>
              </a:rPr>
              <a:t>1. Пол: женщины, мужчины</a:t>
            </a:r>
            <a:br>
              <a:rPr lang="ru-RU" sz="2400" dirty="0">
                <a:latin typeface="Bahnschrift Condensed" panose="020B0502040204020203" pitchFamily="34" charset="0"/>
                <a:ea typeface="Calibri"/>
                <a:cs typeface="Calibri"/>
                <a:sym typeface="Calibri"/>
              </a:rPr>
            </a:br>
            <a:r>
              <a:rPr lang="ru-RU" sz="2400" dirty="0">
                <a:latin typeface="Bahnschrift Condensed" panose="020B0502040204020203" pitchFamily="34" charset="0"/>
                <a:ea typeface="Calibri"/>
                <a:cs typeface="Calibri"/>
                <a:sym typeface="Calibri"/>
              </a:rPr>
              <a:t>2. Возраст: </a:t>
            </a:r>
            <a:r>
              <a:rPr lang="en-US" sz="2400" dirty="0">
                <a:latin typeface="Bahnschrift Condensed" panose="020B0502040204020203" pitchFamily="34" charset="0"/>
                <a:ea typeface="Calibri"/>
                <a:cs typeface="Calibri"/>
                <a:sym typeface="Calibri"/>
              </a:rPr>
              <a:t>16+</a:t>
            </a:r>
            <a:endParaRPr lang="ru-RU" sz="2400" dirty="0">
              <a:latin typeface="Bahnschrift Condensed" panose="020B0502040204020203" pitchFamily="34" charset="0"/>
              <a:ea typeface="Calibri"/>
              <a:cs typeface="Calibri"/>
              <a:sym typeface="Calibri"/>
            </a:endParaRPr>
          </a:p>
          <a:p>
            <a:pPr marL="457200" lvl="0" indent="-457200">
              <a:buClr>
                <a:schemeClr val="lt1"/>
              </a:buClr>
              <a:buSzPts val="2400"/>
              <a:buFont typeface="Noto Sans Symbols"/>
              <a:buChar char="✔"/>
            </a:pPr>
            <a:r>
              <a:rPr lang="ru-RU" sz="2400" dirty="0">
                <a:latin typeface="Bahnschrift Condensed" panose="020B0502040204020203" pitchFamily="34" charset="0"/>
                <a:ea typeface="Calibri"/>
                <a:cs typeface="Calibri"/>
                <a:sym typeface="Calibri"/>
              </a:rPr>
              <a:t>3. Интересы: приобретение новых навыков, улучшение профессиональных компетенций, обучение в интерактивной форме, развитие </a:t>
            </a:r>
            <a:r>
              <a:rPr lang="ru-RU" sz="2400" dirty="0" err="1">
                <a:latin typeface="Bahnschrift Condensed" panose="020B0502040204020203" pitchFamily="34" charset="0"/>
                <a:ea typeface="Calibri"/>
                <a:cs typeface="Calibri"/>
                <a:sym typeface="Calibri"/>
              </a:rPr>
              <a:t>креативного</a:t>
            </a:r>
            <a:r>
              <a:rPr lang="ru-RU" sz="2400" dirty="0">
                <a:latin typeface="Bahnschrift Condensed" panose="020B0502040204020203" pitchFamily="34" charset="0"/>
                <a:ea typeface="Calibri"/>
                <a:cs typeface="Calibri"/>
                <a:sym typeface="Calibri"/>
              </a:rPr>
              <a:t> мышления, проведения досуга.</a:t>
            </a:r>
            <a:br>
              <a:rPr lang="ru-RU" sz="2400" dirty="0">
                <a:latin typeface="Bahnschrift Condensed" panose="020B0502040204020203" pitchFamily="34" charset="0"/>
                <a:ea typeface="Calibri"/>
                <a:cs typeface="Calibri"/>
                <a:sym typeface="Calibri"/>
              </a:rPr>
            </a:br>
            <a:r>
              <a:rPr lang="ru-RU" sz="2400" dirty="0">
                <a:latin typeface="Bahnschrift Condensed" panose="020B0502040204020203" pitchFamily="34" charset="0"/>
                <a:ea typeface="Calibri"/>
                <a:cs typeface="Calibri"/>
                <a:sym typeface="Calibri"/>
              </a:rPr>
              <a:t>4. Регион: Россия </a:t>
            </a:r>
          </a:p>
        </p:txBody>
      </p:sp>
      <p:pic>
        <p:nvPicPr>
          <p:cNvPr id="13314" name="Picture 2" descr="https://www.dodho.com/wp-content/uploads/2016/05/Joe-Hughes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683386" y="1335077"/>
            <a:ext cx="2627452" cy="1747256"/>
          </a:xfrm>
          <a:prstGeom prst="rect">
            <a:avLst/>
          </a:prstGeom>
          <a:noFill/>
        </p:spPr>
      </p:pic>
      <p:pic>
        <p:nvPicPr>
          <p:cNvPr id="13316" name="Picture 4" descr="https://webmg.ru/wp-content/uploads/2022/01/74-20220108_191501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683386" y="3406779"/>
            <a:ext cx="2643206" cy="1762137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7C05420-FBF9-48AD-9F26-4783909BE7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8280" y="120631"/>
            <a:ext cx="8907177" cy="687909"/>
          </a:xfrm>
        </p:spPr>
        <p:txBody>
          <a:bodyPr/>
          <a:lstStyle/>
          <a:p>
            <a:r>
              <a:rPr lang="ru" sz="2800" b="1" dirty="0"/>
              <a:t>Потенциальный объем рынка</a:t>
            </a:r>
            <a:endParaRPr lang="ru-RU" sz="2800" b="1" dirty="0"/>
          </a:p>
        </p:txBody>
      </p:sp>
      <p:graphicFrame>
        <p:nvGraphicFramePr>
          <p:cNvPr id="4" name="Объект 3">
            <a:extLst>
              <a:ext uri="{FF2B5EF4-FFF2-40B4-BE49-F238E27FC236}">
                <a16:creationId xmlns:a16="http://schemas.microsoft.com/office/drawing/2014/main" id="{12FE7CE1-6391-42F2-AF31-66DCD42092E3}"/>
              </a:ext>
            </a:extLst>
          </p:cNvPr>
          <p:cNvGraphicFramePr>
            <a:graphicFrameLocks noGrp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val="3238006227"/>
              </p:ext>
            </p:extLst>
          </p:nvPr>
        </p:nvGraphicFramePr>
        <p:xfrm>
          <a:off x="0" y="839345"/>
          <a:ext cx="5544344" cy="483120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8031AA62-996E-42DC-82AA-F4A774F6FA39}"/>
              </a:ext>
            </a:extLst>
          </p:cNvPr>
          <p:cNvSpPr txBox="1"/>
          <p:nvPr/>
        </p:nvSpPr>
        <p:spPr>
          <a:xfrm>
            <a:off x="6264448" y="1415835"/>
            <a:ext cx="3583347" cy="2846329"/>
          </a:xfrm>
          <a:prstGeom prst="rect">
            <a:avLst/>
          </a:prstGeom>
          <a:noFill/>
        </p:spPr>
        <p:txBody>
          <a:bodyPr wrap="square" lIns="75603" tIns="37801" rIns="75603" bIns="37801" rtlCol="0">
            <a:spAutoFit/>
          </a:bodyPr>
          <a:lstStyle/>
          <a:p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 России на 2023 год насчитывается 143,4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млн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человек.</a:t>
            </a:r>
          </a:p>
          <a:p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Рынок ТАМ – 2,5 млн геймеров в России</a:t>
            </a:r>
          </a:p>
          <a:p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Рынок </a:t>
            </a:r>
            <a:r>
              <a:rPr lang="en-US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SAM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– 200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тыс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геймеров в Удмуртии</a:t>
            </a:r>
            <a:endParaRPr lang="en-US" sz="2000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Рынок </a:t>
            </a:r>
            <a:r>
              <a:rPr lang="en-US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SOM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– 20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тыс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геймеров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в Ижевске </a:t>
            </a:r>
          </a:p>
        </p:txBody>
      </p:sp>
    </p:spTree>
    <p:extLst>
      <p:ext uri="{BB962C8B-B14F-4D97-AF65-F5344CB8AC3E}">
        <p14:creationId xmlns:p14="http://schemas.microsoft.com/office/powerpoint/2010/main" val="377215220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Прямоугольник 248"/>
          <p:cNvSpPr/>
          <p:nvPr/>
        </p:nvSpPr>
        <p:spPr>
          <a:xfrm>
            <a:off x="1080000" y="1080000"/>
            <a:ext cx="8099640" cy="341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marL="432000" indent="-323640" algn="ctr">
              <a:lnSpc>
                <a:spcPct val="100000"/>
              </a:lnSpc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ru-RU" sz="3200" b="0" strike="noStrike" spc="-1" dirty="0">
              <a:latin typeface="Arial"/>
            </a:endParaRPr>
          </a:p>
        </p:txBody>
      </p:sp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20137" y="7693"/>
            <a:ext cx="10060487" cy="982800"/>
          </a:xfrm>
        </p:spPr>
        <p:txBody>
          <a:bodyPr/>
          <a:lstStyle/>
          <a:p>
            <a:r>
              <a:rPr lang="ru-RU" sz="4400" dirty="0">
                <a:ea typeface="MS Gothic" pitchFamily="49" charset="-128"/>
              </a:rPr>
              <a:t>Анализ конкурентов</a:t>
            </a:r>
            <a:endParaRPr sz="4400" dirty="0">
              <a:ea typeface="MS Gothic" pitchFamily="49" charset="-128"/>
            </a:endParaRPr>
          </a:p>
        </p:txBody>
      </p:sp>
      <p:graphicFrame>
        <p:nvGraphicFramePr>
          <p:cNvPr id="3" name="Схема 2">
            <a:extLst>
              <a:ext uri="{FF2B5EF4-FFF2-40B4-BE49-F238E27FC236}">
                <a16:creationId xmlns:a16="http://schemas.microsoft.com/office/drawing/2014/main" id="{D705F5D8-96B2-4C31-AD68-E5F60AB5CE3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697232813"/>
              </p:ext>
            </p:extLst>
          </p:nvPr>
        </p:nvGraphicFramePr>
        <p:xfrm>
          <a:off x="20138" y="595135"/>
          <a:ext cx="10040350" cy="476041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Прямоугольник 248"/>
          <p:cNvSpPr/>
          <p:nvPr/>
        </p:nvSpPr>
        <p:spPr>
          <a:xfrm>
            <a:off x="1080000" y="1080000"/>
            <a:ext cx="8099640" cy="341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marL="432000" indent="-323640" algn="ctr">
              <a:lnSpc>
                <a:spcPct val="100000"/>
              </a:lnSpc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ru-RU" sz="3200" b="0" strike="noStrike" spc="-1" dirty="0">
              <a:latin typeface="Arial"/>
            </a:endParaRPr>
          </a:p>
        </p:txBody>
      </p:sp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-1" y="12787"/>
            <a:ext cx="10080625" cy="982800"/>
          </a:xfrm>
        </p:spPr>
        <p:txBody>
          <a:bodyPr lIns="720000"/>
          <a:lstStyle/>
          <a:p>
            <a:r>
              <a:rPr lang="ru-RU" sz="4400" dirty="0">
                <a:ea typeface="MS Gothic" pitchFamily="49" charset="-128"/>
              </a:rPr>
              <a:t>Бизнес-модель</a:t>
            </a:r>
            <a:endParaRPr sz="4400" dirty="0">
              <a:ea typeface="MS Gothic" pitchFamily="49" charset="-128"/>
            </a:endParaRPr>
          </a:p>
        </p:txBody>
      </p:sp>
      <p:sp>
        <p:nvSpPr>
          <p:cNvPr id="5" name="Содержимое 2"/>
          <p:cNvSpPr txBox="1">
            <a:spLocks/>
          </p:cNvSpPr>
          <p:nvPr/>
        </p:nvSpPr>
        <p:spPr>
          <a:xfrm>
            <a:off x="791840" y="2121206"/>
            <a:ext cx="8890243" cy="2500555"/>
          </a:xfrm>
          <a:prstGeom prst="rect">
            <a:avLst/>
          </a:prstGeom>
        </p:spPr>
        <p:txBody>
          <a:bodyPr lIns="0" tIns="0" rIns="0" bIns="0">
            <a:normAutofit fontScale="93500"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ru-RU" sz="32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ea typeface="MS Gothic" pitchFamily="49" charset="-128"/>
            </a:endParaRPr>
          </a:p>
        </p:txBody>
      </p:sp>
      <p:graphicFrame>
        <p:nvGraphicFramePr>
          <p:cNvPr id="3" name="Таблица 5">
            <a:extLst>
              <a:ext uri="{FF2B5EF4-FFF2-40B4-BE49-F238E27FC236}">
                <a16:creationId xmlns:a16="http://schemas.microsoft.com/office/drawing/2014/main" id="{B8B98229-FC90-4EF5-9CF9-232DC513A90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08054917"/>
              </p:ext>
            </p:extLst>
          </p:nvPr>
        </p:nvGraphicFramePr>
        <p:xfrm>
          <a:off x="0" y="931307"/>
          <a:ext cx="10080626" cy="47122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16125">
                  <a:extLst>
                    <a:ext uri="{9D8B030D-6E8A-4147-A177-3AD203B41FA5}">
                      <a16:colId xmlns:a16="http://schemas.microsoft.com/office/drawing/2014/main" val="3097334492"/>
                    </a:ext>
                  </a:extLst>
                </a:gridCol>
                <a:gridCol w="2016125">
                  <a:extLst>
                    <a:ext uri="{9D8B030D-6E8A-4147-A177-3AD203B41FA5}">
                      <a16:colId xmlns:a16="http://schemas.microsoft.com/office/drawing/2014/main" val="3769357198"/>
                    </a:ext>
                  </a:extLst>
                </a:gridCol>
                <a:gridCol w="1008063">
                  <a:extLst>
                    <a:ext uri="{9D8B030D-6E8A-4147-A177-3AD203B41FA5}">
                      <a16:colId xmlns:a16="http://schemas.microsoft.com/office/drawing/2014/main" val="1945545293"/>
                    </a:ext>
                  </a:extLst>
                </a:gridCol>
                <a:gridCol w="1008063">
                  <a:extLst>
                    <a:ext uri="{9D8B030D-6E8A-4147-A177-3AD203B41FA5}">
                      <a16:colId xmlns:a16="http://schemas.microsoft.com/office/drawing/2014/main" val="3019544685"/>
                    </a:ext>
                  </a:extLst>
                </a:gridCol>
                <a:gridCol w="2016125">
                  <a:extLst>
                    <a:ext uri="{9D8B030D-6E8A-4147-A177-3AD203B41FA5}">
                      <a16:colId xmlns:a16="http://schemas.microsoft.com/office/drawing/2014/main" val="225402816"/>
                    </a:ext>
                  </a:extLst>
                </a:gridCol>
                <a:gridCol w="2016125">
                  <a:extLst>
                    <a:ext uri="{9D8B030D-6E8A-4147-A177-3AD203B41FA5}">
                      <a16:colId xmlns:a16="http://schemas.microsoft.com/office/drawing/2014/main" val="3569390149"/>
                    </a:ext>
                  </a:extLst>
                </a:gridCol>
              </a:tblGrid>
              <a:tr h="1546757">
                <a:tc rowSpan="3">
                  <a:txBody>
                    <a:bodyPr/>
                    <a:lstStyle/>
                    <a:p>
                      <a:r>
                        <a:rPr lang="ru-RU" sz="1400" b="1" i="1" dirty="0">
                          <a:solidFill>
                            <a:schemeClr val="tx1"/>
                          </a:solidFill>
                        </a:rPr>
                        <a:t>Ключевые партнёры</a:t>
                      </a:r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r>
                        <a:rPr lang="ru-RU" sz="1400" b="1" i="1" dirty="0">
                          <a:solidFill>
                            <a:schemeClr val="tx1"/>
                          </a:solidFill>
                        </a:rPr>
                        <a:t>Ключевые виды деятельности</a:t>
                      </a:r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rowSpan="3" gridSpan="2">
                  <a:txBody>
                    <a:bodyPr/>
                    <a:lstStyle/>
                    <a:p>
                      <a:r>
                        <a:rPr lang="ru-RU" sz="1400" b="1" i="1" dirty="0">
                          <a:solidFill>
                            <a:schemeClr val="tx1"/>
                          </a:solidFill>
                        </a:rPr>
                        <a:t>Ценностные предложения</a:t>
                      </a:r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rowSpan="3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b="1" i="1" dirty="0">
                          <a:solidFill>
                            <a:schemeClr val="tx1"/>
                          </a:solidFill>
                        </a:rPr>
                        <a:t>Взаимоотношения с клиентами</a:t>
                      </a:r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rowSpan="3">
                  <a:txBody>
                    <a:bodyPr/>
                    <a:lstStyle/>
                    <a:p>
                      <a:r>
                        <a:rPr lang="ru-RU" sz="1400" b="1" i="1" dirty="0">
                          <a:solidFill>
                            <a:schemeClr val="tx1"/>
                          </a:solidFill>
                        </a:rPr>
                        <a:t>Потребительские сегменты</a:t>
                      </a:r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2279285"/>
                  </a:ext>
                </a:extLst>
              </a:tr>
              <a:tr h="501227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ru-RU" sz="14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2" v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r>
                        <a:rPr lang="ru-RU" sz="1400" b="1" i="1" dirty="0">
                          <a:solidFill>
                            <a:schemeClr val="tx1"/>
                          </a:solidFill>
                        </a:rPr>
                        <a:t>Каналы сбыта</a:t>
                      </a:r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55141242"/>
                  </a:ext>
                </a:extLst>
              </a:tr>
              <a:tr h="1261554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b="1" i="1" dirty="0">
                          <a:solidFill>
                            <a:schemeClr val="tx1"/>
                          </a:solidFill>
                        </a:rPr>
                        <a:t>Ключевые ресурсы</a:t>
                      </a:r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2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402742">
                <a:tc gridSpan="3">
                  <a:txBody>
                    <a:bodyPr/>
                    <a:lstStyle/>
                    <a:p>
                      <a:r>
                        <a:rPr lang="ru-RU" sz="1400" b="1" i="1" dirty="0">
                          <a:solidFill>
                            <a:schemeClr val="tx1"/>
                          </a:solidFill>
                        </a:rPr>
                        <a:t>Структура издержек</a:t>
                      </a:r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r>
                        <a:rPr lang="ru-RU" sz="1400" b="1" i="1" dirty="0">
                          <a:solidFill>
                            <a:schemeClr val="tx1"/>
                          </a:solidFill>
                        </a:rPr>
                        <a:t>Потоки поступления доходов</a:t>
                      </a:r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16926557"/>
                  </a:ext>
                </a:extLst>
              </a:tr>
            </a:tbl>
          </a:graphicData>
        </a:graphic>
      </p:graphicFrame>
      <p:sp>
        <p:nvSpPr>
          <p:cNvPr id="8" name="TextBox 7">
            <a:extLst>
              <a:ext uri="{FF2B5EF4-FFF2-40B4-BE49-F238E27FC236}">
                <a16:creationId xmlns:a16="http://schemas.microsoft.com/office/drawing/2014/main" id="{3F550915-D032-4573-90CB-201A188317EF}"/>
              </a:ext>
            </a:extLst>
          </p:cNvPr>
          <p:cNvSpPr txBox="1"/>
          <p:nvPr/>
        </p:nvSpPr>
        <p:spPr>
          <a:xfrm>
            <a:off x="4068203" y="1488520"/>
            <a:ext cx="1944216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1200" i="1" dirty="0"/>
          </a:p>
          <a:p>
            <a:pPr marL="15875" indent="-15875">
              <a:buFont typeface="Arial" panose="020B0604020202020204" pitchFamily="34" charset="0"/>
              <a:buChar char="•"/>
            </a:pPr>
            <a:r>
              <a:rPr lang="ru-RU" sz="1200" i="1" dirty="0"/>
              <a:t>Иммерсия (игрок может полностью погрузиться в игровой мир)</a:t>
            </a:r>
          </a:p>
          <a:p>
            <a:pPr marL="15875" indent="-15875">
              <a:buFont typeface="Arial" panose="020B0604020202020204" pitchFamily="34" charset="0"/>
              <a:buChar char="•"/>
            </a:pPr>
            <a:r>
              <a:rPr lang="ru-RU" sz="1200" i="1" dirty="0"/>
              <a:t>Развитие уникальных навыков (владение оружием)</a:t>
            </a:r>
          </a:p>
          <a:p>
            <a:pPr marL="15875" indent="-15875"/>
            <a:endParaRPr lang="ru-RU" sz="1200" i="1" dirty="0">
              <a:solidFill>
                <a:srgbClr val="FF0000"/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0593FF6-DBE7-4402-A77C-0B148DED1794}"/>
              </a:ext>
            </a:extLst>
          </p:cNvPr>
          <p:cNvSpPr txBox="1"/>
          <p:nvPr/>
        </p:nvSpPr>
        <p:spPr>
          <a:xfrm>
            <a:off x="6065430" y="2692539"/>
            <a:ext cx="1871960" cy="110799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171450" indent="-171450">
              <a:buFont typeface="Arial" pitchFamily="34" charset="0"/>
              <a:buChar char="•"/>
            </a:pPr>
            <a:r>
              <a:rPr lang="ru-RU" sz="1200" i="1" dirty="0"/>
              <a:t>Реклама в ВК</a:t>
            </a:r>
          </a:p>
          <a:p>
            <a:pPr marL="171450" indent="-171450">
              <a:buFont typeface="Arial" pitchFamily="34" charset="0"/>
              <a:buChar char="•"/>
            </a:pPr>
            <a:r>
              <a:rPr lang="ru-RU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Размещение игры</a:t>
            </a:r>
            <a:r>
              <a:rPr lang="en-US" sz="1200" dirty="0">
                <a:solidFill>
                  <a:srgbClr val="FFFFFF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 </a:t>
            </a:r>
            <a:r>
              <a:rPr lang="ru-RU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на </a:t>
            </a:r>
            <a:r>
              <a:rPr lang="en-US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Steam, Epic games, GoG.com, </a:t>
            </a:r>
            <a:r>
              <a:rPr lang="en-US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Vk</a:t>
            </a:r>
            <a:r>
              <a:rPr lang="en-US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play,</a:t>
            </a:r>
            <a:r>
              <a:rPr lang="ru-RU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AppStore </a:t>
            </a:r>
            <a:r>
              <a:rPr lang="ru-RU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и</a:t>
            </a:r>
            <a:r>
              <a:rPr lang="en-US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Play Market</a:t>
            </a:r>
            <a:endParaRPr lang="ru-RU" sz="1200" i="1" dirty="0"/>
          </a:p>
          <a:p>
            <a:pPr marL="171450" indent="-171450">
              <a:buFont typeface="Arial" pitchFamily="34" charset="0"/>
              <a:buChar char="•"/>
            </a:pPr>
            <a:endParaRPr lang="ru-RU" sz="1200" i="1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E81C09C-5AB1-4DDC-A1FF-5BCC5D71F70B}"/>
              </a:ext>
            </a:extLst>
          </p:cNvPr>
          <p:cNvSpPr txBox="1"/>
          <p:nvPr/>
        </p:nvSpPr>
        <p:spPr>
          <a:xfrm>
            <a:off x="6059853" y="1746200"/>
            <a:ext cx="1978912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indent="7938">
              <a:buFont typeface="Arial" panose="020B0604020202020204" pitchFamily="34" charset="0"/>
              <a:buChar char="•"/>
            </a:pPr>
            <a:r>
              <a:rPr lang="ru-RU" sz="1200" i="1" dirty="0"/>
              <a:t>Персональная поддержка</a:t>
            </a:r>
          </a:p>
          <a:p>
            <a:pPr indent="7938">
              <a:buFont typeface="Arial" panose="020B0604020202020204" pitchFamily="34" charset="0"/>
              <a:buChar char="•"/>
            </a:pPr>
            <a:r>
              <a:rPr lang="ru-RU" sz="1200" i="1" dirty="0"/>
              <a:t>Сообщества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E694357B-2D23-4FCD-B5C5-38AAC0299F7B}"/>
              </a:ext>
            </a:extLst>
          </p:cNvPr>
          <p:cNvSpPr txBox="1"/>
          <p:nvPr/>
        </p:nvSpPr>
        <p:spPr>
          <a:xfrm>
            <a:off x="5040311" y="4610865"/>
            <a:ext cx="5040314" cy="369332"/>
          </a:xfrm>
          <a:prstGeom prst="rect">
            <a:avLst/>
          </a:prstGeom>
          <a:noFill/>
        </p:spPr>
        <p:txBody>
          <a:bodyPr wrap="square" lIns="0" tIns="0" rIns="0" bIns="0" numCol="2" rtlCol="0">
            <a:spAutoFit/>
          </a:bodyPr>
          <a:lstStyle/>
          <a:p>
            <a:pPr marL="15875" indent="-15875">
              <a:buFont typeface="Arial" panose="020B0604020202020204" pitchFamily="34" charset="0"/>
              <a:buChar char="•"/>
            </a:pPr>
            <a:r>
              <a:rPr lang="ru-RU" sz="1200" i="1" dirty="0"/>
              <a:t>Реклама</a:t>
            </a:r>
          </a:p>
          <a:p>
            <a:pPr marL="15875" indent="-15875">
              <a:buFont typeface="Arial" panose="020B0604020202020204" pitchFamily="34" charset="0"/>
              <a:buChar char="•"/>
            </a:pPr>
            <a:endParaRPr lang="ru-RU" sz="1200" i="1" dirty="0"/>
          </a:p>
          <a:p>
            <a:pPr marL="15875" indent="-15875">
              <a:buFont typeface="Arial" panose="020B0604020202020204" pitchFamily="34" charset="0"/>
              <a:buChar char="•"/>
            </a:pPr>
            <a:r>
              <a:rPr lang="ru-RU" sz="1200" i="1" dirty="0"/>
              <a:t>Процент со скачиваний приложения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B3CE1D43-83B7-45A8-B096-166712F58DCA}"/>
              </a:ext>
            </a:extLst>
          </p:cNvPr>
          <p:cNvSpPr txBox="1"/>
          <p:nvPr/>
        </p:nvSpPr>
        <p:spPr>
          <a:xfrm>
            <a:off x="2038270" y="3242846"/>
            <a:ext cx="1871960" cy="73866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ru-RU" sz="1200" i="1" dirty="0"/>
              <a:t>:</a:t>
            </a:r>
          </a:p>
          <a:p>
            <a:pPr indent="7938">
              <a:buFont typeface="Arial" panose="020B0604020202020204" pitchFamily="34" charset="0"/>
              <a:buChar char="•"/>
            </a:pPr>
            <a:r>
              <a:rPr lang="ru-RU" sz="1200" i="1" dirty="0"/>
              <a:t>Сайт</a:t>
            </a:r>
          </a:p>
          <a:p>
            <a:pPr indent="7938">
              <a:buFont typeface="Arial" panose="020B0604020202020204" pitchFamily="34" charset="0"/>
              <a:buChar char="•"/>
            </a:pPr>
            <a:r>
              <a:rPr lang="ru-RU" sz="1200" i="1" dirty="0"/>
              <a:t>Группа в ВК</a:t>
            </a:r>
          </a:p>
          <a:p>
            <a:endParaRPr lang="ru-RU" sz="1200" i="1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88AE428-4C2F-4E0C-8D37-FD408E4E4639}"/>
              </a:ext>
            </a:extLst>
          </p:cNvPr>
          <p:cNvSpPr txBox="1"/>
          <p:nvPr/>
        </p:nvSpPr>
        <p:spPr>
          <a:xfrm>
            <a:off x="2037174" y="1367816"/>
            <a:ext cx="2028288" cy="203132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228600" indent="-228600">
              <a:buFont typeface="+mj-lt"/>
              <a:buAutoNum type="arabicPeriod"/>
            </a:pPr>
            <a:r>
              <a:rPr lang="ru-RU" sz="1200" i="1" dirty="0"/>
              <a:t>Разработка игры</a:t>
            </a:r>
          </a:p>
          <a:p>
            <a:pPr marL="228600" indent="-228600">
              <a:buFont typeface="+mj-lt"/>
              <a:buAutoNum type="arabicPeriod"/>
            </a:pPr>
            <a:r>
              <a:rPr lang="ru-RU" sz="1200" i="1" dirty="0"/>
              <a:t>Создание игрового контента</a:t>
            </a:r>
          </a:p>
          <a:p>
            <a:pPr marL="228600" indent="-228600">
              <a:buFont typeface="+mj-lt"/>
              <a:buAutoNum type="arabicPeriod"/>
            </a:pPr>
            <a:r>
              <a:rPr lang="ru-RU" sz="1200" i="1" dirty="0"/>
              <a:t>Тестирование и откладка игры</a:t>
            </a:r>
          </a:p>
          <a:p>
            <a:pPr marL="228600" indent="-228600">
              <a:buFont typeface="+mj-lt"/>
              <a:buAutoNum type="arabicPeriod"/>
            </a:pPr>
            <a:r>
              <a:rPr lang="ru-RU" sz="1200" i="1" dirty="0"/>
              <a:t>Маркетинги продвижение игры</a:t>
            </a:r>
          </a:p>
          <a:p>
            <a:pPr marL="228600" indent="-228600">
              <a:buFont typeface="+mj-lt"/>
              <a:buAutoNum type="arabicPeriod"/>
            </a:pPr>
            <a:r>
              <a:rPr lang="ru-RU" sz="1200" i="1" dirty="0"/>
              <a:t>Поддержка игры</a:t>
            </a:r>
          </a:p>
          <a:p>
            <a:pPr marL="228600" indent="-228600">
              <a:buFont typeface="+mj-lt"/>
              <a:buAutoNum type="arabicPeriod"/>
            </a:pPr>
            <a:endParaRPr lang="ru-RU" sz="1200" i="1" dirty="0"/>
          </a:p>
          <a:p>
            <a:pPr indent="7938">
              <a:buFont typeface="Arial" panose="020B0604020202020204" pitchFamily="34" charset="0"/>
              <a:buChar char="•"/>
            </a:pPr>
            <a:endParaRPr lang="ru-RU" sz="1200" i="1" dirty="0"/>
          </a:p>
          <a:p>
            <a:pPr indent="7938"/>
            <a:endParaRPr lang="ru-RU" sz="1200" i="1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AD8C98E2-0025-4FB8-B7E2-295E6215AAB3}"/>
              </a:ext>
            </a:extLst>
          </p:cNvPr>
          <p:cNvSpPr txBox="1"/>
          <p:nvPr/>
        </p:nvSpPr>
        <p:spPr>
          <a:xfrm>
            <a:off x="8040708" y="1192201"/>
            <a:ext cx="1871960" cy="246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1400" i="1" dirty="0"/>
          </a:p>
          <a:p>
            <a:pPr marL="15875" indent="-15875">
              <a:buFont typeface="Arial" panose="020B0604020202020204" pitchFamily="34" charset="0"/>
              <a:buChar char="•"/>
            </a:pPr>
            <a:r>
              <a:rPr lang="ru-RU" sz="1400" dirty="0">
                <a:latin typeface="Bahnschrift Condensed" panose="020B0502040204020203" pitchFamily="34" charset="0"/>
                <a:ea typeface="Calibri"/>
                <a:cs typeface="Calibri"/>
                <a:sym typeface="Calibri"/>
              </a:rPr>
              <a:t>Клиенты, которым важно приобретение новых навыков, улучшение профессиональных компетенций, обучение в интерактивной форме, развитие креативного мышления, проведения досуга.</a:t>
            </a:r>
            <a:endParaRPr lang="en-US" sz="1400" dirty="0">
              <a:latin typeface="Bahnschrift Condensed" panose="020B0502040204020203" pitchFamily="34" charset="0"/>
              <a:ea typeface="Calibri"/>
              <a:cs typeface="Calibri"/>
              <a:sym typeface="Calibri"/>
            </a:endParaRPr>
          </a:p>
          <a:p>
            <a:pPr marL="15875" indent="-15875">
              <a:buFont typeface="Arial" panose="020B0604020202020204" pitchFamily="34" charset="0"/>
              <a:buChar char="•"/>
            </a:pPr>
            <a:endParaRPr lang="ru-RU" sz="1400" i="1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CBA9E95C-9ADE-4F77-9636-FB94B462239A}"/>
              </a:ext>
            </a:extLst>
          </p:cNvPr>
          <p:cNvSpPr txBox="1"/>
          <p:nvPr/>
        </p:nvSpPr>
        <p:spPr>
          <a:xfrm>
            <a:off x="396842" y="4621225"/>
            <a:ext cx="4244926" cy="769441"/>
          </a:xfrm>
          <a:prstGeom prst="rect">
            <a:avLst/>
          </a:prstGeom>
          <a:noFill/>
        </p:spPr>
        <p:txBody>
          <a:bodyPr wrap="square" lIns="0" tIns="0" rIns="0" bIns="0" numCol="2" rtlCol="0">
            <a:spAutoFit/>
          </a:bodyPr>
          <a:lstStyle/>
          <a:p>
            <a:pPr marL="15875" indent="-15875">
              <a:buFont typeface="Arial" panose="020B0604020202020204" pitchFamily="34" charset="0"/>
              <a:buChar char="•"/>
            </a:pPr>
            <a:r>
              <a:rPr lang="ru-RU" sz="1400" b="1" dirty="0"/>
              <a:t>Реклама в Интернете</a:t>
            </a:r>
          </a:p>
          <a:p>
            <a:pPr marL="15875" indent="-15875">
              <a:buFont typeface="Arial" panose="020B0604020202020204" pitchFamily="34" charset="0"/>
              <a:buChar char="•"/>
            </a:pPr>
            <a:r>
              <a:rPr lang="ru-RU" sz="1400" b="1" dirty="0"/>
              <a:t>Маркетинг</a:t>
            </a:r>
          </a:p>
          <a:p>
            <a:pPr marL="15875" indent="-15875">
              <a:buFont typeface="Arial" panose="020B0604020202020204" pitchFamily="34" charset="0"/>
              <a:buChar char="•"/>
            </a:pPr>
            <a:r>
              <a:rPr lang="ru-RU" sz="1400" b="1" dirty="0"/>
              <a:t>ЗП работникам</a:t>
            </a:r>
          </a:p>
          <a:p>
            <a:pPr marL="15875" indent="-15875">
              <a:buFont typeface="Arial" panose="020B0604020202020204" pitchFamily="34" charset="0"/>
              <a:buChar char="•"/>
            </a:pPr>
            <a:r>
              <a:rPr lang="ru-RU" sz="1400" b="1" dirty="0"/>
              <a:t>Налоги</a:t>
            </a:r>
          </a:p>
          <a:p>
            <a:pPr marL="15875" indent="-15875"/>
            <a:endParaRPr lang="ru-RU" sz="1200" i="1" dirty="0"/>
          </a:p>
          <a:p>
            <a:pPr marL="15875" indent="-15875"/>
            <a:endParaRPr lang="ru-RU" sz="1200" i="1" dirty="0"/>
          </a:p>
          <a:p>
            <a:pPr marL="15875" indent="-15875"/>
            <a:endParaRPr lang="ru-RU" sz="1200" i="1" dirty="0"/>
          </a:p>
        </p:txBody>
      </p:sp>
      <p:sp>
        <p:nvSpPr>
          <p:cNvPr id="17" name="TextBox 16"/>
          <p:cNvSpPr txBox="1"/>
          <p:nvPr/>
        </p:nvSpPr>
        <p:spPr>
          <a:xfrm>
            <a:off x="111090" y="1549391"/>
            <a:ext cx="142876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ru-RU" sz="1200" i="1" dirty="0"/>
              <a:t>музей Калашников (сведения об оружии)</a:t>
            </a:r>
          </a:p>
        </p:txBody>
      </p:sp>
    </p:spTree>
    <p:extLst>
      <p:ext uri="{BB962C8B-B14F-4D97-AF65-F5344CB8AC3E}">
        <p14:creationId xmlns:p14="http://schemas.microsoft.com/office/powerpoint/2010/main" val="393893072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Прямоугольник 248"/>
          <p:cNvSpPr/>
          <p:nvPr/>
        </p:nvSpPr>
        <p:spPr>
          <a:xfrm>
            <a:off x="1080000" y="1080000"/>
            <a:ext cx="8099640" cy="341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marL="432000" indent="-323640" algn="ctr">
              <a:lnSpc>
                <a:spcPct val="100000"/>
              </a:lnSpc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ru-RU" sz="3200" b="0" strike="noStrike" spc="-1" dirty="0">
              <a:latin typeface="Arial"/>
            </a:endParaRPr>
          </a:p>
        </p:txBody>
      </p:sp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38295" y="130469"/>
            <a:ext cx="10047100" cy="982800"/>
          </a:xfrm>
        </p:spPr>
        <p:txBody>
          <a:bodyPr lIns="720000"/>
          <a:lstStyle/>
          <a:p>
            <a:r>
              <a:rPr lang="ru-RU" sz="4000" dirty="0">
                <a:ea typeface="MS Gothic" pitchFamily="49" charset="-128"/>
              </a:rPr>
              <a:t>Процесс </a:t>
            </a:r>
            <a:r>
              <a:rPr lang="ru-RU" sz="4000" dirty="0">
                <a:solidFill>
                  <a:schemeClr val="tx1"/>
                </a:solidFill>
                <a:ea typeface="MS Gothic" pitchFamily="49" charset="-128"/>
              </a:rPr>
              <a:t>оказание услуги</a:t>
            </a:r>
            <a:endParaRPr sz="4000" dirty="0">
              <a:solidFill>
                <a:schemeClr val="tx1"/>
              </a:solidFill>
              <a:ea typeface="MS Gothic" pitchFamily="49" charset="-128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754032" y="900013"/>
            <a:ext cx="8715436" cy="47705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Tx/>
              <a:buAutoNum type="arabicPeriod"/>
            </a:pPr>
            <a:r>
              <a:rPr lang="ru-RU" sz="1600" b="1" dirty="0"/>
              <a:t>Монетизация </a:t>
            </a:r>
            <a:r>
              <a:rPr lang="ru-RU" sz="1600" dirty="0"/>
              <a:t>(игра является платной, пользователи могут купить её через платформы приложений).</a:t>
            </a:r>
          </a:p>
          <a:p>
            <a:pPr marL="342900" indent="-342900">
              <a:buFontTx/>
              <a:buAutoNum type="arabicPeriod"/>
            </a:pPr>
            <a:endParaRPr lang="ru-RU" sz="1600" dirty="0"/>
          </a:p>
          <a:p>
            <a:pPr marL="342900" indent="-342900">
              <a:buAutoNum type="arabicPeriod"/>
            </a:pPr>
            <a:r>
              <a:rPr lang="ru-RU" sz="1600" b="1" dirty="0"/>
              <a:t>Загрузка игры</a:t>
            </a:r>
            <a:r>
              <a:rPr lang="ru-RU" sz="1600" dirty="0"/>
              <a:t> (пользователи могут загрузить игру на свои устройства через платформы приложений).</a:t>
            </a:r>
          </a:p>
          <a:p>
            <a:pPr marL="342900" indent="-342900"/>
            <a:endParaRPr lang="ru-RU" sz="1600" b="1" dirty="0"/>
          </a:p>
          <a:p>
            <a:pPr marL="228600" indent="-228600"/>
            <a:r>
              <a:rPr lang="ru-RU" sz="1600" b="1" dirty="0"/>
              <a:t>3. Игровой процесс </a:t>
            </a:r>
            <a:r>
              <a:rPr lang="ru-RU" sz="1600" dirty="0"/>
              <a:t>(после загрузки приложение может обеспечить предоставление услуги - пользователи могут играть в игру на своих устройствах, используя функциональность приложения).</a:t>
            </a:r>
          </a:p>
          <a:p>
            <a:pPr marL="228600" indent="-228600">
              <a:buFont typeface="+mj-lt"/>
              <a:buAutoNum type="arabicPeriod"/>
            </a:pPr>
            <a:endParaRPr lang="ru-RU" sz="1600" b="1" dirty="0"/>
          </a:p>
          <a:p>
            <a:pPr marL="228600" indent="-228600"/>
            <a:r>
              <a:rPr lang="ru-RU" sz="1600" b="1" dirty="0"/>
              <a:t>4. Обратная связь </a:t>
            </a:r>
            <a:r>
              <a:rPr lang="ru-RU" sz="1600" dirty="0"/>
              <a:t>(пользователь может оставить отзыв о качестве услуг или работе приложения).</a:t>
            </a:r>
          </a:p>
          <a:p>
            <a:pPr marL="228600" indent="-228600">
              <a:buFont typeface="+mj-lt"/>
              <a:buAutoNum type="arabicPeriod"/>
            </a:pPr>
            <a:endParaRPr lang="ru-RU" sz="1600" dirty="0"/>
          </a:p>
          <a:p>
            <a:pPr marL="457200" indent="-457200"/>
            <a:r>
              <a:rPr lang="ru-RU" sz="1600" b="1" dirty="0"/>
              <a:t>5. Поддержка</a:t>
            </a:r>
            <a:r>
              <a:rPr lang="ru-RU" sz="1600" dirty="0"/>
              <a:t> (команда поддержки отвечает на вопросы пользователей и решает проблемы, связанные с игрой).</a:t>
            </a:r>
          </a:p>
          <a:p>
            <a:pPr marL="457200" indent="-457200">
              <a:buFont typeface="+mj-lt"/>
              <a:buAutoNum type="arabicPeriod"/>
            </a:pPr>
            <a:endParaRPr lang="ru-RU" sz="1600" dirty="0"/>
          </a:p>
          <a:p>
            <a:pPr marL="457200" indent="-457200"/>
            <a:r>
              <a:rPr lang="ru-RU" sz="1600" b="1" dirty="0"/>
              <a:t>6. Обновления</a:t>
            </a:r>
            <a:r>
              <a:rPr lang="ru-RU" sz="1600" dirty="0"/>
              <a:t> (команда разработчиков выпускает обновления игры, которые могут содержать новые уровни, персонажей, функции и исправление ошибок ).</a:t>
            </a:r>
          </a:p>
          <a:p>
            <a:pPr marL="228600" indent="-228600">
              <a:buFont typeface="+mj-lt"/>
              <a:buAutoNum type="arabicPeriod"/>
            </a:pPr>
            <a:endParaRPr lang="ru-RU" sz="1600" dirty="0"/>
          </a:p>
        </p:txBody>
      </p:sp>
    </p:spTree>
    <p:extLst>
      <p:ext uri="{BB962C8B-B14F-4D97-AF65-F5344CB8AC3E}">
        <p14:creationId xmlns:p14="http://schemas.microsoft.com/office/powerpoint/2010/main" val="46378786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Прямоугольник 248"/>
          <p:cNvSpPr/>
          <p:nvPr/>
        </p:nvSpPr>
        <p:spPr>
          <a:xfrm>
            <a:off x="1080000" y="1080000"/>
            <a:ext cx="8099640" cy="341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marL="432000" indent="-323640" algn="ctr">
              <a:lnSpc>
                <a:spcPct val="100000"/>
              </a:lnSpc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ru-RU" sz="3200" b="0" strike="noStrike" spc="-1" dirty="0">
              <a:latin typeface="Arial"/>
            </a:endParaRPr>
          </a:p>
        </p:txBody>
      </p:sp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0" y="59600"/>
            <a:ext cx="10080625" cy="982800"/>
          </a:xfrm>
        </p:spPr>
        <p:txBody>
          <a:bodyPr lIns="720000"/>
          <a:lstStyle/>
          <a:p>
            <a:r>
              <a:rPr lang="ru-RU" sz="4000" dirty="0">
                <a:latin typeface="+mn-lt"/>
              </a:rPr>
              <a:t>Цель проекта по </a:t>
            </a:r>
            <a:r>
              <a:rPr lang="en-US" sz="4000" dirty="0">
                <a:latin typeface="+mn-lt"/>
              </a:rPr>
              <a:t>SMART</a:t>
            </a:r>
            <a:endParaRPr sz="4000" dirty="0">
              <a:latin typeface="+mn-lt"/>
              <a:ea typeface="MS Gothic" pitchFamily="49" charset="-128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802612" y="1323107"/>
            <a:ext cx="8191262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/>
              <a:t>Мы планируем к началу 2024 года создать одну мобильную игру – симулятор сборки</a:t>
            </a:r>
            <a:r>
              <a:rPr lang="en-US" sz="2800" b="1" dirty="0"/>
              <a:t>/</a:t>
            </a:r>
            <a:r>
              <a:rPr lang="ru-RU" sz="2800" b="1" dirty="0"/>
              <a:t>разборки, стрельбы из моделей оружия и сведения о них.</a:t>
            </a:r>
          </a:p>
        </p:txBody>
      </p:sp>
    </p:spTree>
    <p:extLst>
      <p:ext uri="{BB962C8B-B14F-4D97-AF65-F5344CB8AC3E}">
        <p14:creationId xmlns:p14="http://schemas.microsoft.com/office/powerpoint/2010/main" val="108039962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Прямоугольник 248"/>
          <p:cNvSpPr/>
          <p:nvPr/>
        </p:nvSpPr>
        <p:spPr>
          <a:xfrm>
            <a:off x="1080000" y="1080000"/>
            <a:ext cx="8099640" cy="341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marL="432000" indent="-323640" algn="ctr">
              <a:lnSpc>
                <a:spcPct val="100000"/>
              </a:lnSpc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ru-RU" sz="3200" b="0" strike="noStrike" spc="-1" dirty="0">
              <a:latin typeface="Arial"/>
            </a:endParaRPr>
          </a:p>
        </p:txBody>
      </p:sp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-1" y="0"/>
            <a:ext cx="10080625" cy="982800"/>
          </a:xfrm>
        </p:spPr>
        <p:txBody>
          <a:bodyPr lIns="720000"/>
          <a:lstStyle/>
          <a:p>
            <a:r>
              <a:rPr lang="ru-RU" sz="4000" dirty="0">
                <a:latin typeface="+mn-lt"/>
              </a:rPr>
              <a:t>Стартовые инвестиции</a:t>
            </a:r>
            <a:endParaRPr sz="4000" dirty="0">
              <a:latin typeface="+mn-lt"/>
              <a:ea typeface="MS Gothic" pitchFamily="49" charset="-128"/>
            </a:endParaRPr>
          </a:p>
        </p:txBody>
      </p:sp>
      <p:graphicFrame>
        <p:nvGraphicFramePr>
          <p:cNvPr id="5" name="Содержимое 5">
            <a:extLst>
              <a:ext uri="{FF2B5EF4-FFF2-40B4-BE49-F238E27FC236}">
                <a16:creationId xmlns:a16="http://schemas.microsoft.com/office/drawing/2014/main" id="{2EFCF454-68DC-4126-AE1E-B71F0309E832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518858568"/>
              </p:ext>
            </p:extLst>
          </p:nvPr>
        </p:nvGraphicFramePr>
        <p:xfrm>
          <a:off x="182528" y="1049325"/>
          <a:ext cx="9793089" cy="425401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6436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26436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6436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753314">
                <a:tc>
                  <a:txBody>
                    <a:bodyPr/>
                    <a:lstStyle/>
                    <a:p>
                      <a:pPr algn="ctr"/>
                      <a:r>
                        <a:rPr lang="ru-RU" sz="2300" dirty="0"/>
                        <a:t>Статья затрат</a:t>
                      </a:r>
                    </a:p>
                  </a:txBody>
                  <a:tcPr marL="100806" marR="100806" marT="37804" marB="37804">
                    <a:solidFill>
                      <a:srgbClr val="018B9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300" dirty="0"/>
                        <a:t>Сумма, руб.</a:t>
                      </a:r>
                    </a:p>
                  </a:txBody>
                  <a:tcPr marL="100806" marR="100806" marT="37804" marB="37804">
                    <a:solidFill>
                      <a:srgbClr val="018B9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300" dirty="0"/>
                        <a:t>Источник</a:t>
                      </a:r>
                    </a:p>
                  </a:txBody>
                  <a:tcPr marL="100806" marR="100806" marT="37804" marB="37804">
                    <a:solidFill>
                      <a:srgbClr val="018B9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373691">
                <a:tc>
                  <a:txBody>
                    <a:bodyPr/>
                    <a:lstStyle/>
                    <a:p>
                      <a:r>
                        <a:rPr lang="ru-RU" sz="2300" dirty="0" err="1">
                          <a:solidFill>
                            <a:schemeClr val="tx1"/>
                          </a:solidFill>
                        </a:rPr>
                        <a:t>Аккаунт</a:t>
                      </a:r>
                      <a:r>
                        <a:rPr lang="ru-RU" sz="2300" dirty="0">
                          <a:solidFill>
                            <a:schemeClr val="tx1"/>
                          </a:solidFill>
                        </a:rPr>
                        <a:t> разработчика </a:t>
                      </a:r>
                      <a:r>
                        <a:rPr lang="en-US" sz="2300" dirty="0">
                          <a:solidFill>
                            <a:schemeClr val="tx1"/>
                          </a:solidFill>
                        </a:rPr>
                        <a:t>Apple+,</a:t>
                      </a:r>
                      <a:r>
                        <a:rPr lang="en-US" sz="2300" baseline="0" dirty="0">
                          <a:solidFill>
                            <a:schemeClr val="tx1"/>
                          </a:solidFill>
                        </a:rPr>
                        <a:t> Google Play</a:t>
                      </a:r>
                      <a:r>
                        <a:rPr lang="ru-RU" sz="2300" dirty="0">
                          <a:solidFill>
                            <a:schemeClr val="tx1"/>
                          </a:solidFill>
                        </a:rPr>
                        <a:t> </a:t>
                      </a:r>
                    </a:p>
                  </a:txBody>
                  <a:tcPr marL="100806" marR="100806" marT="37804" marB="37804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300" dirty="0">
                          <a:solidFill>
                            <a:schemeClr val="tx1"/>
                          </a:solidFill>
                        </a:rPr>
                        <a:t>10 000</a:t>
                      </a:r>
                      <a:endParaRPr lang="ru-RU" sz="2300" dirty="0">
                        <a:solidFill>
                          <a:schemeClr val="tx1"/>
                        </a:solidFill>
                      </a:endParaRPr>
                    </a:p>
                  </a:txBody>
                  <a:tcPr marL="100806" marR="100806" marT="37804" marB="37804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300" dirty="0">
                          <a:solidFill>
                            <a:schemeClr val="tx1"/>
                          </a:solidFill>
                        </a:rPr>
                        <a:t>Собственные средства</a:t>
                      </a:r>
                    </a:p>
                  </a:txBody>
                  <a:tcPr marL="100806" marR="100806" marT="37804" marB="37804"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373691">
                <a:tc>
                  <a:txBody>
                    <a:bodyPr/>
                    <a:lstStyle/>
                    <a:p>
                      <a:r>
                        <a:rPr lang="ru-RU" sz="2300" dirty="0">
                          <a:solidFill>
                            <a:schemeClr val="tx1"/>
                          </a:solidFill>
                        </a:rPr>
                        <a:t>ПК, </a:t>
                      </a:r>
                      <a:r>
                        <a:rPr lang="en-US" sz="2300" dirty="0">
                          <a:solidFill>
                            <a:schemeClr val="tx1"/>
                          </a:solidFill>
                        </a:rPr>
                        <a:t>VR-</a:t>
                      </a:r>
                      <a:r>
                        <a:rPr lang="ru-RU" sz="2300" dirty="0">
                          <a:solidFill>
                            <a:schemeClr val="tx1"/>
                          </a:solidFill>
                        </a:rPr>
                        <a:t>гарнитура</a:t>
                      </a:r>
                    </a:p>
                  </a:txBody>
                  <a:tcPr marL="100806" marR="100806" marT="37804" marB="37804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300" dirty="0">
                          <a:solidFill>
                            <a:schemeClr val="tx1"/>
                          </a:solidFill>
                        </a:rPr>
                        <a:t>100 000</a:t>
                      </a:r>
                    </a:p>
                  </a:txBody>
                  <a:tcPr marL="100806" marR="100806" marT="37804" marB="37804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300" dirty="0">
                          <a:solidFill>
                            <a:schemeClr val="tx1"/>
                          </a:solidFill>
                        </a:rPr>
                        <a:t>Собственные средства</a:t>
                      </a:r>
                    </a:p>
                  </a:txBody>
                  <a:tcPr marL="100806" marR="100806" marT="37804" marB="37804"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53314">
                <a:tc>
                  <a:txBody>
                    <a:bodyPr/>
                    <a:lstStyle/>
                    <a:p>
                      <a:r>
                        <a:rPr lang="ru-RU" sz="2300" dirty="0"/>
                        <a:t>ИТОГО</a:t>
                      </a:r>
                    </a:p>
                  </a:txBody>
                  <a:tcPr marL="100806" marR="100806" marT="37804" marB="37804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300" dirty="0"/>
                        <a:t>110 000</a:t>
                      </a:r>
                    </a:p>
                  </a:txBody>
                  <a:tcPr marL="100806" marR="100806" marT="37804" marB="37804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2300" dirty="0"/>
                    </a:p>
                  </a:txBody>
                  <a:tcPr marL="100806" marR="100806" marT="37804" marB="37804">
                    <a:solidFill>
                      <a:srgbClr val="A4D4E2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4439287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9506043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Прямоугольник 248"/>
          <p:cNvSpPr/>
          <p:nvPr/>
        </p:nvSpPr>
        <p:spPr>
          <a:xfrm>
            <a:off x="1080000" y="1080000"/>
            <a:ext cx="8099640" cy="341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marL="432000" indent="-323640" algn="ctr">
              <a:lnSpc>
                <a:spcPct val="100000"/>
              </a:lnSpc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ru-RU" sz="3200" b="0" strike="noStrike" spc="-1" dirty="0">
              <a:latin typeface="Arial"/>
            </a:endParaRPr>
          </a:p>
        </p:txBody>
      </p:sp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-216272" y="33269"/>
            <a:ext cx="9288784" cy="982800"/>
          </a:xfrm>
        </p:spPr>
        <p:txBody>
          <a:bodyPr lIns="720000"/>
          <a:lstStyle/>
          <a:p>
            <a:pPr algn="l"/>
            <a:r>
              <a:rPr lang="ru-RU" sz="4000" dirty="0">
                <a:latin typeface="+mn-lt"/>
              </a:rPr>
              <a:t>Организационный план</a:t>
            </a:r>
            <a:endParaRPr sz="4000" dirty="0">
              <a:latin typeface="+mn-lt"/>
              <a:ea typeface="MS Gothic" pitchFamily="49" charset="-128"/>
            </a:endParaRPr>
          </a:p>
        </p:txBody>
      </p:sp>
      <p:sp>
        <p:nvSpPr>
          <p:cNvPr id="5" name="Содержимое 2"/>
          <p:cNvSpPr txBox="1">
            <a:spLocks/>
          </p:cNvSpPr>
          <p:nvPr/>
        </p:nvSpPr>
        <p:spPr>
          <a:xfrm>
            <a:off x="791840" y="2121206"/>
            <a:ext cx="8890243" cy="2500555"/>
          </a:xfrm>
          <a:prstGeom prst="rect">
            <a:avLst/>
          </a:prstGeom>
        </p:spPr>
        <p:txBody>
          <a:bodyPr lIns="0" tIns="0" rIns="0" bIns="0">
            <a:normAutofit fontScale="93500" lnSpcReduction="10000"/>
          </a:bodyPr>
          <a:lstStyle/>
          <a:p>
            <a:pPr>
              <a:buFont typeface="Times New Roman" pitchFamily="18" charset="0"/>
              <a:buNone/>
            </a:pPr>
            <a:r>
              <a:rPr lang="ru-RU" sz="3200" dirty="0">
                <a:ea typeface="MS Gothic" pitchFamily="49" charset="-128"/>
              </a:rPr>
              <a:t>Выбранная организационно-правовая форма –ИП«</a:t>
            </a:r>
            <a:r>
              <a:rPr lang="en-US" sz="3200" dirty="0">
                <a:ea typeface="MS Gothic" pitchFamily="49" charset="-128"/>
              </a:rPr>
              <a:t>YSHAB</a:t>
            </a:r>
            <a:r>
              <a:rPr lang="ru-RU" sz="3200" dirty="0">
                <a:ea typeface="MS Gothic" pitchFamily="49" charset="-128"/>
              </a:rPr>
              <a:t>».</a:t>
            </a:r>
          </a:p>
          <a:p>
            <a:pPr>
              <a:buFont typeface="Times New Roman" pitchFamily="18" charset="0"/>
              <a:buNone/>
            </a:pPr>
            <a:endParaRPr lang="ru-RU" sz="3200" dirty="0">
              <a:ea typeface="MS Gothic" pitchFamily="49" charset="-128"/>
            </a:endParaRPr>
          </a:p>
          <a:p>
            <a:r>
              <a:rPr lang="ru-RU" sz="3200" dirty="0">
                <a:ea typeface="MS Gothic" pitchFamily="49" charset="-128"/>
              </a:rPr>
              <a:t>Выбранная система налогообложения – упрощённая система налогообложения (УСН 6% от дохода).</a:t>
            </a:r>
          </a:p>
          <a:p>
            <a:pPr>
              <a:buFont typeface="Times New Roman" pitchFamily="18" charset="0"/>
              <a:buNone/>
            </a:pPr>
            <a:endParaRPr lang="ru-RU" sz="3200" b="1" i="1" dirty="0">
              <a:ea typeface="MS Gothic" pitchFamily="49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25182896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0" y="0"/>
            <a:ext cx="10064899" cy="459011"/>
          </a:xfrm>
        </p:spPr>
        <p:txBody>
          <a:bodyPr lIns="720000"/>
          <a:lstStyle/>
          <a:p>
            <a:pPr algn="ctr"/>
            <a:r>
              <a:rPr lang="ru-RU" sz="2400" dirty="0">
                <a:latin typeface="+mn-lt"/>
              </a:rPr>
              <a:t>Финансовый план</a:t>
            </a:r>
            <a:endParaRPr sz="2400" dirty="0">
              <a:latin typeface="+mn-lt"/>
              <a:ea typeface="MS Gothic" pitchFamily="49" charset="-128"/>
            </a:endParaRPr>
          </a:p>
        </p:txBody>
      </p:sp>
      <p:graphicFrame>
        <p:nvGraphicFramePr>
          <p:cNvPr id="2" name="Таблица 1">
            <a:extLst>
              <a:ext uri="{FF2B5EF4-FFF2-40B4-BE49-F238E27FC236}">
                <a16:creationId xmlns:a16="http://schemas.microsoft.com/office/drawing/2014/main" id="{DDFC5398-F461-4323-9718-A14B5E435A9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04983872"/>
              </p:ext>
            </p:extLst>
          </p:nvPr>
        </p:nvGraphicFramePr>
        <p:xfrm>
          <a:off x="71760" y="531019"/>
          <a:ext cx="10081106" cy="454227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86650">
                  <a:extLst>
                    <a:ext uri="{9D8B030D-6E8A-4147-A177-3AD203B41FA5}">
                      <a16:colId xmlns:a16="http://schemas.microsoft.com/office/drawing/2014/main" val="3224622018"/>
                    </a:ext>
                  </a:extLst>
                </a:gridCol>
                <a:gridCol w="2772255">
                  <a:extLst>
                    <a:ext uri="{9D8B030D-6E8A-4147-A177-3AD203B41FA5}">
                      <a16:colId xmlns:a16="http://schemas.microsoft.com/office/drawing/2014/main" val="715545213"/>
                    </a:ext>
                  </a:extLst>
                </a:gridCol>
                <a:gridCol w="72471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3951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62322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387579">
                  <a:extLst>
                    <a:ext uri="{9D8B030D-6E8A-4147-A177-3AD203B41FA5}">
                      <a16:colId xmlns:a16="http://schemas.microsoft.com/office/drawing/2014/main" val="3284032906"/>
                    </a:ext>
                  </a:extLst>
                </a:gridCol>
                <a:gridCol w="387579">
                  <a:extLst>
                    <a:ext uri="{9D8B030D-6E8A-4147-A177-3AD203B41FA5}">
                      <a16:colId xmlns:a16="http://schemas.microsoft.com/office/drawing/2014/main" val="3366597553"/>
                    </a:ext>
                  </a:extLst>
                </a:gridCol>
                <a:gridCol w="387579">
                  <a:extLst>
                    <a:ext uri="{9D8B030D-6E8A-4147-A177-3AD203B41FA5}">
                      <a16:colId xmlns:a16="http://schemas.microsoft.com/office/drawing/2014/main" val="2971157715"/>
                    </a:ext>
                  </a:extLst>
                </a:gridCol>
                <a:gridCol w="387579">
                  <a:extLst>
                    <a:ext uri="{9D8B030D-6E8A-4147-A177-3AD203B41FA5}">
                      <a16:colId xmlns:a16="http://schemas.microsoft.com/office/drawing/2014/main" val="3290506229"/>
                    </a:ext>
                  </a:extLst>
                </a:gridCol>
                <a:gridCol w="387579">
                  <a:extLst>
                    <a:ext uri="{9D8B030D-6E8A-4147-A177-3AD203B41FA5}">
                      <a16:colId xmlns:a16="http://schemas.microsoft.com/office/drawing/2014/main" val="2915361490"/>
                    </a:ext>
                  </a:extLst>
                </a:gridCol>
                <a:gridCol w="387579">
                  <a:extLst>
                    <a:ext uri="{9D8B030D-6E8A-4147-A177-3AD203B41FA5}">
                      <a16:colId xmlns:a16="http://schemas.microsoft.com/office/drawing/2014/main" val="3003379542"/>
                    </a:ext>
                  </a:extLst>
                </a:gridCol>
                <a:gridCol w="387579">
                  <a:extLst>
                    <a:ext uri="{9D8B030D-6E8A-4147-A177-3AD203B41FA5}">
                      <a16:colId xmlns:a16="http://schemas.microsoft.com/office/drawing/2014/main" val="1813536630"/>
                    </a:ext>
                  </a:extLst>
                </a:gridCol>
                <a:gridCol w="387579">
                  <a:extLst>
                    <a:ext uri="{9D8B030D-6E8A-4147-A177-3AD203B41FA5}">
                      <a16:colId xmlns:a16="http://schemas.microsoft.com/office/drawing/2014/main" val="2280980107"/>
                    </a:ext>
                  </a:extLst>
                </a:gridCol>
                <a:gridCol w="387579">
                  <a:extLst>
                    <a:ext uri="{9D8B030D-6E8A-4147-A177-3AD203B41FA5}">
                      <a16:colId xmlns:a16="http://schemas.microsoft.com/office/drawing/2014/main" val="140099359"/>
                    </a:ext>
                  </a:extLst>
                </a:gridCol>
                <a:gridCol w="387579">
                  <a:extLst>
                    <a:ext uri="{9D8B030D-6E8A-4147-A177-3AD203B41FA5}">
                      <a16:colId xmlns:a16="http://schemas.microsoft.com/office/drawing/2014/main" val="3463834201"/>
                    </a:ext>
                  </a:extLst>
                </a:gridCol>
                <a:gridCol w="758957">
                  <a:extLst>
                    <a:ext uri="{9D8B030D-6E8A-4147-A177-3AD203B41FA5}">
                      <a16:colId xmlns:a16="http://schemas.microsoft.com/office/drawing/2014/main" val="173196991"/>
                    </a:ext>
                  </a:extLst>
                </a:gridCol>
              </a:tblGrid>
              <a:tr h="45255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  <a:latin typeface="+mn-lt"/>
                        </a:rPr>
                        <a:t>№</a:t>
                      </a:r>
                      <a:endParaRPr lang="ru-RU" sz="1000" b="1" i="0" u="none" strike="noStrike" dirty="0">
                        <a:solidFill>
                          <a:srgbClr val="FFFFFF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018B9D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  <a:latin typeface="+mn-lt"/>
                        </a:rPr>
                        <a:t>Статья</a:t>
                      </a:r>
                      <a:endParaRPr lang="ru-RU" sz="1000" b="1" i="0" u="none" strike="noStrike" dirty="0">
                        <a:solidFill>
                          <a:srgbClr val="FFFFFF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018B9D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  <a:latin typeface="+mn-lt"/>
                        </a:rPr>
                        <a:t>Ед. </a:t>
                      </a:r>
                      <a:r>
                        <a:rPr lang="ru-RU" sz="1000" u="none" strike="noStrike" dirty="0" err="1">
                          <a:effectLst/>
                          <a:latin typeface="+mn-lt"/>
                        </a:rPr>
                        <a:t>изм</a:t>
                      </a:r>
                      <a:endParaRPr lang="ru-RU" sz="1000" b="1" i="0" u="none" strike="noStrike" dirty="0">
                        <a:solidFill>
                          <a:srgbClr val="FFFFFF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018B9D"/>
                    </a:solidFill>
                  </a:tcPr>
                </a:tc>
                <a:tc gridSpan="12"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  <a:latin typeface="+mn-lt"/>
                        </a:rPr>
                        <a:t>Месяц</a:t>
                      </a:r>
                      <a:endParaRPr lang="ru-RU" sz="1000" b="1" i="0" u="none" strike="noStrike" dirty="0">
                        <a:solidFill>
                          <a:srgbClr val="FFFFFF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018B9D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ИТОГО</a:t>
                      </a:r>
                      <a:endParaRPr lang="ru-RU" dirty="0"/>
                    </a:p>
                  </a:txBody>
                  <a:tcPr marL="2903" marR="2903" marT="2903" marB="0" anchor="ctr">
                    <a:solidFill>
                      <a:srgbClr val="018B9D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rtl="0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ИТОГО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018B9D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r>
                        <a:rPr lang="ru-RU" sz="1000" u="none" strike="noStrike" dirty="0">
                          <a:effectLst/>
                          <a:latin typeface="+mn-lt"/>
                        </a:rPr>
                        <a:t>ИТОГО</a:t>
                      </a:r>
                      <a:endParaRPr lang="ru-RU" sz="1000" dirty="0"/>
                    </a:p>
                  </a:txBody>
                  <a:tcPr marL="2903" marR="2903" marT="2903" marB="0" anchor="ctr">
                    <a:solidFill>
                      <a:srgbClr val="018B9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73464860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000" u="none" strike="noStrike" dirty="0">
                          <a:effectLst/>
                          <a:latin typeface="+mn-lt"/>
                        </a:rPr>
                        <a:t>1</a:t>
                      </a:r>
                      <a:endParaRPr lang="ru-RU" sz="1000" dirty="0"/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u="none" strike="noStrike" dirty="0">
                          <a:effectLst/>
                          <a:latin typeface="+mn-lt"/>
                        </a:rPr>
                        <a:t>2</a:t>
                      </a:r>
                      <a:endParaRPr lang="ru-RU" sz="1000" dirty="0"/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  <a:latin typeface="+mn-lt"/>
                        </a:rPr>
                        <a:t>3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  <a:latin typeface="+mn-lt"/>
                        </a:rPr>
                        <a:t>4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  <a:latin typeface="+mn-lt"/>
                        </a:rPr>
                        <a:t>5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  <a:latin typeface="+mn-lt"/>
                        </a:rPr>
                        <a:t>6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7</a:t>
                      </a:r>
                      <a:endParaRPr lang="ru-RU" sz="1000" dirty="0"/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8</a:t>
                      </a:r>
                      <a:endParaRPr lang="ru-RU" sz="1000" dirty="0"/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9</a:t>
                      </a: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000" dirty="0"/>
                        <a:t>10</a:t>
                      </a: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000" dirty="0"/>
                        <a:t>11</a:t>
                      </a: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000" dirty="0"/>
                        <a:t>12</a:t>
                      </a: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46054789"/>
                  </a:ext>
                </a:extLst>
              </a:tr>
              <a:tr h="221711">
                <a:tc gridSpan="16"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+mn-lt"/>
                        </a:rPr>
                        <a:t>БЮДЖЕТ ОПЕРАЦИОННОЙ ДЕЯТЕЛЬНОСТИ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50044102"/>
                  </a:ext>
                </a:extLst>
              </a:tr>
              <a:tr h="208228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u="none" strike="noStrike" dirty="0">
                          <a:effectLst/>
                          <a:latin typeface="+mn-lt"/>
                        </a:rPr>
                        <a:t> 1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1" u="none" strike="noStrike" dirty="0">
                          <a:effectLst/>
                          <a:latin typeface="+mn-lt"/>
                        </a:rPr>
                        <a:t>ДОХОДЫ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u="none" strike="noStrike" dirty="0">
                          <a:effectLst/>
                          <a:latin typeface="+mn-lt"/>
                        </a:rPr>
                        <a:t>т</a:t>
                      </a:r>
                      <a:r>
                        <a:rPr lang="ru-RU" sz="100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ыс. руб</a:t>
                      </a:r>
                      <a:r>
                        <a:rPr lang="ru-RU" sz="1000" u="none" strike="noStrike" dirty="0">
                          <a:effectLst/>
                          <a:latin typeface="+mn-lt"/>
                        </a:rPr>
                        <a:t>.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u="none" strike="noStrike" dirty="0">
                          <a:effectLst/>
                          <a:latin typeface="+mn-lt"/>
                        </a:rPr>
                        <a:t> 0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u="none" strike="noStrike" dirty="0">
                          <a:effectLst/>
                          <a:latin typeface="+mn-lt"/>
                        </a:rPr>
                        <a:t> 3 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u="none" strike="noStrike" dirty="0">
                          <a:effectLst/>
                          <a:latin typeface="+mn-lt"/>
                        </a:rPr>
                        <a:t> 7,5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u="none" strike="noStrike" dirty="0">
                          <a:effectLst/>
                          <a:latin typeface="+mn-lt"/>
                        </a:rPr>
                        <a:t> 15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u="none" strike="noStrike" dirty="0">
                          <a:effectLst/>
                          <a:latin typeface="+mn-lt"/>
                        </a:rPr>
                        <a:t> 30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u="none" strike="noStrike" dirty="0">
                          <a:effectLst/>
                          <a:latin typeface="+mn-lt"/>
                        </a:rPr>
                        <a:t> 45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52.5</a:t>
                      </a: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60</a:t>
                      </a:r>
                      <a:endParaRPr lang="ru-RU" sz="1000"/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67.5</a:t>
                      </a: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75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82.5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90</a:t>
                      </a: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u="none" strike="noStrike" dirty="0">
                          <a:effectLst/>
                          <a:latin typeface="+mn-lt"/>
                        </a:rPr>
                        <a:t> 528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5547570"/>
                  </a:ext>
                </a:extLst>
              </a:tr>
              <a:tr h="412566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u="none" strike="noStrike" dirty="0">
                          <a:effectLst/>
                          <a:latin typeface="+mn-lt"/>
                        </a:rPr>
                        <a:t> 2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1" u="none" strike="noStrike" dirty="0">
                          <a:effectLst/>
                          <a:latin typeface="+mn-lt"/>
                        </a:rPr>
                        <a:t>РАСХОДЫ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u="none" strike="noStrike">
                          <a:effectLst/>
                          <a:latin typeface="+mn-lt"/>
                        </a:rPr>
                        <a:t>тыс. руб.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000" dirty="0"/>
                        <a:t>26,8852</a:t>
                      </a: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000" dirty="0"/>
                        <a:t>25,8852</a:t>
                      </a: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000" dirty="0"/>
                        <a:t>24,8852</a:t>
                      </a: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000" dirty="0"/>
                        <a:t>23,8852</a:t>
                      </a: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000" dirty="0"/>
                        <a:t>23,8852</a:t>
                      </a: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000"/>
                        <a:t>23,8852</a:t>
                      </a:r>
                      <a:endParaRPr lang="ru-RU" sz="1000" dirty="0"/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000" dirty="0"/>
                        <a:t>23,8852</a:t>
                      </a: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000" dirty="0"/>
                        <a:t>23,8852</a:t>
                      </a: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000" dirty="0"/>
                        <a:t>23,8852</a:t>
                      </a: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000" dirty="0"/>
                        <a:t>22,8852</a:t>
                      </a: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000" dirty="0"/>
                        <a:t>22,8852</a:t>
                      </a: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000" dirty="0"/>
                        <a:t>22,8852</a:t>
                      </a: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000" dirty="0"/>
                        <a:t>289,6224</a:t>
                      </a: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55775521"/>
                  </a:ext>
                </a:extLst>
              </a:tr>
              <a:tr h="208228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u="none" strike="noStrike" dirty="0">
                          <a:effectLst/>
                          <a:latin typeface="+mn-lt"/>
                        </a:rPr>
                        <a:t> 2.1.2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Выгрузка</a:t>
                      </a:r>
                      <a:r>
                        <a:rPr lang="ru-RU" sz="10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и поддержка обновлений игры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u="none" strike="noStrike" dirty="0">
                          <a:effectLst/>
                          <a:latin typeface="+mn-lt"/>
                        </a:rPr>
                        <a:t>тыс. руб.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u="none" strike="noStrike">
                          <a:effectLst/>
                          <a:latin typeface="+mn-lt"/>
                        </a:rPr>
                        <a:t> 2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u="none" strike="noStrike" dirty="0">
                          <a:effectLst/>
                          <a:latin typeface="+mn-lt"/>
                        </a:rPr>
                        <a:t>2 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</a:t>
                      </a: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u="none" strike="noStrike" dirty="0">
                          <a:effectLst/>
                          <a:latin typeface="+mn-lt"/>
                        </a:rPr>
                        <a:t>2  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u="none" strike="noStrike" dirty="0">
                          <a:effectLst/>
                          <a:latin typeface="+mn-lt"/>
                        </a:rPr>
                        <a:t> 2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u="none" strike="noStrike" dirty="0">
                          <a:effectLst/>
                          <a:latin typeface="+mn-lt"/>
                        </a:rPr>
                        <a:t>2  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000" dirty="0"/>
                        <a:t>2</a:t>
                      </a: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000" dirty="0"/>
                        <a:t>2</a:t>
                      </a: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dirty="0"/>
                        <a:t>2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dirty="0"/>
                        <a:t>2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dirty="0"/>
                        <a:t>2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000" dirty="0"/>
                        <a:t>2</a:t>
                      </a: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u="none" strike="noStrike" dirty="0">
                          <a:effectLst/>
                          <a:latin typeface="+mn-lt"/>
                        </a:rPr>
                        <a:t> 12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41351755"/>
                  </a:ext>
                </a:extLst>
              </a:tr>
              <a:tr h="412566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2.2</a:t>
                      </a: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000" dirty="0"/>
                        <a:t>Первоначальный взнос за ИП</a:t>
                      </a: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000" dirty="0" err="1"/>
                        <a:t>тыс.руб</a:t>
                      </a:r>
                      <a:endParaRPr lang="ru-RU" sz="1000" dirty="0"/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000" dirty="0"/>
                        <a:t>3,8202</a:t>
                      </a: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/>
                        <a:t>3,8202</a:t>
                      </a:r>
                      <a:endParaRPr kumimoji="0" lang="ru-RU" sz="10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dirty="0"/>
                        <a:t>3,8202</a:t>
                      </a:r>
                      <a:endParaRPr kumimoji="0" lang="ru-RU" sz="10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/>
                        <a:t>3,8202</a:t>
                      </a:r>
                      <a:endParaRPr kumimoji="0" lang="ru-RU" sz="10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dirty="0"/>
                        <a:t>3,8202</a:t>
                      </a:r>
                      <a:endParaRPr kumimoji="0" lang="ru-RU" sz="10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dirty="0"/>
                        <a:t>3,8202</a:t>
                      </a:r>
                      <a:endParaRPr kumimoji="0" lang="ru-RU" sz="10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dirty="0"/>
                        <a:t>3,8202</a:t>
                      </a:r>
                      <a:endParaRPr kumimoji="0" lang="ru-RU" sz="10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/>
                        <a:t>3,8202</a:t>
                      </a:r>
                      <a:endParaRPr kumimoji="0" lang="ru-RU" sz="10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/>
                        <a:t>3,8202</a:t>
                      </a:r>
                      <a:endParaRPr kumimoji="0" lang="ru-RU" sz="10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/>
                        <a:t>3,8202</a:t>
                      </a:r>
                      <a:endParaRPr kumimoji="0" lang="ru-RU" sz="10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/>
                        <a:t>3,8202</a:t>
                      </a:r>
                      <a:endParaRPr kumimoji="0" lang="ru-RU" sz="10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dirty="0"/>
                        <a:t>3,8202</a:t>
                      </a:r>
                      <a:endParaRPr kumimoji="0" lang="ru-RU" sz="10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000" dirty="0"/>
                        <a:t>45,842</a:t>
                      </a: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13533737"/>
                  </a:ext>
                </a:extLst>
              </a:tr>
              <a:tr h="208228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u="none" strike="noStrike" dirty="0">
                          <a:effectLst/>
                          <a:latin typeface="+mn-lt"/>
                        </a:rPr>
                        <a:t> 2.3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1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Реклама</a:t>
                      </a:r>
                      <a:r>
                        <a:rPr lang="ru-RU" sz="1000" b="0" i="1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(</a:t>
                      </a:r>
                      <a:r>
                        <a:rPr lang="ru-RU" sz="1000" b="0" i="1" u="none" strike="noStrike" baseline="0" dirty="0" err="1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соц,сети</a:t>
                      </a:r>
                      <a:r>
                        <a:rPr lang="ru-RU" sz="1000" b="0" i="1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)</a:t>
                      </a:r>
                      <a:endParaRPr lang="ru-RU" sz="1000" b="0" i="1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u="none" strike="noStrike" dirty="0">
                          <a:effectLst/>
                          <a:latin typeface="+mn-lt"/>
                        </a:rPr>
                        <a:t>тыс. руб.</a:t>
                      </a:r>
                      <a:endParaRPr lang="ru-RU" sz="1000" b="0" i="1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u="none" strike="noStrike">
                          <a:effectLst/>
                          <a:latin typeface="+mn-lt"/>
                        </a:rPr>
                        <a:t> 5</a:t>
                      </a:r>
                      <a:endParaRPr lang="ru-RU" sz="1000" b="0" i="1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u="none" strike="noStrike">
                          <a:effectLst/>
                          <a:latin typeface="+mn-lt"/>
                        </a:rPr>
                        <a:t> 4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u="none" strike="noStrike" dirty="0">
                          <a:effectLst/>
                          <a:latin typeface="+mn-lt"/>
                        </a:rPr>
                        <a:t> 3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u="none" strike="noStrike" dirty="0">
                          <a:effectLst/>
                          <a:latin typeface="+mn-lt"/>
                        </a:rPr>
                        <a:t> 2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u="none" strike="noStrike" dirty="0">
                          <a:effectLst/>
                          <a:latin typeface="+mn-lt"/>
                        </a:rPr>
                        <a:t> 2</a:t>
                      </a: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u="none" strike="noStrike" dirty="0">
                          <a:effectLst/>
                          <a:latin typeface="+mn-lt"/>
                        </a:rPr>
                        <a:t>2  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000" dirty="0"/>
                        <a:t> 2</a:t>
                      </a: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000"/>
                        <a:t>2</a:t>
                      </a: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/>
                        <a:t>2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/>
                        <a:t>1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/>
                        <a:t>1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000" dirty="0"/>
                        <a:t>1</a:t>
                      </a: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u="none" strike="noStrike" dirty="0">
                          <a:effectLst/>
                          <a:latin typeface="+mn-lt"/>
                        </a:rPr>
                        <a:t> 27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61512174"/>
                  </a:ext>
                </a:extLst>
              </a:tr>
              <a:tr h="208228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u="none" strike="noStrike" dirty="0">
                          <a:effectLst/>
                          <a:latin typeface="+mn-lt"/>
                        </a:rPr>
                        <a:t> 2.3.1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Заработная плата сотрудникам</a:t>
                      </a: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u="none" strike="noStrike" dirty="0">
                          <a:effectLst/>
                          <a:latin typeface="+mn-lt"/>
                        </a:rPr>
                        <a:t>тыс. руб.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15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u="none" strike="noStrike" dirty="0">
                          <a:effectLst/>
                          <a:latin typeface="+mn-lt"/>
                        </a:rPr>
                        <a:t> 15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u="none" strike="noStrike" dirty="0">
                          <a:effectLst/>
                          <a:latin typeface="+mn-lt"/>
                        </a:rPr>
                        <a:t> 15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u="none" strike="noStrike" dirty="0">
                          <a:effectLst/>
                          <a:latin typeface="+mn-lt"/>
                        </a:rPr>
                        <a:t> 15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u="none" strike="noStrike" dirty="0">
                          <a:effectLst/>
                          <a:latin typeface="+mn-lt"/>
                        </a:rPr>
                        <a:t> 15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u="none" strike="noStrike" dirty="0">
                          <a:effectLst/>
                          <a:latin typeface="+mn-lt"/>
                        </a:rPr>
                        <a:t> 15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000" dirty="0"/>
                        <a:t>15</a:t>
                      </a: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000"/>
                        <a:t>15</a:t>
                      </a: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/>
                        <a:t>15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/>
                        <a:t>15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/>
                        <a:t>15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000" dirty="0"/>
                        <a:t>15</a:t>
                      </a: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u="none" strike="noStrike" dirty="0">
                          <a:effectLst/>
                          <a:latin typeface="+mn-lt"/>
                        </a:rPr>
                        <a:t> 180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1537564"/>
                  </a:ext>
                </a:extLst>
              </a:tr>
              <a:tr h="664850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2.3.2</a:t>
                      </a: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Страховые взносы</a:t>
                      </a:r>
                    </a:p>
                    <a:p>
                      <a:pPr algn="l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sovcombank.ru/blog/</a:t>
                      </a:r>
                      <a:r>
                        <a:rPr lang="en-US" sz="1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biznesu</a:t>
                      </a:r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/strahovie-vznosi-chto-eto-takoe-kto-i-kak-uplachivaet#h_425395581101668416017753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тыс.руб.</a:t>
                      </a: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1,065</a:t>
                      </a: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1,065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1,065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1,065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1,065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1,065</a:t>
                      </a: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1,065</a:t>
                      </a:r>
                      <a:endParaRPr lang="ru-RU" sz="1000" dirty="0"/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1,065</a:t>
                      </a:r>
                      <a:endParaRPr lang="ru-RU" sz="1000" dirty="0"/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1,065</a:t>
                      </a: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1,065</a:t>
                      </a: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1,065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1,065</a:t>
                      </a:r>
                      <a:endParaRPr lang="ru-RU" sz="1000" dirty="0"/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12,78</a:t>
                      </a: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497286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u="none" strike="noStrike" dirty="0">
                          <a:effectLst/>
                          <a:latin typeface="+mn-lt"/>
                        </a:rPr>
                        <a:t> 3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1" u="none" strike="noStrike" dirty="0">
                          <a:effectLst/>
                          <a:latin typeface="+mn-lt"/>
                        </a:rPr>
                        <a:t>ПРИБЫЛЬ ДО НАЛОГООБЛОЖЕНИЯ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u="none" strike="noStrike" dirty="0" err="1">
                          <a:effectLst/>
                          <a:latin typeface="+mn-lt"/>
                        </a:rPr>
                        <a:t>тыс.руб</a:t>
                      </a:r>
                      <a:r>
                        <a:rPr lang="ru-RU" sz="1000" u="none" strike="noStrike" dirty="0">
                          <a:effectLst/>
                          <a:latin typeface="+mn-lt"/>
                        </a:rPr>
                        <a:t>.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u="none" strike="noStrike" dirty="0">
                          <a:effectLst/>
                          <a:latin typeface="+mn-lt"/>
                        </a:rPr>
                        <a:t> -26</a:t>
                      </a:r>
                      <a:r>
                        <a:rPr lang="en-US" sz="1000" u="none" strike="noStrike" dirty="0">
                          <a:effectLst/>
                          <a:latin typeface="+mn-lt"/>
                        </a:rPr>
                        <a:t>,</a:t>
                      </a:r>
                      <a:r>
                        <a:rPr lang="ru-RU" sz="1000" u="none" strike="noStrike" dirty="0">
                          <a:effectLst/>
                          <a:latin typeface="+mn-lt"/>
                        </a:rPr>
                        <a:t>8852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u="none" strike="noStrike" dirty="0">
                          <a:effectLst/>
                          <a:latin typeface="+mn-lt"/>
                        </a:rPr>
                        <a:t> -21,</a:t>
                      </a:r>
                      <a:r>
                        <a:rPr lang="ru-RU" sz="1000" u="none" strike="noStrike" baseline="0" dirty="0">
                          <a:effectLst/>
                          <a:latin typeface="+mn-lt"/>
                        </a:rPr>
                        <a:t>8852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u="none" strike="noStrike" dirty="0">
                          <a:effectLst/>
                          <a:latin typeface="+mn-lt"/>
                        </a:rPr>
                        <a:t> -17,3852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u="none" strike="noStrike" dirty="0">
                          <a:effectLst/>
                          <a:latin typeface="+mn-lt"/>
                        </a:rPr>
                        <a:t> -8</a:t>
                      </a:r>
                      <a:r>
                        <a:rPr lang="en-US" sz="1000" u="none" strike="noStrike" dirty="0">
                          <a:effectLst/>
                          <a:latin typeface="+mn-lt"/>
                        </a:rPr>
                        <a:t>,</a:t>
                      </a:r>
                      <a:r>
                        <a:rPr lang="ru-RU" sz="1000" u="none" strike="noStrike" dirty="0">
                          <a:effectLst/>
                          <a:latin typeface="+mn-lt"/>
                        </a:rPr>
                        <a:t>8852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u="none" strike="noStrike" dirty="0">
                          <a:effectLst/>
                          <a:latin typeface="+mn-lt"/>
                        </a:rPr>
                        <a:t> 6,1148</a:t>
                      </a: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u="none" strike="noStrike" dirty="0">
                          <a:effectLst/>
                          <a:latin typeface="+mn-lt"/>
                        </a:rPr>
                        <a:t> 21,1148</a:t>
                      </a: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000" dirty="0"/>
                        <a:t>28,6148</a:t>
                      </a: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000" dirty="0"/>
                        <a:t>36,1148</a:t>
                      </a: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43,6148</a:t>
                      </a: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52,1148</a:t>
                      </a: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59,6148</a:t>
                      </a: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000" dirty="0"/>
                        <a:t>67,1148</a:t>
                      </a: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u="none" strike="noStrike" dirty="0">
                          <a:effectLst/>
                          <a:latin typeface="+mn-lt"/>
                        </a:rPr>
                        <a:t> 239,3776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55842100"/>
                  </a:ext>
                </a:extLst>
              </a:tr>
              <a:tr h="208228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u="none" strike="noStrike" dirty="0">
                          <a:effectLst/>
                          <a:latin typeface="+mn-lt"/>
                        </a:rPr>
                        <a:t> 4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1" u="none" strike="noStrike" dirty="0">
                          <a:effectLst/>
                          <a:latin typeface="+mn-lt"/>
                        </a:rPr>
                        <a:t>НАЛОГИ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u="none" strike="noStrike">
                          <a:effectLst/>
                          <a:latin typeface="+mn-lt"/>
                        </a:rPr>
                        <a:t>тыс.руб.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u="none" strike="noStrike">
                          <a:effectLst/>
                          <a:latin typeface="+mn-lt"/>
                        </a:rPr>
                        <a:t> 0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u="none" strike="noStrike" dirty="0">
                          <a:effectLst/>
                          <a:latin typeface="+mn-lt"/>
                        </a:rPr>
                        <a:t> 0.18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u="none" strike="noStrike" dirty="0">
                          <a:effectLst/>
                          <a:latin typeface="+mn-lt"/>
                        </a:rPr>
                        <a:t>0,4</a:t>
                      </a:r>
                      <a:r>
                        <a:rPr lang="en-US" sz="1000" u="none" strike="noStrike" dirty="0">
                          <a:effectLst/>
                          <a:latin typeface="+mn-lt"/>
                        </a:rPr>
                        <a:t>5</a:t>
                      </a:r>
                      <a:r>
                        <a:rPr lang="ru-RU" sz="10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u="none" strike="noStrike" dirty="0">
                          <a:effectLst/>
                          <a:latin typeface="+mn-lt"/>
                        </a:rPr>
                        <a:t>0,9 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u="none" strike="noStrike" dirty="0">
                          <a:effectLst/>
                          <a:latin typeface="+mn-lt"/>
                        </a:rPr>
                        <a:t>1,8 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u="none" strike="noStrike" dirty="0">
                          <a:effectLst/>
                          <a:latin typeface="+mn-lt"/>
                        </a:rPr>
                        <a:t> 2,7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000" dirty="0"/>
                        <a:t>3,15</a:t>
                      </a: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000" dirty="0"/>
                        <a:t>3,6</a:t>
                      </a: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000" dirty="0"/>
                        <a:t>4,05</a:t>
                      </a: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dirty="0"/>
                        <a:t>4,5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dirty="0"/>
                        <a:t>4,95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000" dirty="0"/>
                        <a:t>5,4</a:t>
                      </a: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u="none" strike="noStrike" dirty="0">
                          <a:effectLst/>
                          <a:latin typeface="+mn-lt"/>
                        </a:rPr>
                        <a:t> 34,83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43754930"/>
                  </a:ext>
                </a:extLst>
              </a:tr>
              <a:tr h="367836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u="none" strike="noStrike" dirty="0">
                          <a:effectLst/>
                          <a:latin typeface="+mn-lt"/>
                        </a:rPr>
                        <a:t> 5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1" u="none" strike="noStrike" dirty="0">
                          <a:effectLst/>
                          <a:latin typeface="+mn-lt"/>
                        </a:rPr>
                        <a:t>ЧИСТАЯ ПРИБЫЛЬ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u="none" strike="noStrike" dirty="0" err="1">
                          <a:effectLst/>
                          <a:latin typeface="+mn-lt"/>
                        </a:rPr>
                        <a:t>тыс.руб</a:t>
                      </a:r>
                      <a:r>
                        <a:rPr lang="ru-RU" sz="1000" u="none" strike="noStrike" dirty="0">
                          <a:effectLst/>
                          <a:latin typeface="+mn-lt"/>
                        </a:rPr>
                        <a:t>.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u="none" strike="noStrike" dirty="0">
                          <a:effectLst/>
                          <a:latin typeface="+mn-lt"/>
                        </a:rPr>
                        <a:t> -26</a:t>
                      </a:r>
                      <a:r>
                        <a:rPr lang="en-US" sz="1000" u="none" strike="noStrike" dirty="0">
                          <a:effectLst/>
                          <a:latin typeface="+mn-lt"/>
                        </a:rPr>
                        <a:t>,</a:t>
                      </a:r>
                      <a:r>
                        <a:rPr lang="ru-RU" sz="1000" u="none" strike="noStrike" dirty="0">
                          <a:effectLst/>
                          <a:latin typeface="+mn-lt"/>
                        </a:rPr>
                        <a:t>8852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u="none" strike="noStrike" dirty="0">
                          <a:effectLst/>
                          <a:latin typeface="+mn-lt"/>
                        </a:rPr>
                        <a:t>-21,</a:t>
                      </a:r>
                      <a:r>
                        <a:rPr lang="ru-RU" sz="1000" u="none" strike="noStrike" baseline="0" dirty="0">
                          <a:effectLst/>
                          <a:latin typeface="+mn-lt"/>
                        </a:rPr>
                        <a:t>8852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  <a:p>
                      <a:pPr algn="l" fontAlgn="t"/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u="none" strike="noStrike" dirty="0">
                          <a:effectLst/>
                          <a:latin typeface="+mn-lt"/>
                        </a:rPr>
                        <a:t> -17,3852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u="none" strike="noStrike" dirty="0">
                          <a:effectLst/>
                          <a:latin typeface="+mn-lt"/>
                        </a:rPr>
                        <a:t>-8</a:t>
                      </a:r>
                      <a:r>
                        <a:rPr lang="en-US" sz="1000" u="none" strike="noStrike" dirty="0">
                          <a:effectLst/>
                          <a:latin typeface="+mn-lt"/>
                        </a:rPr>
                        <a:t>,</a:t>
                      </a:r>
                      <a:r>
                        <a:rPr lang="ru-RU" sz="1000" u="none" strike="noStrike" dirty="0">
                          <a:effectLst/>
                          <a:latin typeface="+mn-lt"/>
                        </a:rPr>
                        <a:t>8852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000" dirty="0"/>
                        <a:t>4,3148</a:t>
                      </a: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000" dirty="0"/>
                        <a:t>18,4148</a:t>
                      </a: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000" dirty="0"/>
                        <a:t>25,4648</a:t>
                      </a: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000" dirty="0"/>
                        <a:t>32,5148</a:t>
                      </a: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000" dirty="0"/>
                        <a:t>39,564</a:t>
                      </a: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000" dirty="0"/>
                        <a:t>47,6148</a:t>
                      </a: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000" dirty="0"/>
                        <a:t>54,6648</a:t>
                      </a: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000" dirty="0"/>
                        <a:t>62,7148</a:t>
                      </a: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000" dirty="0"/>
                        <a:t>204,5476</a:t>
                      </a: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68235069"/>
                  </a:ext>
                </a:extLst>
              </a:tr>
              <a:tr h="216024">
                <a:tc gridSpan="16"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+mn-lt"/>
                        </a:rPr>
                        <a:t>БЮДЖЕТ ИНВЕСТИЦИОННОЙ ДЕЯТЕЛЬНОСТИ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92866590"/>
                  </a:ext>
                </a:extLst>
              </a:tr>
              <a:tr h="305425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 6</a:t>
                      </a:r>
                      <a:endParaRPr lang="ru-RU" sz="10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ru-RU" sz="100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Стартовые инвестиции</a:t>
                      </a:r>
                      <a:endParaRPr lang="ru-RU" sz="10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u="none" strike="noStrike" dirty="0">
                          <a:effectLst/>
                          <a:latin typeface="+mn-lt"/>
                        </a:rPr>
                        <a:t> 110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l" fontAlgn="t"/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l" fontAlgn="t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l" fontAlgn="t"/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t"/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u="none" strike="noStrike" dirty="0">
                          <a:effectLst/>
                          <a:latin typeface="+mn-lt"/>
                        </a:rPr>
                        <a:t> 110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12512870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Прямоугольник 248"/>
          <p:cNvSpPr/>
          <p:nvPr/>
        </p:nvSpPr>
        <p:spPr>
          <a:xfrm>
            <a:off x="1080000" y="1080000"/>
            <a:ext cx="8099640" cy="341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marL="432000" indent="-323640" algn="ctr">
              <a:lnSpc>
                <a:spcPct val="100000"/>
              </a:lnSpc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ru-RU" sz="3200" b="0" strike="noStrike" spc="-1" dirty="0">
              <a:latin typeface="Arial"/>
            </a:endParaRPr>
          </a:p>
        </p:txBody>
      </p:sp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-432296" y="-32015"/>
            <a:ext cx="10074686" cy="1355122"/>
          </a:xfrm>
        </p:spPr>
        <p:txBody>
          <a:bodyPr lIns="720000"/>
          <a:lstStyle/>
          <a:p>
            <a:pPr algn="l"/>
            <a:r>
              <a:rPr lang="ru-RU" sz="4000" dirty="0">
                <a:ea typeface="MS Gothic" pitchFamily="49" charset="-128"/>
              </a:rPr>
              <a:t>Экономика проекта</a:t>
            </a:r>
            <a:br>
              <a:rPr lang="ru-RU" sz="4000" dirty="0">
                <a:ea typeface="MS Gothic" pitchFamily="49" charset="-128"/>
              </a:rPr>
            </a:br>
            <a:endParaRPr sz="1400" i="1" dirty="0">
              <a:solidFill>
                <a:schemeClr val="bg1">
                  <a:lumMod val="50000"/>
                </a:schemeClr>
              </a:solidFill>
              <a:ea typeface="MS Gothic" pitchFamily="49" charset="-128"/>
            </a:endParaRPr>
          </a:p>
        </p:txBody>
      </p:sp>
      <p:sp>
        <p:nvSpPr>
          <p:cNvPr id="5" name="Содержимое 2"/>
          <p:cNvSpPr txBox="1">
            <a:spLocks/>
          </p:cNvSpPr>
          <p:nvPr/>
        </p:nvSpPr>
        <p:spPr>
          <a:xfrm>
            <a:off x="791840" y="2121206"/>
            <a:ext cx="8890243" cy="2500555"/>
          </a:xfrm>
          <a:prstGeom prst="rect">
            <a:avLst/>
          </a:prstGeom>
        </p:spPr>
        <p:txBody>
          <a:bodyPr lIns="0" tIns="0" rIns="0" bIns="0">
            <a:normAutofit fontScale="93500"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ru-RU" sz="32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ea typeface="MS Gothic" pitchFamily="49" charset="-128"/>
            </a:endParaRPr>
          </a:p>
        </p:txBody>
      </p:sp>
      <p:graphicFrame>
        <p:nvGraphicFramePr>
          <p:cNvPr id="6" name="Таблица 5">
            <a:extLst>
              <a:ext uri="{FF2B5EF4-FFF2-40B4-BE49-F238E27FC236}">
                <a16:creationId xmlns:a16="http://schemas.microsoft.com/office/drawing/2014/main" id="{800C98E4-11DE-6E69-BF2B-48AE125780A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10550224"/>
              </p:ext>
            </p:extLst>
          </p:nvPr>
        </p:nvGraphicFramePr>
        <p:xfrm>
          <a:off x="0" y="1120766"/>
          <a:ext cx="10080624" cy="4412489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53192">
                  <a:extLst>
                    <a:ext uri="{9D8B030D-6E8A-4147-A177-3AD203B41FA5}">
                      <a16:colId xmlns:a16="http://schemas.microsoft.com/office/drawing/2014/main" val="2243713845"/>
                    </a:ext>
                  </a:extLst>
                </a:gridCol>
                <a:gridCol w="4923141">
                  <a:extLst>
                    <a:ext uri="{9D8B030D-6E8A-4147-A177-3AD203B41FA5}">
                      <a16:colId xmlns:a16="http://schemas.microsoft.com/office/drawing/2014/main" val="3183017254"/>
                    </a:ext>
                  </a:extLst>
                </a:gridCol>
                <a:gridCol w="2389481">
                  <a:extLst>
                    <a:ext uri="{9D8B030D-6E8A-4147-A177-3AD203B41FA5}">
                      <a16:colId xmlns:a16="http://schemas.microsoft.com/office/drawing/2014/main" val="1055455885"/>
                    </a:ext>
                  </a:extLst>
                </a:gridCol>
                <a:gridCol w="2314810">
                  <a:extLst>
                    <a:ext uri="{9D8B030D-6E8A-4147-A177-3AD203B41FA5}">
                      <a16:colId xmlns:a16="http://schemas.microsoft.com/office/drawing/2014/main" val="2616467537"/>
                    </a:ext>
                  </a:extLst>
                </a:gridCol>
              </a:tblGrid>
              <a:tr h="428732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u="none" strike="noStrike" dirty="0">
                          <a:effectLst/>
                          <a:latin typeface="+mn-lt"/>
                        </a:rPr>
                        <a:t>№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u="none" strike="noStrike" dirty="0">
                          <a:effectLst/>
                          <a:latin typeface="+mn-lt"/>
                        </a:rPr>
                        <a:t>Показатель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u="none" strike="noStrike" dirty="0" err="1">
                          <a:effectLst/>
                          <a:latin typeface="+mn-lt"/>
                        </a:rPr>
                        <a:t>Ед.изм</a:t>
                      </a:r>
                      <a:r>
                        <a:rPr lang="ru-RU" sz="1400" b="1" u="none" strike="noStrike" dirty="0">
                          <a:effectLst/>
                          <a:latin typeface="+mn-lt"/>
                        </a:rPr>
                        <a:t>.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u="none" strike="noStrike" dirty="0">
                          <a:effectLst/>
                          <a:latin typeface="+mn-lt"/>
                        </a:rPr>
                        <a:t>ИТОГО 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43753771"/>
                  </a:ext>
                </a:extLst>
              </a:tr>
              <a:tr h="421681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Объем продаж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шт</a:t>
                      </a:r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.(копий игры)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20</a:t>
                      </a:r>
                      <a:r>
                        <a:rPr lang="ru-RU" sz="14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</a:t>
                      </a: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000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58977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2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Доходы от операционной деятельности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тыс.руб.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528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76507371"/>
                  </a:ext>
                </a:extLst>
              </a:tr>
              <a:tr h="558977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Расходы от операционной деятельности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тыс.руб.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  <a:p>
                      <a:pPr algn="ctr" fontAlgn="b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dirty="0"/>
                        <a:t>289,6224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  <a:p>
                      <a:pPr algn="ctr" fontAlgn="b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52932721"/>
                  </a:ext>
                </a:extLst>
              </a:tr>
              <a:tr h="558977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Прибыль (после налогообложения)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тыс.руб.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  <a:p>
                      <a:pPr algn="ctr" fontAlgn="b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/>
                        <a:t>204,5476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1164243"/>
                  </a:ext>
                </a:extLst>
              </a:tr>
              <a:tr h="442056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Точка безубыточности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месяц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69369323"/>
                  </a:ext>
                </a:extLst>
              </a:tr>
              <a:tr h="558977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6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Точка безубыточности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тыс.руб.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4,3148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08005844"/>
                  </a:ext>
                </a:extLst>
              </a:tr>
              <a:tr h="442056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7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Срок окупаемости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месяц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8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13165812"/>
                  </a:ext>
                </a:extLst>
              </a:tr>
              <a:tr h="442056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8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Стартовые инвестиции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тыс.руб.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110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07737847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-1" y="0"/>
            <a:ext cx="10080625" cy="982800"/>
          </a:xfrm>
        </p:spPr>
        <p:txBody>
          <a:bodyPr lIns="720000"/>
          <a:lstStyle/>
          <a:p>
            <a:r>
              <a:rPr lang="ru-RU" sz="4000" dirty="0">
                <a:ea typeface="MS Gothic" pitchFamily="49" charset="-128"/>
              </a:rPr>
              <a:t>План реализации проекта</a:t>
            </a:r>
            <a:endParaRPr sz="4000" dirty="0">
              <a:ea typeface="MS Gothic" pitchFamily="49" charset="-128"/>
            </a:endParaRPr>
          </a:p>
        </p:txBody>
      </p:sp>
      <p:graphicFrame>
        <p:nvGraphicFramePr>
          <p:cNvPr id="5" name="Таблица 4">
            <a:extLst>
              <a:ext uri="{FF2B5EF4-FFF2-40B4-BE49-F238E27FC236}">
                <a16:creationId xmlns:a16="http://schemas.microsoft.com/office/drawing/2014/main" id="{5C91F7D6-9F06-425E-B6FD-20E475342231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057318984"/>
              </p:ext>
            </p:extLst>
          </p:nvPr>
        </p:nvGraphicFramePr>
        <p:xfrm>
          <a:off x="359792" y="1179091"/>
          <a:ext cx="9244389" cy="3960440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1681989">
                  <a:extLst>
                    <a:ext uri="{9D8B030D-6E8A-4147-A177-3AD203B41FA5}">
                      <a16:colId xmlns:a16="http://schemas.microsoft.com/office/drawing/2014/main" val="624176767"/>
                    </a:ext>
                  </a:extLst>
                </a:gridCol>
                <a:gridCol w="1890600">
                  <a:extLst>
                    <a:ext uri="{9D8B030D-6E8A-4147-A177-3AD203B41FA5}">
                      <a16:colId xmlns:a16="http://schemas.microsoft.com/office/drawing/2014/main" val="1057107490"/>
                    </a:ext>
                  </a:extLst>
                </a:gridCol>
                <a:gridCol w="1890600">
                  <a:extLst>
                    <a:ext uri="{9D8B030D-6E8A-4147-A177-3AD203B41FA5}">
                      <a16:colId xmlns:a16="http://schemas.microsoft.com/office/drawing/2014/main" val="2609304768"/>
                    </a:ext>
                  </a:extLst>
                </a:gridCol>
                <a:gridCol w="1890600">
                  <a:extLst>
                    <a:ext uri="{9D8B030D-6E8A-4147-A177-3AD203B41FA5}">
                      <a16:colId xmlns:a16="http://schemas.microsoft.com/office/drawing/2014/main" val="2795972223"/>
                    </a:ext>
                  </a:extLst>
                </a:gridCol>
                <a:gridCol w="1890600">
                  <a:extLst>
                    <a:ext uri="{9D8B030D-6E8A-4147-A177-3AD203B41FA5}">
                      <a16:colId xmlns:a16="http://schemas.microsoft.com/office/drawing/2014/main" val="3053123752"/>
                    </a:ext>
                  </a:extLst>
                </a:gridCol>
              </a:tblGrid>
              <a:tr h="937966">
                <a:tc>
                  <a:txBody>
                    <a:bodyPr/>
                    <a:lstStyle/>
                    <a:p>
                      <a:r>
                        <a:rPr lang="ru-RU" sz="2300" dirty="0"/>
                        <a:t>Задача</a:t>
                      </a:r>
                      <a:endParaRPr lang="ru-RU" sz="23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5605" marR="75605" marT="37804" marB="37804"/>
                </a:tc>
                <a:tc>
                  <a:txBody>
                    <a:bodyPr/>
                    <a:lstStyle/>
                    <a:p>
                      <a:r>
                        <a:rPr lang="ru-RU" sz="2300" dirty="0"/>
                        <a:t>Действие</a:t>
                      </a:r>
                      <a:endParaRPr lang="ru-RU" sz="23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5605" marR="75605" marT="37804" marB="37804"/>
                </a:tc>
                <a:tc>
                  <a:txBody>
                    <a:bodyPr/>
                    <a:lstStyle/>
                    <a:p>
                      <a:r>
                        <a:rPr lang="ru-RU" sz="2300" dirty="0"/>
                        <a:t>Срок</a:t>
                      </a:r>
                      <a:endParaRPr lang="ru-RU" sz="23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5605" marR="75605" marT="37804" marB="37804"/>
                </a:tc>
                <a:tc>
                  <a:txBody>
                    <a:bodyPr/>
                    <a:lstStyle/>
                    <a:p>
                      <a:r>
                        <a:rPr lang="ru-RU" sz="2300" dirty="0"/>
                        <a:t>Ресурс</a:t>
                      </a:r>
                      <a:endParaRPr lang="ru-RU" sz="23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5605" marR="75605" marT="37804" marB="37804"/>
                </a:tc>
                <a:tc>
                  <a:txBody>
                    <a:bodyPr/>
                    <a:lstStyle/>
                    <a:p>
                      <a:r>
                        <a:rPr lang="ru-RU" sz="2300" dirty="0"/>
                        <a:t>Ответственные</a:t>
                      </a:r>
                      <a:endParaRPr lang="ru-RU" sz="23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5605" marR="75605" marT="37804" marB="37804"/>
                </a:tc>
                <a:extLst>
                  <a:ext uri="{0D108BD9-81ED-4DB2-BD59-A6C34878D82A}">
                    <a16:rowId xmlns:a16="http://schemas.microsoft.com/office/drawing/2014/main" val="2454122221"/>
                  </a:ext>
                </a:extLst>
              </a:tr>
              <a:tr h="864910">
                <a:tc>
                  <a:txBody>
                    <a:bodyPr/>
                    <a:lstStyle/>
                    <a:p>
                      <a:r>
                        <a:rPr lang="ru-RU" sz="1200" dirty="0"/>
                        <a:t>Регистрация ИП</a:t>
                      </a:r>
                    </a:p>
                  </a:txBody>
                  <a:tcPr marL="75605" marR="75605" marT="37804" marB="37804"/>
                </a:tc>
                <a:tc>
                  <a:txBody>
                    <a:bodyPr/>
                    <a:lstStyle/>
                    <a:p>
                      <a:r>
                        <a:rPr lang="ru-RU" sz="1200" dirty="0"/>
                        <a:t>Оформление документов</a:t>
                      </a:r>
                    </a:p>
                  </a:txBody>
                  <a:tcPr marL="75605" marR="75605" marT="37804" marB="37804"/>
                </a:tc>
                <a:tc>
                  <a:txBody>
                    <a:bodyPr/>
                    <a:lstStyle/>
                    <a:p>
                      <a:r>
                        <a:rPr lang="ru-RU" sz="1200" dirty="0"/>
                        <a:t>01.06.23 -  01.07.23</a:t>
                      </a:r>
                    </a:p>
                  </a:txBody>
                  <a:tcPr marL="75605" marR="75605" marT="37804" marB="37804"/>
                </a:tc>
                <a:tc>
                  <a:txBody>
                    <a:bodyPr/>
                    <a:lstStyle/>
                    <a:p>
                      <a:r>
                        <a:rPr lang="ru-RU" sz="1200" dirty="0"/>
                        <a:t>Домашний компьютер, интернет </a:t>
                      </a:r>
                    </a:p>
                  </a:txBody>
                  <a:tcPr marL="75605" marR="75605" marT="37804" marB="37804"/>
                </a:tc>
                <a:tc rowSpan="3">
                  <a:txBody>
                    <a:bodyPr/>
                    <a:lstStyle/>
                    <a:p>
                      <a:pPr algn="ctr"/>
                      <a:r>
                        <a:rPr lang="ru-RU" sz="1200" dirty="0"/>
                        <a:t>Бобров</a:t>
                      </a:r>
                      <a:r>
                        <a:rPr lang="ru-RU" sz="1200" baseline="0" dirty="0"/>
                        <a:t> Максим,</a:t>
                      </a:r>
                    </a:p>
                    <a:p>
                      <a:pPr algn="ctr"/>
                      <a:r>
                        <a:rPr lang="ru-RU" sz="1200" baseline="0" dirty="0" err="1"/>
                        <a:t>Юминова</a:t>
                      </a:r>
                      <a:r>
                        <a:rPr lang="ru-RU" sz="1200" baseline="0" dirty="0"/>
                        <a:t> Вероника,</a:t>
                      </a:r>
                    </a:p>
                    <a:p>
                      <a:pPr algn="ctr"/>
                      <a:r>
                        <a:rPr lang="ru-RU" sz="1200" baseline="0" dirty="0" err="1"/>
                        <a:t>Шапаев</a:t>
                      </a:r>
                      <a:r>
                        <a:rPr lang="ru-RU" sz="1200" baseline="0" dirty="0"/>
                        <a:t> Артемка</a:t>
                      </a:r>
                      <a:endParaRPr lang="ru-RU" sz="1200" dirty="0"/>
                    </a:p>
                  </a:txBody>
                  <a:tcPr marL="75605" marR="75605" marT="37804" marB="37804" anchor="ctr"/>
                </a:tc>
                <a:extLst>
                  <a:ext uri="{0D108BD9-81ED-4DB2-BD59-A6C34878D82A}">
                    <a16:rowId xmlns:a16="http://schemas.microsoft.com/office/drawing/2014/main" val="1885409246"/>
                  </a:ext>
                </a:extLst>
              </a:tr>
              <a:tr h="1188561">
                <a:tc>
                  <a:txBody>
                    <a:bodyPr/>
                    <a:lstStyle/>
                    <a:p>
                      <a:r>
                        <a:rPr lang="ru-RU" sz="1200" dirty="0"/>
                        <a:t>Закупка оборудования</a:t>
                      </a:r>
                    </a:p>
                  </a:txBody>
                  <a:tcPr marL="75605" marR="75605" marT="37804" marB="37804"/>
                </a:tc>
                <a:tc>
                  <a:txBody>
                    <a:bodyPr/>
                    <a:lstStyle/>
                    <a:p>
                      <a:r>
                        <a:rPr lang="ru-RU" sz="1200" dirty="0"/>
                        <a:t>Проанализировать стоимость профессионального оборудования на разных сайтах</a:t>
                      </a:r>
                    </a:p>
                  </a:txBody>
                  <a:tcPr marL="75605" marR="75605" marT="37804" marB="37804"/>
                </a:tc>
                <a:tc>
                  <a:txBody>
                    <a:bodyPr/>
                    <a:lstStyle/>
                    <a:p>
                      <a:r>
                        <a:rPr lang="ru-RU" sz="1200" dirty="0"/>
                        <a:t>01.07.23 – 08.07.23</a:t>
                      </a:r>
                    </a:p>
                  </a:txBody>
                  <a:tcPr marL="75605" marR="75605" marT="37804" marB="37804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/>
                        <a:t>Домашний компьютер, интернет, </a:t>
                      </a:r>
                      <a:r>
                        <a:rPr lang="en-US" sz="1200" dirty="0"/>
                        <a:t>VR-</a:t>
                      </a:r>
                      <a:r>
                        <a:rPr lang="ru-RU" sz="1200" dirty="0"/>
                        <a:t>технологии</a:t>
                      </a:r>
                    </a:p>
                  </a:txBody>
                  <a:tcPr marL="75605" marR="75605" marT="37804" marB="37804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60805398"/>
                  </a:ext>
                </a:extLst>
              </a:tr>
              <a:tr h="969003">
                <a:tc>
                  <a:txBody>
                    <a:bodyPr/>
                    <a:lstStyle/>
                    <a:p>
                      <a:r>
                        <a:rPr lang="ru-RU" sz="1200" dirty="0"/>
                        <a:t>Подбор сотрудников</a:t>
                      </a:r>
                    </a:p>
                  </a:txBody>
                  <a:tcPr marL="75605" marR="75605" marT="37804" marB="37804"/>
                </a:tc>
                <a:tc>
                  <a:txBody>
                    <a:bodyPr/>
                    <a:lstStyle/>
                    <a:p>
                      <a:r>
                        <a:rPr lang="ru-RU" sz="1200" dirty="0"/>
                        <a:t>Разместить объявление на сайтах</a:t>
                      </a:r>
                      <a:r>
                        <a:rPr lang="ru-RU" sz="1200" baseline="0" dirty="0"/>
                        <a:t> поиска работы</a:t>
                      </a:r>
                      <a:r>
                        <a:rPr lang="ru-RU" sz="1200" dirty="0"/>
                        <a:t>, распечатать и расклеить  объявление</a:t>
                      </a:r>
                    </a:p>
                  </a:txBody>
                  <a:tcPr marL="75605" marR="75605" marT="37804" marB="37804"/>
                </a:tc>
                <a:tc>
                  <a:txBody>
                    <a:bodyPr/>
                    <a:lstStyle/>
                    <a:p>
                      <a:r>
                        <a:rPr lang="ru-RU" sz="1200" dirty="0"/>
                        <a:t>10.07.23 – 15.08.23</a:t>
                      </a:r>
                    </a:p>
                  </a:txBody>
                  <a:tcPr marL="75605" marR="75605" marT="37804" marB="37804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/>
                        <a:t>Домашний компьютер, интернет, принтер </a:t>
                      </a:r>
                    </a:p>
                    <a:p>
                      <a:endParaRPr lang="ru-RU" sz="1200" dirty="0"/>
                    </a:p>
                  </a:txBody>
                  <a:tcPr marL="75605" marR="75605" marT="37804" marB="37804"/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8207227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8273895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-1" y="0"/>
            <a:ext cx="10080625" cy="982800"/>
          </a:xfrm>
        </p:spPr>
        <p:txBody>
          <a:bodyPr lIns="720000"/>
          <a:lstStyle/>
          <a:p>
            <a:r>
              <a:rPr lang="ru-RU" sz="4000" dirty="0">
                <a:ea typeface="MS Gothic" pitchFamily="49" charset="-128"/>
              </a:rPr>
              <a:t>Координаты команды проекта</a:t>
            </a:r>
            <a:endParaRPr sz="4000" dirty="0">
              <a:ea typeface="MS Gothic" pitchFamily="49" charset="-128"/>
            </a:endParaRPr>
          </a:p>
        </p:txBody>
      </p:sp>
      <p:sp>
        <p:nvSpPr>
          <p:cNvPr id="5" name="Содержимое 2">
            <a:extLst>
              <a:ext uri="{FF2B5EF4-FFF2-40B4-BE49-F238E27FC236}">
                <a16:creationId xmlns:a16="http://schemas.microsoft.com/office/drawing/2014/main" id="{7102F9B5-637E-4104-9E9B-169CC3E72A94}"/>
              </a:ext>
            </a:extLst>
          </p:cNvPr>
          <p:cNvSpPr txBox="1">
            <a:spLocks/>
          </p:cNvSpPr>
          <p:nvPr/>
        </p:nvSpPr>
        <p:spPr>
          <a:xfrm>
            <a:off x="182528" y="4049721"/>
            <a:ext cx="3528392" cy="2261656"/>
          </a:xfrm>
          <a:prstGeom prst="rect">
            <a:avLst/>
          </a:prstGeom>
        </p:spPr>
        <p:txBody>
          <a:bodyPr>
            <a:normAutofit/>
          </a:bodyPr>
          <a:lstStyle/>
          <a:p>
            <a:pPr algn="ctr">
              <a:lnSpc>
                <a:spcPct val="110000"/>
              </a:lnSpc>
            </a:pPr>
            <a:r>
              <a:rPr lang="ru-RU" sz="1400" b="1" dirty="0"/>
              <a:t>Максим Бобров,</a:t>
            </a:r>
          </a:p>
          <a:p>
            <a:pPr algn="ctr">
              <a:lnSpc>
                <a:spcPct val="110000"/>
              </a:lnSpc>
            </a:pPr>
            <a:r>
              <a:rPr lang="ru-RU" sz="1400" b="1" dirty="0"/>
              <a:t>+79524018560, </a:t>
            </a:r>
          </a:p>
          <a:p>
            <a:pPr algn="ctr">
              <a:lnSpc>
                <a:spcPct val="110000"/>
              </a:lnSpc>
            </a:pPr>
            <a:r>
              <a:rPr lang="en-US" sz="1400" b="1" dirty="0"/>
              <a:t>maximan.bobrov2004@gmail.com</a:t>
            </a:r>
            <a:r>
              <a:rPr lang="ru-RU" sz="1400" b="1" dirty="0"/>
              <a:t> </a:t>
            </a:r>
          </a:p>
          <a:p>
            <a:pPr algn="ctr">
              <a:lnSpc>
                <a:spcPct val="110000"/>
              </a:lnSpc>
            </a:pPr>
            <a:endParaRPr lang="ru-RU" sz="1400" dirty="0"/>
          </a:p>
          <a:p>
            <a:pPr marL="342900" marR="0" lvl="0" indent="-342900" algn="ctr">
              <a:lnSpc>
                <a:spcPct val="80000"/>
              </a:lnSpc>
              <a:spcBef>
                <a:spcPts val="0"/>
              </a:spcBef>
              <a:buClrTx/>
              <a:buSzTx/>
              <a:buFont typeface="Arial" pitchFamily="34" charset="0"/>
              <a:buChar char="•"/>
              <a:tabLst/>
              <a:defRPr/>
            </a:pPr>
            <a:endParaRPr lang="ru-RU" sz="1400" b="1" dirty="0"/>
          </a:p>
        </p:txBody>
      </p:sp>
      <p:sp>
        <p:nvSpPr>
          <p:cNvPr id="9" name="Содержимое 2">
            <a:extLst>
              <a:ext uri="{FF2B5EF4-FFF2-40B4-BE49-F238E27FC236}">
                <a16:creationId xmlns:a16="http://schemas.microsoft.com/office/drawing/2014/main" id="{6C0C4E4A-6767-430D-BCD2-99AC244BD098}"/>
              </a:ext>
            </a:extLst>
          </p:cNvPr>
          <p:cNvSpPr txBox="1">
            <a:spLocks/>
          </p:cNvSpPr>
          <p:nvPr/>
        </p:nvSpPr>
        <p:spPr>
          <a:xfrm>
            <a:off x="7183452" y="4121159"/>
            <a:ext cx="2215712" cy="2262969"/>
          </a:xfrm>
          <a:prstGeom prst="rect">
            <a:avLst/>
          </a:prstGeom>
        </p:spPr>
        <p:txBody>
          <a:bodyPr>
            <a:normAutofit/>
          </a:bodyPr>
          <a:lstStyle/>
          <a:p>
            <a:pPr algn="ctr">
              <a:lnSpc>
                <a:spcPct val="110000"/>
              </a:lnSpc>
            </a:pPr>
            <a:r>
              <a:rPr lang="ru-RU" sz="1400" b="1" dirty="0"/>
              <a:t>Вероника </a:t>
            </a:r>
            <a:r>
              <a:rPr lang="ru-RU" sz="1400" b="1" dirty="0" err="1"/>
              <a:t>Юминова</a:t>
            </a:r>
            <a:r>
              <a:rPr lang="ru-RU" sz="1400" b="1" dirty="0"/>
              <a:t>,</a:t>
            </a:r>
          </a:p>
          <a:p>
            <a:pPr algn="ctr">
              <a:lnSpc>
                <a:spcPct val="110000"/>
              </a:lnSpc>
            </a:pPr>
            <a:r>
              <a:rPr lang="ru-RU" sz="1400" b="1" dirty="0"/>
              <a:t>+79095303264, </a:t>
            </a:r>
          </a:p>
          <a:p>
            <a:pPr algn="ctr">
              <a:lnSpc>
                <a:spcPct val="110000"/>
              </a:lnSpc>
            </a:pPr>
            <a:r>
              <a:rPr lang="en-US" sz="1400" b="1" dirty="0"/>
              <a:t>nikayum@mail.ru</a:t>
            </a:r>
            <a:endParaRPr lang="ru-RU" sz="1400" dirty="0"/>
          </a:p>
          <a:p>
            <a:pPr marL="342900" indent="-342900" algn="ctr" fontAlgn="auto">
              <a:spcBef>
                <a:spcPct val="2000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endParaRPr lang="ru-RU" sz="1400" dirty="0">
              <a:cs typeface="+mn-cs"/>
            </a:endParaRPr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254889" y="1192201"/>
            <a:ext cx="2119307" cy="28257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8" name="Picture 3"/>
          <p:cNvPicPr>
            <a:picLocks noChangeAspect="1" noChangeArrowheads="1"/>
          </p:cNvPicPr>
          <p:nvPr/>
        </p:nvPicPr>
        <p:blipFill>
          <a:blip r:embed="rId4"/>
          <a:srcRect l="38574" r="26269"/>
          <a:stretch>
            <a:fillRect/>
          </a:stretch>
        </p:blipFill>
        <p:spPr bwMode="auto">
          <a:xfrm>
            <a:off x="896908" y="1335077"/>
            <a:ext cx="2143140" cy="2743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" name="Picture 2" descr="https://sun9-75.userapi.com/impg/N1LuLElIHJNXOIH4NNU9tg0Lh7uR9aGaqsmXqg/EcTQgm47xW4.jpg?size=1620x2160&amp;quality=95&amp;sign=e7a842b6c9b6d49e29ab14fa94afa3f2&amp;type=album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111618" y="1192201"/>
            <a:ext cx="2072878" cy="2763837"/>
          </a:xfrm>
          <a:prstGeom prst="rect">
            <a:avLst/>
          </a:prstGeom>
          <a:noFill/>
        </p:spPr>
      </p:pic>
      <p:sp>
        <p:nvSpPr>
          <p:cNvPr id="11" name="Прямоугольник 10"/>
          <p:cNvSpPr/>
          <p:nvPr/>
        </p:nvSpPr>
        <p:spPr>
          <a:xfrm>
            <a:off x="3787483" y="4049721"/>
            <a:ext cx="2993576" cy="80021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1400" b="1" dirty="0"/>
              <a:t> </a:t>
            </a:r>
            <a:r>
              <a:rPr lang="ru-RU" sz="1800" b="0" i="0" u="none" strike="noStrike" dirty="0" err="1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Шапаев</a:t>
            </a:r>
            <a:r>
              <a:rPr lang="ru-RU" sz="18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 Артем Альбертович</a:t>
            </a:r>
            <a:endParaRPr lang="ru-RU" sz="1400" b="1" dirty="0"/>
          </a:p>
          <a:p>
            <a:pPr algn="ctr"/>
            <a:r>
              <a:rPr lang="ru-RU" sz="1400" b="1" dirty="0"/>
              <a:t>+79122221391</a:t>
            </a:r>
          </a:p>
          <a:p>
            <a:pPr algn="ctr"/>
            <a:r>
              <a:rPr lang="en-US" sz="1400" b="1" dirty="0"/>
              <a:t>oozieflameboy@gmail.com</a:t>
            </a:r>
            <a:endParaRPr lang="ru-RU" sz="1400" b="1" dirty="0"/>
          </a:p>
        </p:txBody>
      </p:sp>
    </p:spTree>
    <p:extLst>
      <p:ext uri="{BB962C8B-B14F-4D97-AF65-F5344CB8AC3E}">
        <p14:creationId xmlns:p14="http://schemas.microsoft.com/office/powerpoint/2010/main" val="104476522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Прямоугольник 250"/>
          <p:cNvSpPr/>
          <p:nvPr/>
        </p:nvSpPr>
        <p:spPr>
          <a:xfrm>
            <a:off x="468360" y="4046040"/>
            <a:ext cx="5471280" cy="9936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ru-RU" sz="3500" b="0" strike="noStrike" spc="-1">
                <a:solidFill>
                  <a:srgbClr val="FFFFFF"/>
                </a:solidFill>
                <a:latin typeface="Arial"/>
              </a:rPr>
              <a:t>Спасибо за внимание!</a:t>
            </a:r>
            <a:endParaRPr lang="ru-RU" sz="3500" b="0" strike="noStrike" spc="-1">
              <a:latin typeface="Arial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8750</TotalTime>
  <Words>1139</Words>
  <Application>Microsoft Office PowerPoint</Application>
  <PresentationFormat>Произвольный</PresentationFormat>
  <Paragraphs>389</Paragraphs>
  <Slides>18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11</vt:i4>
      </vt:variant>
      <vt:variant>
        <vt:lpstr>Тема</vt:lpstr>
      </vt:variant>
      <vt:variant>
        <vt:i4>3</vt:i4>
      </vt:variant>
      <vt:variant>
        <vt:lpstr>Заголовки слайдов</vt:lpstr>
      </vt:variant>
      <vt:variant>
        <vt:i4>18</vt:i4>
      </vt:variant>
    </vt:vector>
  </HeadingPairs>
  <TitlesOfParts>
    <vt:vector size="32" baseType="lpstr">
      <vt:lpstr>MS Gothic</vt:lpstr>
      <vt:lpstr>Yu Mincho Light</vt:lpstr>
      <vt:lpstr>Arial</vt:lpstr>
      <vt:lpstr>Bahnschrift Condensed</vt:lpstr>
      <vt:lpstr>Calibri</vt:lpstr>
      <vt:lpstr>Futura PT</vt:lpstr>
      <vt:lpstr>Noto Sans Symbols</vt:lpstr>
      <vt:lpstr>Sitka Text</vt:lpstr>
      <vt:lpstr>Symbol</vt:lpstr>
      <vt:lpstr>Times New Roman</vt:lpstr>
      <vt:lpstr>Wingdings</vt:lpstr>
      <vt:lpstr>Office Theme</vt:lpstr>
      <vt:lpstr>Office Theme</vt:lpstr>
      <vt:lpstr>Office Theme</vt:lpstr>
      <vt:lpstr>Презентация PowerPoint</vt:lpstr>
      <vt:lpstr>Команда проекта</vt:lpstr>
      <vt:lpstr>Презентация PowerPoint</vt:lpstr>
      <vt:lpstr>О проекте.  Что есть сейчас.</vt:lpstr>
      <vt:lpstr>Роль проекта в обеспечении  технологического суверенитета страны</vt:lpstr>
      <vt:lpstr>Целевая аудитория проекта</vt:lpstr>
      <vt:lpstr>Потенциальный объем рынка</vt:lpstr>
      <vt:lpstr>Анализ конкурентов</vt:lpstr>
      <vt:lpstr>Бизнес-модель</vt:lpstr>
      <vt:lpstr>Процесс оказание услуги</vt:lpstr>
      <vt:lpstr>Цель проекта по SMART</vt:lpstr>
      <vt:lpstr>Стартовые инвестиции</vt:lpstr>
      <vt:lpstr>Организационный план</vt:lpstr>
      <vt:lpstr>Финансовый план</vt:lpstr>
      <vt:lpstr>Экономика проекта </vt:lpstr>
      <vt:lpstr>План реализации проекта</vt:lpstr>
      <vt:lpstr>Координаты команды проекта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Мария Мельникова</dc:creator>
  <cp:lastModifiedBy>Александр Семенов</cp:lastModifiedBy>
  <cp:revision>291</cp:revision>
  <dcterms:created xsi:type="dcterms:W3CDTF">2022-10-14T10:42:52Z</dcterms:created>
  <dcterms:modified xsi:type="dcterms:W3CDTF">2023-07-26T16:16:47Z</dcterms:modified>
  <dc:language>ru-RU</dc:language>
</cp:coreProperties>
</file>