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5" r:id="rId6"/>
    <p:sldId id="266" r:id="rId7"/>
    <p:sldId id="264" r:id="rId8"/>
    <p:sldId id="260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38" autoAdjust="0"/>
    <p:restoredTop sz="94660"/>
  </p:normalViewPr>
  <p:slideViewPr>
    <p:cSldViewPr snapToGrid="0">
      <p:cViewPr varScale="1">
        <p:scale>
          <a:sx n="68" d="100"/>
          <a:sy n="68" d="100"/>
        </p:scale>
        <p:origin x="84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814338-764E-42F1-A09B-7281915C4285}" type="datetimeFigureOut">
              <a:rPr lang="ru-RU" smtClean="0"/>
              <a:t>12.06.2026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57D762-0E0A-4652-8C8C-95FBCD3F81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12250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2A929111-3036-4778-9313-D99E7F483720}" type="datetime1">
              <a:rPr lang="ru-RU" smtClean="0"/>
              <a:t>12.06.2026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EE61DB98-5B61-439D-9084-6947A3041E04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3412957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6B2E5-AB37-4736-A470-9B701926A69E}" type="datetime1">
              <a:rPr lang="ru-RU" smtClean="0"/>
              <a:t>12.06.2026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1DB98-5B61-439D-9084-6947A3041E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2474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BF258-82A5-4C8F-8A63-5525951EDE7C}" type="datetime1">
              <a:rPr lang="ru-RU" smtClean="0"/>
              <a:t>12.06.2026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1DB98-5B61-439D-9084-6947A3041E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534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F46AF-E85A-4339-85D7-E8A4D6C5DFC6}" type="datetime1">
              <a:rPr lang="ru-RU" smtClean="0"/>
              <a:t>12.06.2026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1DB98-5B61-439D-9084-6947A3041E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7554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5AB314-C398-4987-B8A1-456FAD1F58BD}" type="datetime1">
              <a:rPr lang="ru-RU" smtClean="0"/>
              <a:t>12.06.2026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E61DB98-5B61-439D-9084-6947A3041E04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2891881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7B9D7-5B97-4EBF-8AD0-EC505657BBD6}" type="datetime1">
              <a:rPr lang="ru-RU" smtClean="0"/>
              <a:t>12.06.2026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1DB98-5B61-439D-9084-6947A3041E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9051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C679F-5571-4750-A4D2-7821C4C93A58}" type="datetime1">
              <a:rPr lang="ru-RU" smtClean="0"/>
              <a:t>12.06.2026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1DB98-5B61-439D-9084-6947A3041E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445269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85BFC-8BED-4199-847E-00B561C68D6E}" type="datetime1">
              <a:rPr lang="ru-RU" smtClean="0"/>
              <a:t>12.06.2026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1DB98-5B61-439D-9084-6947A3041E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274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296BB-C743-4E47-825B-246FD2C2BB5D}" type="datetime1">
              <a:rPr lang="ru-RU" smtClean="0"/>
              <a:t>12.06.2026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1DB98-5B61-439D-9084-6947A3041E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1824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43E67F4-19EF-4D3C-B970-6D4DF753B4EA}" type="datetime1">
              <a:rPr lang="ru-RU" smtClean="0"/>
              <a:t>12.06.2026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E61DB98-5B61-439D-9084-6947A3041E0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33812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E6B7B24-658B-48C5-8766-6932A0EEB826}" type="datetime1">
              <a:rPr lang="ru-RU" smtClean="0"/>
              <a:t>12.06.2026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E61DB98-5B61-439D-9084-6947A3041E0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51666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FE9C679F-5571-4750-A4D2-7821C4C93A58}" type="datetime1">
              <a:rPr lang="ru-RU" smtClean="0"/>
              <a:t>12.06.2026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EE61DB98-5B61-439D-9084-6947A3041E0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87090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4B7AAE-DA7E-BC4D-F4E1-BC272E8905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7476" y="1844858"/>
            <a:ext cx="9777047" cy="316828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Проект АВТОМАТИЧЕСКОГО КАТАЛИТИЧЕСКОГО КОТЛА</a:t>
            </a:r>
          </a:p>
        </p:txBody>
      </p:sp>
    </p:spTree>
    <p:extLst>
      <p:ext uri="{BB962C8B-B14F-4D97-AF65-F5344CB8AC3E}">
        <p14:creationId xmlns:p14="http://schemas.microsoft.com/office/powerpoint/2010/main" val="949187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089D01-42F0-7B62-BC24-39249ED1D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5802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Актуальность проекта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0A1ADCE9-3CE7-2989-967B-E9FEC08FD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1DB98-5B61-439D-9084-6947A3041E04}" type="slidenum">
              <a:rPr lang="ru-RU" smtClean="0">
                <a:solidFill>
                  <a:schemeClr val="tx1"/>
                </a:solidFill>
                <a:latin typeface="Arial Black" panose="020B0A04020102020204" pitchFamily="34" charset="0"/>
              </a:rPr>
              <a:t>2</a:t>
            </a:fld>
            <a:endParaRPr lang="ru-RU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559BE6-B562-2D92-F56C-36DE049A1F92}"/>
              </a:ext>
            </a:extLst>
          </p:cNvPr>
          <p:cNvSpPr txBox="1"/>
          <p:nvPr/>
        </p:nvSpPr>
        <p:spPr>
          <a:xfrm>
            <a:off x="838200" y="2807568"/>
            <a:ext cx="5693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Повышение КПД за счет полноты сгорания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CEAD94-F7DB-A19E-4C50-8B82D6B458BB}"/>
              </a:ext>
            </a:extLst>
          </p:cNvPr>
          <p:cNvSpPr txBox="1"/>
          <p:nvPr/>
        </p:nvSpPr>
        <p:spPr>
          <a:xfrm>
            <a:off x="838200" y="2012931"/>
            <a:ext cx="40411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Снижение вредных выбросов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45DF62-7AFB-F3D6-F1D5-3D6F87A435F2}"/>
              </a:ext>
            </a:extLst>
          </p:cNvPr>
          <p:cNvSpPr txBox="1"/>
          <p:nvPr/>
        </p:nvSpPr>
        <p:spPr>
          <a:xfrm>
            <a:off x="838200" y="3602206"/>
            <a:ext cx="67832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Интеграция интеллектуальных систем управления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F7B540-3A45-FA9C-2973-CFD7C804E37B}"/>
              </a:ext>
            </a:extLst>
          </p:cNvPr>
          <p:cNvSpPr txBox="1"/>
          <p:nvPr/>
        </p:nvSpPr>
        <p:spPr>
          <a:xfrm>
            <a:off x="838200" y="4396844"/>
            <a:ext cx="65619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Инновационный продукт для частного отопления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5ED4B67-C63B-75CE-EFE8-B032F46F83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38" t="1805" r="27294" b="835"/>
          <a:stretch>
            <a:fillRect/>
          </a:stretch>
        </p:blipFill>
        <p:spPr>
          <a:xfrm>
            <a:off x="8285871" y="1608898"/>
            <a:ext cx="3235569" cy="410776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209064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55643A-091F-0F4F-1D62-A0C364610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Цель проекта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5E6F6478-1834-9755-B70E-168A0740F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1DB98-5B61-439D-9084-6947A3041E04}" type="slidenum">
              <a:rPr lang="ru-RU" smtClean="0">
                <a:solidFill>
                  <a:schemeClr val="tx1"/>
                </a:solidFill>
                <a:latin typeface="Arial Black" panose="020B0A04020102020204" pitchFamily="34" charset="0"/>
              </a:rPr>
              <a:t>3</a:t>
            </a:fld>
            <a:endParaRPr lang="ru-RU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BBE196-7B5B-63C5-23A1-67A8EA84054C}"/>
              </a:ext>
            </a:extLst>
          </p:cNvPr>
          <p:cNvSpPr txBox="1"/>
          <p:nvPr/>
        </p:nvSpPr>
        <p:spPr>
          <a:xfrm>
            <a:off x="1837007" y="1428750"/>
            <a:ext cx="960120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создание автоматического каталитического котла малой мощности для частных домов, снабженного интеллектуальной системой управления, позволяющей автоматически оптимизировать режим каталитического сжигания для обеспечения максимальной энергоэффективности и снижения уровня вредных выбросов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5BF645D-C695-6067-32FA-462D9FCD44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08" r="16035"/>
          <a:stretch>
            <a:fillRect/>
          </a:stretch>
        </p:blipFill>
        <p:spPr>
          <a:xfrm>
            <a:off x="4639899" y="4037471"/>
            <a:ext cx="3066756" cy="269098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448140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893B5E-4EFE-93B8-40F3-14EA61E94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Принцип работы</a:t>
            </a:r>
          </a:p>
        </p:txBody>
      </p:sp>
      <p:sp>
        <p:nvSpPr>
          <p:cNvPr id="8" name="Номер слайда 2">
            <a:extLst>
              <a:ext uri="{FF2B5EF4-FFF2-40B4-BE49-F238E27FC236}">
                <a16:creationId xmlns:a16="http://schemas.microsoft.com/office/drawing/2014/main" id="{5597B460-4643-BE63-C98C-645BD90E0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1DB98-5B61-439D-9084-6947A3041E04}" type="slidenum">
              <a:rPr lang="ru-RU" smtClean="0">
                <a:solidFill>
                  <a:schemeClr val="tx1"/>
                </a:solidFill>
                <a:latin typeface="Arial Black" panose="020B0A04020102020204" pitchFamily="34" charset="0"/>
              </a:rPr>
              <a:t>4</a:t>
            </a:fld>
            <a:endParaRPr lang="ru-RU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49C8EC0-4D13-85F6-863F-D67EC961A75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2038" t="34864" r="29385" b="8288"/>
          <a:stretch>
            <a:fillRect/>
          </a:stretch>
        </p:blipFill>
        <p:spPr>
          <a:xfrm>
            <a:off x="4923690" y="1388031"/>
            <a:ext cx="3179299" cy="546996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CD926CE-EB95-5B1C-829D-24056203A344}"/>
              </a:ext>
            </a:extLst>
          </p:cNvPr>
          <p:cNvSpPr txBox="1"/>
          <p:nvPr/>
        </p:nvSpPr>
        <p:spPr>
          <a:xfrm>
            <a:off x="787789" y="5285303"/>
            <a:ext cx="4310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Подача топливно-воздушной смеси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946233D2-CD8D-B97A-2BD4-8D7B6C564FE2}"/>
              </a:ext>
            </a:extLst>
          </p:cNvPr>
          <p:cNvCxnSpPr/>
          <p:nvPr/>
        </p:nvCxnSpPr>
        <p:spPr>
          <a:xfrm>
            <a:off x="787789" y="5668702"/>
            <a:ext cx="4009290" cy="0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7FBB5A60-A6C4-B06B-669B-A98612439163}"/>
              </a:ext>
            </a:extLst>
          </p:cNvPr>
          <p:cNvCxnSpPr/>
          <p:nvPr/>
        </p:nvCxnSpPr>
        <p:spPr>
          <a:xfrm>
            <a:off x="4797079" y="5668702"/>
            <a:ext cx="1716260" cy="78468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2E8AB84B-A714-DD65-61F6-17454FA16AA6}"/>
              </a:ext>
            </a:extLst>
          </p:cNvPr>
          <p:cNvSpPr txBox="1"/>
          <p:nvPr/>
        </p:nvSpPr>
        <p:spPr>
          <a:xfrm>
            <a:off x="1012872" y="1428750"/>
            <a:ext cx="3139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Удаление дымовых газов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45D3FFAA-B603-2AC3-9C9D-DD8C02ABD7BD}"/>
              </a:ext>
            </a:extLst>
          </p:cNvPr>
          <p:cNvCxnSpPr>
            <a:cxnSpLocks/>
          </p:cNvCxnSpPr>
          <p:nvPr/>
        </p:nvCxnSpPr>
        <p:spPr>
          <a:xfrm>
            <a:off x="1088910" y="1798082"/>
            <a:ext cx="3063476" cy="0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0EB2E065-0445-45D1-1839-2AB49B3D1FEA}"/>
              </a:ext>
            </a:extLst>
          </p:cNvPr>
          <p:cNvCxnSpPr>
            <a:cxnSpLocks/>
          </p:cNvCxnSpPr>
          <p:nvPr/>
        </p:nvCxnSpPr>
        <p:spPr>
          <a:xfrm>
            <a:off x="4152386" y="1798081"/>
            <a:ext cx="2360953" cy="36933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CB5D08E8-CA66-0685-9D14-4E4806DD6775}"/>
              </a:ext>
            </a:extLst>
          </p:cNvPr>
          <p:cNvSpPr txBox="1"/>
          <p:nvPr/>
        </p:nvSpPr>
        <p:spPr>
          <a:xfrm>
            <a:off x="8450705" y="3266836"/>
            <a:ext cx="21743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Циркулирующий 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каталитический 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наполнитель</a:t>
            </a: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757E89CD-1C3B-4A8B-A3E1-B482C32BBA27}"/>
              </a:ext>
            </a:extLst>
          </p:cNvPr>
          <p:cNvCxnSpPr>
            <a:cxnSpLocks/>
          </p:cNvCxnSpPr>
          <p:nvPr/>
        </p:nvCxnSpPr>
        <p:spPr>
          <a:xfrm>
            <a:off x="8450705" y="4190166"/>
            <a:ext cx="2174378" cy="0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EE7675E5-E326-9FB3-8C09-497FDAEAF5E2}"/>
              </a:ext>
            </a:extLst>
          </p:cNvPr>
          <p:cNvCxnSpPr>
            <a:cxnSpLocks/>
          </p:cNvCxnSpPr>
          <p:nvPr/>
        </p:nvCxnSpPr>
        <p:spPr>
          <a:xfrm flipH="1">
            <a:off x="7568418" y="4190166"/>
            <a:ext cx="910419" cy="49613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69D65EC5-F951-5ACA-E47A-6CE0D4489E29}"/>
              </a:ext>
            </a:extLst>
          </p:cNvPr>
          <p:cNvSpPr txBox="1"/>
          <p:nvPr/>
        </p:nvSpPr>
        <p:spPr>
          <a:xfrm>
            <a:off x="8506058" y="1648461"/>
            <a:ext cx="30825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Полости для циркуляции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теплоносителя</a:t>
            </a: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9CB179CE-766B-CD26-4FF6-BA423391D5A8}"/>
              </a:ext>
            </a:extLst>
          </p:cNvPr>
          <p:cNvCxnSpPr>
            <a:cxnSpLocks/>
          </p:cNvCxnSpPr>
          <p:nvPr/>
        </p:nvCxnSpPr>
        <p:spPr>
          <a:xfrm>
            <a:off x="8532765" y="2294792"/>
            <a:ext cx="2918337" cy="0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88E95820-7EFA-C1B0-E8FD-AA5C43233329}"/>
              </a:ext>
            </a:extLst>
          </p:cNvPr>
          <p:cNvCxnSpPr>
            <a:cxnSpLocks/>
          </p:cNvCxnSpPr>
          <p:nvPr/>
        </p:nvCxnSpPr>
        <p:spPr>
          <a:xfrm flipH="1">
            <a:off x="7735648" y="2294792"/>
            <a:ext cx="797117" cy="79533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73882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CBFB1AD-3CD0-AB34-21A4-1862F36BAD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1342" y="2039229"/>
            <a:ext cx="9284676" cy="56974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Конкурентами являются производитель автоматических котлов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60BD8E4-F852-65C7-9E90-FD1EB12DF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1DB98-5B61-439D-9084-6947A3041E04}" type="slidenum">
              <a:rPr lang="ru-RU" smtClean="0"/>
              <a:t>5</a:t>
            </a:fld>
            <a:endParaRPr lang="ru-RU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978EEAD1-453C-0356-E3FE-081051A586C4}"/>
              </a:ext>
            </a:extLst>
          </p:cNvPr>
          <p:cNvSpPr txBox="1">
            <a:spLocks/>
          </p:cNvSpPr>
          <p:nvPr/>
        </p:nvSpPr>
        <p:spPr>
          <a:xfrm>
            <a:off x="1524000" y="8382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Конкуренты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7605479-E958-E951-2089-FB620E2B17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7" t="-2278" r="11174" b="2278"/>
          <a:stretch>
            <a:fillRect/>
          </a:stretch>
        </p:blipFill>
        <p:spPr bwMode="auto">
          <a:xfrm>
            <a:off x="1294227" y="3429000"/>
            <a:ext cx="2039815" cy="3094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бъект 2">
            <a:extLst>
              <a:ext uri="{FF2B5EF4-FFF2-40B4-BE49-F238E27FC236}">
                <a16:creationId xmlns:a16="http://schemas.microsoft.com/office/drawing/2014/main" id="{42705612-21BB-BC2D-A735-CBC778EC4F4A}"/>
              </a:ext>
            </a:extLst>
          </p:cNvPr>
          <p:cNvSpPr txBox="1">
            <a:spLocks/>
          </p:cNvSpPr>
          <p:nvPr/>
        </p:nvSpPr>
        <p:spPr>
          <a:xfrm>
            <a:off x="1688855" y="2859258"/>
            <a:ext cx="1250557" cy="5697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Franklin Gothic Book" panose="020B0503020102020204" pitchFamily="34" charset="0"/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Hubert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Picture background">
            <a:extLst>
              <a:ext uri="{FF2B5EF4-FFF2-40B4-BE49-F238E27FC236}">
                <a16:creationId xmlns:a16="http://schemas.microsoft.com/office/drawing/2014/main" id="{61AFF28D-8E49-89D5-B393-BBA4097996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34" r="17930"/>
          <a:stretch>
            <a:fillRect/>
          </a:stretch>
        </p:blipFill>
        <p:spPr bwMode="auto">
          <a:xfrm>
            <a:off x="3810795" y="3227362"/>
            <a:ext cx="1728396" cy="3296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Объект 2">
            <a:extLst>
              <a:ext uri="{FF2B5EF4-FFF2-40B4-BE49-F238E27FC236}">
                <a16:creationId xmlns:a16="http://schemas.microsoft.com/office/drawing/2014/main" id="{57C6208A-9226-5205-6BD3-1B65069CA106}"/>
              </a:ext>
            </a:extLst>
          </p:cNvPr>
          <p:cNvSpPr txBox="1">
            <a:spLocks/>
          </p:cNvSpPr>
          <p:nvPr/>
        </p:nvSpPr>
        <p:spPr>
          <a:xfrm>
            <a:off x="3810795" y="2657620"/>
            <a:ext cx="1728396" cy="5697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Franklin Gothic Book" panose="020B0503020102020204" pitchFamily="34" charset="0"/>
              <a:buNone/>
            </a:pP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Газинтерм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19C47CB-465B-4BFF-4083-37FF7338E1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6082" y="3119636"/>
            <a:ext cx="3333750" cy="3333750"/>
          </a:xfrm>
          <a:prstGeom prst="rect">
            <a:avLst/>
          </a:prstGeom>
        </p:spPr>
      </p:pic>
      <p:sp>
        <p:nvSpPr>
          <p:cNvPr id="12" name="Объект 2">
            <a:extLst>
              <a:ext uri="{FF2B5EF4-FFF2-40B4-BE49-F238E27FC236}">
                <a16:creationId xmlns:a16="http://schemas.microsoft.com/office/drawing/2014/main" id="{53917149-40AB-E8E1-5279-6483ECA0CAD7}"/>
              </a:ext>
            </a:extLst>
          </p:cNvPr>
          <p:cNvSpPr txBox="1">
            <a:spLocks/>
          </p:cNvSpPr>
          <p:nvPr/>
        </p:nvSpPr>
        <p:spPr>
          <a:xfrm>
            <a:off x="6324600" y="2637817"/>
            <a:ext cx="1215683" cy="5697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Franklin Gothic Book" panose="020B0503020102020204" pitchFamily="34" charset="0"/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Baxi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0" name="Picture 6" descr="Котел газовый Navien Heatluxe NGB210-24K +дымоход В комплекте (24 кВт), двухконтурный, настенный, закрытая камера сгорания, турбо">
            <a:extLst>
              <a:ext uri="{FF2B5EF4-FFF2-40B4-BE49-F238E27FC236}">
                <a16:creationId xmlns:a16="http://schemas.microsoft.com/office/drawing/2014/main" id="{9E995094-BBAA-FF78-8E25-E4F2A06BD2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6794" y="3380390"/>
            <a:ext cx="1661957" cy="2812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Объект 2">
            <a:extLst>
              <a:ext uri="{FF2B5EF4-FFF2-40B4-BE49-F238E27FC236}">
                <a16:creationId xmlns:a16="http://schemas.microsoft.com/office/drawing/2014/main" id="{C1B396EA-3F7A-8FAC-ACE0-F611CDF3D822}"/>
              </a:ext>
            </a:extLst>
          </p:cNvPr>
          <p:cNvSpPr txBox="1">
            <a:spLocks/>
          </p:cNvSpPr>
          <p:nvPr/>
        </p:nvSpPr>
        <p:spPr>
          <a:xfrm>
            <a:off x="10418738" y="2734114"/>
            <a:ext cx="1215683" cy="5697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Franklin Gothic Book" panose="020B0503020102020204" pitchFamily="34" charset="0"/>
              <a:buNone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Navien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4" name="Picture 10">
            <a:extLst>
              <a:ext uri="{FF2B5EF4-FFF2-40B4-BE49-F238E27FC236}">
                <a16:creationId xmlns:a16="http://schemas.microsoft.com/office/drawing/2014/main" id="{8615147C-B292-CF01-0339-D36B6B2328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1159" y="3410136"/>
            <a:ext cx="1745282" cy="2812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Объект 2">
            <a:extLst>
              <a:ext uri="{FF2B5EF4-FFF2-40B4-BE49-F238E27FC236}">
                <a16:creationId xmlns:a16="http://schemas.microsoft.com/office/drawing/2014/main" id="{80768808-1E5E-0E54-5C70-9F1AB1492A1B}"/>
              </a:ext>
            </a:extLst>
          </p:cNvPr>
          <p:cNvSpPr txBox="1">
            <a:spLocks/>
          </p:cNvSpPr>
          <p:nvPr/>
        </p:nvSpPr>
        <p:spPr>
          <a:xfrm>
            <a:off x="8431765" y="2724682"/>
            <a:ext cx="1215683" cy="5697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Franklin Gothic Book" panose="020B0503020102020204" pitchFamily="34" charset="0"/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Haier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336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2A88F16-1EF1-9A72-D477-3BF3E1ABD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1DB98-5B61-439D-9084-6947A3041E04}" type="slidenum">
              <a:rPr lang="ru-RU" smtClean="0"/>
              <a:t>6</a:t>
            </a:fld>
            <a:endParaRPr lang="ru-RU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2DD98EED-D15D-F957-F194-65930EE8CD66}"/>
              </a:ext>
            </a:extLst>
          </p:cNvPr>
          <p:cNvSpPr txBox="1">
            <a:spLocks/>
          </p:cNvSpPr>
          <p:nvPr/>
        </p:nvSpPr>
        <p:spPr>
          <a:xfrm>
            <a:off x="1524000" y="8382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Конкуренты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Сравнительная таблица технических параметров</a:t>
            </a:r>
          </a:p>
        </p:txBody>
      </p:sp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39A57FBB-FE4D-19F8-C3A7-BD4731371E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4047711"/>
              </p:ext>
            </p:extLst>
          </p:nvPr>
        </p:nvGraphicFramePr>
        <p:xfrm>
          <a:off x="901505" y="2030192"/>
          <a:ext cx="10999763" cy="44231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16796">
                  <a:extLst>
                    <a:ext uri="{9D8B030D-6E8A-4147-A177-3AD203B41FA5}">
                      <a16:colId xmlns:a16="http://schemas.microsoft.com/office/drawing/2014/main" val="3970955986"/>
                    </a:ext>
                  </a:extLst>
                </a:gridCol>
                <a:gridCol w="2885981">
                  <a:extLst>
                    <a:ext uri="{9D8B030D-6E8A-4147-A177-3AD203B41FA5}">
                      <a16:colId xmlns:a16="http://schemas.microsoft.com/office/drawing/2014/main" val="1608731788"/>
                    </a:ext>
                  </a:extLst>
                </a:gridCol>
                <a:gridCol w="1965663">
                  <a:extLst>
                    <a:ext uri="{9D8B030D-6E8A-4147-A177-3AD203B41FA5}">
                      <a16:colId xmlns:a16="http://schemas.microsoft.com/office/drawing/2014/main" val="785562685"/>
                    </a:ext>
                  </a:extLst>
                </a:gridCol>
                <a:gridCol w="1904855">
                  <a:extLst>
                    <a:ext uri="{9D8B030D-6E8A-4147-A177-3AD203B41FA5}">
                      <a16:colId xmlns:a16="http://schemas.microsoft.com/office/drawing/2014/main" val="1466798475"/>
                    </a:ext>
                  </a:extLst>
                </a:gridCol>
                <a:gridCol w="2526468">
                  <a:extLst>
                    <a:ext uri="{9D8B030D-6E8A-4147-A177-3AD203B41FA5}">
                      <a16:colId xmlns:a16="http://schemas.microsoft.com/office/drawing/2014/main" val="2015034058"/>
                    </a:ext>
                  </a:extLst>
                </a:gridCol>
              </a:tblGrid>
              <a:tr h="4535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Параметр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75" marR="4875" marT="48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Автоматический каталитический котел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75" marR="4875" marT="48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4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Hubert</a:t>
                      </a:r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AGB 26 DL(Казахстан/Россия)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75" marR="4875" marT="48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4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Газинтерм</a:t>
                      </a:r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Изнаир</a:t>
                      </a:r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40А (Россия)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75" marR="4875" marT="48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Baxi Luna Century 24 (</a:t>
                      </a:r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Италия)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75" marR="4875" marT="48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536756"/>
                  </a:ext>
                </a:extLst>
              </a:tr>
              <a:tr h="4535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Тепловая мощность, кВт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75" marR="4875" marT="48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10–35 (плавная модуляция)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75" marR="4875" marT="48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 (фиксированная, мин. 5.5)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75" marR="4875" marT="48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 (номинальная)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75" marR="4875" marT="48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 (модуляция 1:10)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75" marR="4875" marT="48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0307146"/>
                  </a:ext>
                </a:extLst>
              </a:tr>
              <a:tr h="4535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КПД, 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75" marR="4875" marT="48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94–98 (каталитическое сжигание + рекуперация)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75" marR="4875" marT="48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75" marR="4875" marT="48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≥90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75" marR="4875" marT="48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 (сезонный), до 99.4% при низкотемпературном режиме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75" marR="4875" marT="48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7685521"/>
                  </a:ext>
                </a:extLst>
              </a:tr>
              <a:tr h="8509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Рабочая температура теплоносителя, °С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75" marR="4875" marT="48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40–90 (полная совместимость с РФ)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75" marR="4875" marT="48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80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75" marR="4875" marT="48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50–90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75" marR="4875" marT="48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25–80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75" marR="4875" marT="48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8433465"/>
                  </a:ext>
                </a:extLst>
              </a:tr>
              <a:tr h="4535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Рабочее давление, бар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75" marR="4875" marT="48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3,0 (соответствие СП 60.13330)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75" marR="4875" marT="48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3,0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75" marR="4875" marT="48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3,0 (0,3 МПа)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75" marR="4875" marT="48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3,0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75" marR="4875" marT="48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7003206"/>
                  </a:ext>
                </a:extLst>
              </a:tr>
              <a:tr h="4535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Выбросы </a:t>
                      </a:r>
                      <a:r>
                        <a:rPr lang="ru-RU" sz="14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NOx</a:t>
                      </a:r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мг/</a:t>
                      </a:r>
                      <a:r>
                        <a:rPr lang="ru-RU" sz="14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кВт·ч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75" marR="4875" marT="48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 30 (каталитическая технология)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75" marR="4875" marT="48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указано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75" marR="4875" marT="48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указано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75" marR="4875" marT="48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19.0 (низкотемпературное горение)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75" marR="4875" marT="48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8429048"/>
                  </a:ext>
                </a:extLst>
              </a:tr>
              <a:tr h="4535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Выбросы CO, мг/</a:t>
                      </a:r>
                      <a:r>
                        <a:rPr lang="ru-RU" sz="14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кВт·ч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75" marR="4875" marT="48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 50 (полное окисление)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75" marR="4875" marT="48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указано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75" marR="4875" marT="48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указано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75" marR="4875" marT="48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указано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75" marR="4875" marT="48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4575223"/>
                  </a:ext>
                </a:extLst>
              </a:tr>
              <a:tr h="8509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Система управления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75" marR="4875" marT="48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Микропроцессорный контроллер, Modbus, «умный дом», многотарифный учёт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75" marR="4875" marT="48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Базовая электроника, комнатный термостат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75" marR="4875" marT="48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Автоматика безопасности, электророзжиг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75" marR="4875" marT="48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Автоматический контроль горения, опционально </a:t>
                      </a:r>
                      <a:r>
                        <a:rPr lang="ru-RU" sz="14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Baxi</a:t>
                      </a:r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Mago</a:t>
                      </a:r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ru-RU" sz="14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smart</a:t>
                      </a:r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-термостат)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75" marR="4875" marT="487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76790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7595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1311EF-BE57-97D7-421D-5BE53B4F3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Критические технологии</a:t>
            </a:r>
          </a:p>
        </p:txBody>
      </p:sp>
      <p:sp>
        <p:nvSpPr>
          <p:cNvPr id="11" name="Номер слайда 2">
            <a:extLst>
              <a:ext uri="{FF2B5EF4-FFF2-40B4-BE49-F238E27FC236}">
                <a16:creationId xmlns:a16="http://schemas.microsoft.com/office/drawing/2014/main" id="{15B413C6-A857-1FAD-C3D2-AD004304E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1DB98-5B61-439D-9084-6947A3041E04}" type="slidenum">
              <a:rPr lang="ru-RU" smtClean="0">
                <a:solidFill>
                  <a:schemeClr val="tx1"/>
                </a:solidFill>
                <a:latin typeface="Arial Black" panose="020B0A04020102020204" pitchFamily="34" charset="0"/>
              </a:rPr>
              <a:t>7</a:t>
            </a:fld>
            <a:endParaRPr lang="ru-RU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4E7E13-6516-EB84-2D60-5E5462D92B77}"/>
              </a:ext>
            </a:extLst>
          </p:cNvPr>
          <p:cNvSpPr txBox="1"/>
          <p:nvPr/>
        </p:nvSpPr>
        <p:spPr>
          <a:xfrm>
            <a:off x="1049215" y="3965977"/>
            <a:ext cx="105156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Также результаты проект могут использованы системах отопления на транспорте, что также частично соответствует критической технологии "Транспортные технологии для различных сфер применения (море, земля, воздух), в том числе беспилотные и автономные системы".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B33255-9E0C-735E-02CA-0F01D867EED1}"/>
              </a:ext>
            </a:extLst>
          </p:cNvPr>
          <p:cNvSpPr txBox="1"/>
          <p:nvPr/>
        </p:nvSpPr>
        <p:spPr>
          <a:xfrm>
            <a:off x="1049215" y="1648485"/>
            <a:ext cx="105156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Проект направлен на разработку и внедрение современных систем управления на базе микроэлектроники, что соответствует критической технологии "Технологии микроэлектроники и фотоники для систем хранения, обработки, передачи и защиты информации".</a:t>
            </a:r>
          </a:p>
        </p:txBody>
      </p:sp>
    </p:spTree>
    <p:extLst>
      <p:ext uri="{BB962C8B-B14F-4D97-AF65-F5344CB8AC3E}">
        <p14:creationId xmlns:p14="http://schemas.microsoft.com/office/powerpoint/2010/main" val="5929789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B2EF68-1F2A-78DF-FFD2-CB6F92D1E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7758" y="2609874"/>
            <a:ext cx="7616483" cy="1325563"/>
          </a:xfrm>
        </p:spPr>
        <p:txBody>
          <a:bodyPr/>
          <a:lstStyle/>
          <a:p>
            <a:r>
              <a:rPr lang="ru-RU" dirty="0">
                <a:latin typeface="Arial Black" panose="020B0A04020102020204" pitchFamily="34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553888188"/>
      </p:ext>
    </p:extLst>
  </p:cSld>
  <p:clrMapOvr>
    <a:masterClrMapping/>
  </p:clrMapOvr>
</p:sld>
</file>

<file path=ppt/theme/theme1.xml><?xml version="1.0" encoding="utf-8"?>
<a:theme xmlns:a="http://schemas.openxmlformats.org/drawingml/2006/main" name="Уголки">
  <a:themeElements>
    <a:clrScheme name="Уголки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Уголки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Уголки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Уголки</Template>
  <TotalTime>114</TotalTime>
  <Words>359</Words>
  <Application>Microsoft Office PowerPoint</Application>
  <PresentationFormat>Широкоэкранный</PresentationFormat>
  <Paragraphs>75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Arial Black</vt:lpstr>
      <vt:lpstr>Calibri</vt:lpstr>
      <vt:lpstr>Franklin Gothic Book</vt:lpstr>
      <vt:lpstr>Уголки</vt:lpstr>
      <vt:lpstr>Проект АВТОМАТИЧЕСКОГО КАТАЛИТИЧЕСКОГО КОТЛА</vt:lpstr>
      <vt:lpstr>Актуальность проекта</vt:lpstr>
      <vt:lpstr>Цель проекта</vt:lpstr>
      <vt:lpstr>Принцип работы</vt:lpstr>
      <vt:lpstr>Презентация PowerPoint</vt:lpstr>
      <vt:lpstr>Презентация PowerPoint</vt:lpstr>
      <vt:lpstr>Критические технологии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Андрей Медяков</dc:creator>
  <cp:lastModifiedBy>Андрей Медяков</cp:lastModifiedBy>
  <cp:revision>38</cp:revision>
  <dcterms:created xsi:type="dcterms:W3CDTF">2025-10-11T15:33:13Z</dcterms:created>
  <dcterms:modified xsi:type="dcterms:W3CDTF">2026-06-12T18:04:14Z</dcterms:modified>
</cp:coreProperties>
</file>