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9"/>
  </p:notesMasterIdLst>
  <p:sldIdLst>
    <p:sldId id="256" r:id="rId2"/>
    <p:sldId id="257" r:id="rId3"/>
    <p:sldId id="258" r:id="rId4"/>
    <p:sldId id="259" r:id="rId5"/>
    <p:sldId id="260" r:id="rId6"/>
    <p:sldId id="261" r:id="rId7"/>
    <p:sldId id="262" r:id="rId8"/>
  </p:sldIdLst>
  <p:sldSz cx="9144000" cy="5143500" type="screen16x9"/>
  <p:notesSz cx="6858000" cy="9144000"/>
  <p:embeddedFontLst>
    <p:embeddedFont>
      <p:font typeface="Nunito" pitchFamily="2" charset="-52"/>
      <p:regular r:id="rId10"/>
      <p:bold r:id="rId11"/>
      <p:italic r:id="rId12"/>
      <p:boldItalic r:id="rId1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330" y="10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docs.google.com/presentation/d/1I8yR2ZVy5DTYRL2LU6x8u6SMIoL468aMmEEJc3rRjfA/edit?usp=drive_link"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notion.so/intensive2035/e16bcedd0635425083043cee40507eff?pvs=4"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www.notion.so/intensive2035/08ff407807a14bdd940722bd2c2f5fe5?pvs=4"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8687cefee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8687cefee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В презентации вы можете использовать любой дизайн, который вам нравится. Шаблон предназначен для копирования!</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На титульном слайде укажите: </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 название вашего проекта</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 ваш вуз (принятую аббревиатуру)</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 тип разработки (он должен быть указан по умолчанию)</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ru" u="sng" dirty="0">
                <a:solidFill>
                  <a:srgbClr val="1155CC"/>
                </a:solidFill>
                <a:hlinkClick r:id="rId3">
                  <a:extLst>
                    <a:ext uri="{A12FA001-AC4F-418D-AE19-62706E023703}">
                      <ahyp:hlinkClr xmlns:ahyp="http://schemas.microsoft.com/office/drawing/2018/hyperlinkcolor" val="tx"/>
                    </a:ext>
                  </a:extLst>
                </a:hlinkClick>
              </a:rPr>
              <a:t>Шаблон К1 Заказная</a:t>
            </a:r>
            <a:endParaRPr dirty="0">
              <a:solidFill>
                <a:schemeClr val="dk1"/>
              </a:solidFill>
              <a:latin typeface="Nunito"/>
              <a:ea typeface="Nunito"/>
              <a:cs typeface="Nunito"/>
              <a:sym typeface="Nunito"/>
            </a:endParaRPr>
          </a:p>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5b67986b4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5b67986b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highlight>
                  <a:srgbClr val="FFFF00"/>
                </a:highlight>
                <a:latin typeface="Nunito"/>
                <a:ea typeface="Nunito"/>
                <a:cs typeface="Nunito"/>
                <a:sym typeface="Nunito"/>
              </a:rPr>
              <a:t>Перед заполнением слайда обратите внимание на статьи о заполнении паспорта проектной идеи и об ошибках при его заполнении</a:t>
            </a:r>
            <a:endParaRPr dirty="0">
              <a:solidFill>
                <a:schemeClr val="dk1"/>
              </a:solidFill>
              <a:highlight>
                <a:srgbClr val="FFFF00"/>
              </a:highlight>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Как заполнять паспорт проекта </a:t>
            </a:r>
            <a:r>
              <a:rPr lang="ru" u="sng" dirty="0">
                <a:solidFill>
                  <a:srgbClr val="1155CC"/>
                </a:solidFill>
                <a:latin typeface="Nunito"/>
                <a:ea typeface="Nunito"/>
                <a:cs typeface="Nunito"/>
                <a:sym typeface="Nunito"/>
                <a:hlinkClick r:id="rId3">
                  <a:extLst>
                    <a:ext uri="{A12FA001-AC4F-418D-AE19-62706E023703}">
                      <ahyp:hlinkClr xmlns:ahyp="http://schemas.microsoft.com/office/drawing/2018/hyperlinkcolor" val="tx"/>
                    </a:ext>
                  </a:extLst>
                </a:hlinkClick>
              </a:rPr>
              <a:t>https://www.notion.so/intensive2035/e16bcedd0635425083043cee40507eff?pvs=4</a:t>
            </a:r>
            <a:r>
              <a:rPr lang="ru" dirty="0">
                <a:solidFill>
                  <a:schemeClr val="dk1"/>
                </a:solidFill>
                <a:latin typeface="Nunito"/>
                <a:ea typeface="Nunito"/>
                <a:cs typeface="Nunito"/>
                <a:sym typeface="Nunito"/>
              </a:rPr>
              <a:t> </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Ошибки при заполнении паспорта проекта </a:t>
            </a:r>
            <a:r>
              <a:rPr lang="ru" u="sng" dirty="0">
                <a:solidFill>
                  <a:srgbClr val="1155CC"/>
                </a:solidFill>
                <a:latin typeface="Nunito"/>
                <a:ea typeface="Nunito"/>
                <a:cs typeface="Nunito"/>
                <a:sym typeface="Nunito"/>
                <a:hlinkClick r:id="rId4">
                  <a:extLst>
                    <a:ext uri="{A12FA001-AC4F-418D-AE19-62706E023703}">
                      <ahyp:hlinkClr xmlns:ahyp="http://schemas.microsoft.com/office/drawing/2018/hyperlinkcolor" val="tx"/>
                    </a:ext>
                  </a:extLst>
                </a:hlinkClick>
              </a:rPr>
              <a:t>https://www.notion.so/intensive2035/08ff407807a14bdd940722bd2c2f5fe5?pvs=4</a:t>
            </a:r>
            <a:r>
              <a:rPr lang="ru" dirty="0">
                <a:solidFill>
                  <a:schemeClr val="dk1"/>
                </a:solidFill>
                <a:latin typeface="Nunito"/>
                <a:ea typeface="Nunito"/>
                <a:cs typeface="Nunito"/>
                <a:sym typeface="Nunito"/>
              </a:rPr>
              <a:t> </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Проблема, которую вы решаете, не существует в вакууме.</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Проблема возникает не на пустом месте.</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Хороший индикатор: пользователь вынужден тратить дополнительное время, деньги, нервы, здоровье, чтобы решить свою первоначальную задачу.</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1200"/>
              </a:spcAft>
              <a:buClr>
                <a:schemeClr val="dk1"/>
              </a:buClr>
              <a:buSzPts val="1100"/>
              <a:buFont typeface="Arial"/>
              <a:buNone/>
            </a:pPr>
            <a:r>
              <a:rPr lang="ru" dirty="0">
                <a:solidFill>
                  <a:schemeClr val="dk1"/>
                </a:solidFill>
                <a:latin typeface="Nunito"/>
                <a:ea typeface="Nunito"/>
                <a:cs typeface="Nunito"/>
                <a:sym typeface="Nunito"/>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5b67986b4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5b67986b4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Аналоги продукта бываю полными (прямые конкуренты) и частичными (косвенные конкуренты).</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b="1">
                <a:solidFill>
                  <a:schemeClr val="dk1"/>
                </a:solidFill>
                <a:latin typeface="Nunito"/>
                <a:ea typeface="Nunito"/>
                <a:cs typeface="Nunito"/>
                <a:sym typeface="Nunito"/>
              </a:rPr>
              <a:t>Полные аналоги</a:t>
            </a:r>
            <a:r>
              <a:rPr lang="ru">
                <a:solidFill>
                  <a:schemeClr val="dk1"/>
                </a:solidFill>
                <a:latin typeface="Nunito"/>
                <a:ea typeface="Nunito"/>
                <a:cs typeface="Nunito"/>
                <a:sym typeface="Nunito"/>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b="1">
                <a:solidFill>
                  <a:schemeClr val="dk1"/>
                </a:solidFill>
                <a:latin typeface="Nunito"/>
                <a:ea typeface="Nunito"/>
                <a:cs typeface="Nunito"/>
                <a:sym typeface="Nunito"/>
              </a:rPr>
              <a:t>Частичными аналогами</a:t>
            </a:r>
            <a:r>
              <a:rPr lang="ru">
                <a:solidFill>
                  <a:schemeClr val="dk1"/>
                </a:solidFill>
                <a:latin typeface="Nunito"/>
                <a:ea typeface="Nunito"/>
                <a:cs typeface="Nunito"/>
                <a:sym typeface="Nunito"/>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latin typeface="Nunito"/>
              <a:ea typeface="Nunito"/>
              <a:cs typeface="Nunito"/>
              <a:sym typeface="Nunito"/>
            </a:endParaRPr>
          </a:p>
          <a:p>
            <a:pPr marL="457200" lvl="0" indent="0" algn="l" rtl="0">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solidFill>
                  <a:schemeClr val="dk1"/>
                </a:solidFill>
                <a:latin typeface="Nunito"/>
                <a:ea typeface="Nunito"/>
                <a:cs typeface="Nunito"/>
                <a:sym typeface="Nunito"/>
              </a:rPr>
              <a:t>чем ваш проект отличается от аналогов, в чем превосходит их и как это помогает решать заявленную проблему.</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5b67986b4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Мы используем такой шаблон формулировки решения, но не настаиваем на нем: </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dirty="0">
                <a:solidFill>
                  <a:schemeClr val="dk1"/>
                </a:solidFill>
                <a:latin typeface="Nunito"/>
                <a:ea typeface="Nunito"/>
                <a:cs typeface="Nunito"/>
                <a:sym typeface="Nunito"/>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Так или иначе, из описания вашего решения должно быть понятно следующее:</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чья проблема решается</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что это за проблема</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что представляет собой ваше решение</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чем оно лучше аналогичных</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Например</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Для </a:t>
            </a:r>
            <a:r>
              <a:rPr lang="ru" b="1" dirty="0">
                <a:solidFill>
                  <a:schemeClr val="dk1"/>
                </a:solidFill>
                <a:latin typeface="Nunito"/>
                <a:ea typeface="Nunito"/>
                <a:cs typeface="Nunito"/>
                <a:sym typeface="Nunito"/>
              </a:rPr>
              <a:t>&lt;мам с колясками&gt;</a:t>
            </a:r>
            <a:r>
              <a:rPr lang="ru" dirty="0">
                <a:solidFill>
                  <a:schemeClr val="dk1"/>
                </a:solidFill>
                <a:latin typeface="Nunito"/>
                <a:ea typeface="Nunito"/>
                <a:cs typeface="Nunito"/>
                <a:sym typeface="Nunito"/>
              </a:rPr>
              <a:t>,</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которым нужно </a:t>
            </a:r>
            <a:r>
              <a:rPr lang="ru" b="1" dirty="0">
                <a:solidFill>
                  <a:schemeClr val="dk1"/>
                </a:solidFill>
                <a:latin typeface="Nunito"/>
                <a:ea typeface="Nunito"/>
                <a:cs typeface="Nunito"/>
                <a:sym typeface="Nunito"/>
              </a:rPr>
              <a:t>&lt;два раза в день гулять с ребенком&gt;</a:t>
            </a:r>
            <a:r>
              <a:rPr lang="ru" dirty="0">
                <a:solidFill>
                  <a:schemeClr val="dk1"/>
                </a:solidFill>
                <a:latin typeface="Nunito"/>
                <a:ea typeface="Nunito"/>
                <a:cs typeface="Nunito"/>
                <a:sym typeface="Nunito"/>
              </a:rPr>
              <a:t>,</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наше </a:t>
            </a:r>
            <a:r>
              <a:rPr lang="ru" b="1" dirty="0">
                <a:solidFill>
                  <a:schemeClr val="dk1"/>
                </a:solidFill>
                <a:latin typeface="Nunito"/>
                <a:ea typeface="Nunito"/>
                <a:cs typeface="Nunito"/>
                <a:sym typeface="Nunito"/>
              </a:rPr>
              <a:t>&lt;мобильное приложение&gt;</a:t>
            </a:r>
            <a:endParaRPr b="1"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будет </a:t>
            </a:r>
            <a:r>
              <a:rPr lang="ru" b="1" dirty="0">
                <a:solidFill>
                  <a:schemeClr val="dk1"/>
                </a:solidFill>
                <a:latin typeface="Nunito"/>
                <a:ea typeface="Nunito"/>
                <a:cs typeface="Nunito"/>
                <a:sym typeface="Nunito"/>
              </a:rPr>
              <a:t>&lt;строить удобные и интересные пешеходные маршруты прогулок&gt;.</a:t>
            </a:r>
            <a:endParaRPr b="1"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В отличие от </a:t>
            </a:r>
            <a:r>
              <a:rPr lang="ru" b="1" dirty="0">
                <a:solidFill>
                  <a:schemeClr val="dk1"/>
                </a:solidFill>
                <a:latin typeface="Nunito"/>
                <a:ea typeface="Nunito"/>
                <a:cs typeface="Nunito"/>
                <a:sym typeface="Nunito"/>
              </a:rPr>
              <a:t>&lt;Яндекс.Карт, Google Maps и 2Gis&gt;</a:t>
            </a:r>
            <a:r>
              <a:rPr lang="ru" dirty="0">
                <a:solidFill>
                  <a:schemeClr val="dk1"/>
                </a:solidFill>
                <a:latin typeface="Nunito"/>
                <a:ea typeface="Nunito"/>
                <a:cs typeface="Nunito"/>
                <a:sym typeface="Nunito"/>
              </a:rPr>
              <a:t>, наше приложение будет лучше тем,</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что </a:t>
            </a:r>
            <a:r>
              <a:rPr lang="ru" b="1" dirty="0">
                <a:solidFill>
                  <a:schemeClr val="dk1"/>
                </a:solidFill>
                <a:latin typeface="Nunito"/>
                <a:ea typeface="Nunito"/>
                <a:cs typeface="Nunito"/>
                <a:sym typeface="Nunito"/>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dirty="0">
              <a:solidFill>
                <a:schemeClr val="dk1"/>
              </a:solidFill>
              <a:latin typeface="Nunito"/>
              <a:ea typeface="Nunito"/>
              <a:cs typeface="Nunito"/>
              <a:sym typeface="Nunito"/>
            </a:endParaRPr>
          </a:p>
          <a:p>
            <a:pPr marL="0" lvl="0" indent="0" algn="l" rtl="0">
              <a:spcBef>
                <a:spcPts val="120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5b67986b4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5b67986b4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Насколько актуальна проблема, которую вы решаете?</a:t>
            </a:r>
            <a:endParaRPr dirty="0">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кто несёт ущерб и в чём он выражается? (время, деньги, здоровье и т.д.)</a:t>
            </a:r>
            <a:endParaRPr dirty="0">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что будет, если проблему не решать? к каким последствиям это приведёт в ближайшее время и в отдалённой перспективе?</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dirty="0">
              <a:solidFill>
                <a:schemeClr val="dk1"/>
              </a:solidFill>
              <a:latin typeface="Nunito"/>
              <a:ea typeface="Nunito"/>
              <a:cs typeface="Nunito"/>
              <a:sym typeface="Nunito"/>
            </a:endParaRPr>
          </a:p>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5b67986b4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5b67986b4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Слайд с командой — это ваш способ представиться и показать, что вы способны справиться с поставленной задачей.</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dirty="0">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a:t>
            </a: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dpi="0" rotWithShape="1">
          <a:blip r:embed="rId13">
            <a:alphaModFix amt="20000"/>
            <a:lum/>
          </a:blip>
          <a:srcRect/>
          <a:stretch>
            <a:fillRect t="-12000" b="-12000"/>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4.jp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Скопируйте этот шаблон</a:t>
            </a:r>
            <a:endParaRPr/>
          </a:p>
        </p:txBody>
      </p:sp>
      <p:sp>
        <p:nvSpPr>
          <p:cNvPr id="55" name="Google Shape;55;p13"/>
          <p:cNvSpPr txBox="1">
            <a:spLocks noGrp="1"/>
          </p:cNvSpPr>
          <p:nvPr>
            <p:ph type="body" idx="1"/>
          </p:nvPr>
        </p:nvSpPr>
        <p:spPr>
          <a:xfrm>
            <a:off x="311700" y="1152475"/>
            <a:ext cx="5885400" cy="3781500"/>
          </a:xfrm>
          <a:prstGeom prst="rect">
            <a:avLst/>
          </a:prstGeom>
        </p:spPr>
        <p:txBody>
          <a:bodyPr spcFirstLastPara="1" wrap="square" lIns="91425" tIns="91425" rIns="91425" bIns="91425" anchor="t" anchorCtr="0">
            <a:normAutofit/>
          </a:bodyPr>
          <a:lstStyle/>
          <a:p>
            <a:pPr marL="0" lvl="0" indent="0" algn="l" rtl="0">
              <a:lnSpc>
                <a:spcPct val="105000"/>
              </a:lnSpc>
              <a:spcBef>
                <a:spcPts val="0"/>
              </a:spcBef>
              <a:spcAft>
                <a:spcPts val="0"/>
              </a:spcAft>
              <a:buNone/>
            </a:pPr>
            <a:r>
              <a:rPr lang="ru" sz="1600"/>
              <a:t>Этот шаблон редактировать нельзя</a:t>
            </a:r>
            <a:endParaRPr sz="1600"/>
          </a:p>
          <a:p>
            <a:pPr marL="0" lvl="0" indent="0" algn="l" rtl="0">
              <a:lnSpc>
                <a:spcPct val="105000"/>
              </a:lnSpc>
              <a:spcBef>
                <a:spcPts val="1200"/>
              </a:spcBef>
              <a:spcAft>
                <a:spcPts val="0"/>
              </a:spcAft>
              <a:buNone/>
            </a:pPr>
            <a:r>
              <a:rPr lang="ru" sz="1600"/>
              <a:t>Скопируйте его и сохраните на свой диск:</a:t>
            </a:r>
            <a:endParaRPr sz="1600"/>
          </a:p>
          <a:p>
            <a:pPr marL="0" lvl="0" indent="457200" algn="l" rtl="0">
              <a:lnSpc>
                <a:spcPct val="105000"/>
              </a:lnSpc>
              <a:spcBef>
                <a:spcPts val="1200"/>
              </a:spcBef>
              <a:spcAft>
                <a:spcPts val="0"/>
              </a:spcAft>
              <a:buNone/>
            </a:pPr>
            <a:r>
              <a:rPr lang="ru" sz="1600"/>
              <a:t>Файл / Создать копию / Вся презентация / …</a:t>
            </a:r>
            <a:endParaRPr sz="1600"/>
          </a:p>
          <a:p>
            <a:pPr marL="0" lvl="0" indent="0" algn="l" rtl="0">
              <a:lnSpc>
                <a:spcPct val="105000"/>
              </a:lnSpc>
              <a:spcBef>
                <a:spcPts val="1200"/>
              </a:spcBef>
              <a:spcAft>
                <a:spcPts val="0"/>
              </a:spcAft>
              <a:buNone/>
            </a:pPr>
            <a:endParaRPr sz="1600"/>
          </a:p>
          <a:p>
            <a:pPr marL="0" lvl="0" indent="0" algn="l" rtl="0">
              <a:lnSpc>
                <a:spcPct val="105000"/>
              </a:lnSpc>
              <a:spcBef>
                <a:spcPts val="1200"/>
              </a:spcBef>
              <a:spcAft>
                <a:spcPts val="0"/>
              </a:spcAft>
              <a:buNone/>
            </a:pPr>
            <a:r>
              <a:rPr lang="ru" sz="1600"/>
              <a:t>Обратите внимание на заметки докладчика (это область под слайдами). Мы оставили вам рекомендации по заполнению слайдов</a:t>
            </a:r>
            <a:endParaRPr sz="1600"/>
          </a:p>
          <a:p>
            <a:pPr marL="0" lvl="0" indent="0" algn="l" rtl="0">
              <a:lnSpc>
                <a:spcPct val="105000"/>
              </a:lnSpc>
              <a:spcBef>
                <a:spcPts val="1200"/>
              </a:spcBef>
              <a:spcAft>
                <a:spcPts val="0"/>
              </a:spcAft>
              <a:buNone/>
            </a:pPr>
            <a:endParaRPr sz="1600"/>
          </a:p>
          <a:p>
            <a:pPr marL="0" lvl="0" indent="0" algn="l" rtl="0">
              <a:lnSpc>
                <a:spcPct val="105000"/>
              </a:lnSpc>
              <a:spcBef>
                <a:spcPts val="1200"/>
              </a:spcBef>
              <a:spcAft>
                <a:spcPts val="1200"/>
              </a:spcAft>
              <a:buNone/>
            </a:pPr>
            <a:r>
              <a:rPr lang="ru" sz="1600"/>
              <a:t>Удалите этот слайд, когда всё сделаете</a:t>
            </a:r>
            <a:endParaRPr sz="16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0000"/>
            <a:lum/>
          </a:blip>
          <a:srcRect/>
          <a:stretch>
            <a:fillRect t="-12000" b="-12000"/>
          </a:stretch>
        </a:blipFill>
        <a:effectLst/>
      </p:bgPr>
    </p:bg>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172224" y="-9219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ru" b="1" i="1" dirty="0"/>
              <a:t>СУПЕР-ГРИБЫ</a:t>
            </a:r>
            <a:endParaRPr b="1" i="1" dirty="0"/>
          </a:p>
        </p:txBody>
      </p:sp>
      <p:sp>
        <p:nvSpPr>
          <p:cNvPr id="61" name="Google Shape;61;p14"/>
          <p:cNvSpPr txBox="1">
            <a:spLocks noGrp="1"/>
          </p:cNvSpPr>
          <p:nvPr>
            <p:ph type="subTitle" idx="1"/>
          </p:nvPr>
        </p:nvSpPr>
        <p:spPr>
          <a:xfrm>
            <a:off x="311700" y="226966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b="1" i="1" dirty="0">
                <a:solidFill>
                  <a:schemeClr val="tx1"/>
                </a:solidFill>
              </a:rPr>
              <a:t>ФГБОУ ВО РГАУ-МСХА ИМ. К.А. ТИМИРЯЗЕВА</a:t>
            </a:r>
            <a:endParaRPr b="1" i="1" dirty="0">
              <a:solidFill>
                <a:schemeClr val="tx1"/>
              </a:solidFill>
            </a:endParaRPr>
          </a:p>
        </p:txBody>
      </p:sp>
      <p:sp>
        <p:nvSpPr>
          <p:cNvPr id="62" name="Google Shape;62;p14"/>
          <p:cNvSpPr txBox="1">
            <a:spLocks noGrp="1"/>
          </p:cNvSpPr>
          <p:nvPr>
            <p:ph type="subTitle" idx="1"/>
          </p:nvPr>
        </p:nvSpPr>
        <p:spPr>
          <a:xfrm>
            <a:off x="311700" y="416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b="1" i="1" dirty="0">
                <a:solidFill>
                  <a:schemeClr val="tx1"/>
                </a:solidFill>
              </a:rPr>
              <a:t>Инициативная разработка</a:t>
            </a:r>
            <a:endParaRPr b="1" i="1" dirty="0">
              <a:solidFill>
                <a:schemeClr val="tx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i="1" dirty="0">
                <a:solidFill>
                  <a:schemeClr val="tx1"/>
                </a:solidFill>
              </a:rPr>
              <a:t>Пользователь и проблема</a:t>
            </a:r>
            <a:endParaRPr b="1" i="1" dirty="0">
              <a:solidFill>
                <a:schemeClr val="tx1"/>
              </a:solidFill>
            </a:endParaRPr>
          </a:p>
        </p:txBody>
      </p:sp>
      <p:sp>
        <p:nvSpPr>
          <p:cNvPr id="68" name="Google Shape;68;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ru-RU" b="1" i="1" dirty="0">
                <a:solidFill>
                  <a:schemeClr val="tx1"/>
                </a:solidFill>
              </a:rPr>
              <a:t>Пользователи:</a:t>
            </a:r>
          </a:p>
          <a:p>
            <a:pPr marL="0" lvl="0" indent="0" algn="l" rtl="0">
              <a:spcBef>
                <a:spcPts val="0"/>
              </a:spcBef>
              <a:spcAft>
                <a:spcPts val="1200"/>
              </a:spcAft>
              <a:buNone/>
            </a:pPr>
            <a:r>
              <a:rPr lang="ru-RU" dirty="0">
                <a:solidFill>
                  <a:schemeClr val="tx1"/>
                </a:solidFill>
              </a:rPr>
              <a:t>- розничные покупатели свежих грибов – люди;</a:t>
            </a:r>
          </a:p>
          <a:p>
            <a:pPr marL="0" lvl="0" indent="0" algn="l" rtl="0">
              <a:spcBef>
                <a:spcPts val="0"/>
              </a:spcBef>
              <a:spcAft>
                <a:spcPts val="1200"/>
              </a:spcAft>
              <a:buNone/>
            </a:pPr>
            <a:r>
              <a:rPr lang="ru-RU" dirty="0">
                <a:solidFill>
                  <a:schemeClr val="tx1"/>
                </a:solidFill>
              </a:rPr>
              <a:t>- организации общественного питания (кафе, рестораны);</a:t>
            </a:r>
          </a:p>
          <a:p>
            <a:pPr marL="0" lvl="0" indent="0" algn="l" rtl="0">
              <a:spcBef>
                <a:spcPts val="0"/>
              </a:spcBef>
              <a:spcAft>
                <a:spcPts val="1200"/>
              </a:spcAft>
              <a:buNone/>
            </a:pPr>
            <a:r>
              <a:rPr lang="ru-RU" dirty="0">
                <a:solidFill>
                  <a:schemeClr val="tx1"/>
                </a:solidFill>
              </a:rPr>
              <a:t>- оптовые покупатели – перерабатывающие и заготовительные организации.</a:t>
            </a:r>
          </a:p>
          <a:p>
            <a:pPr marL="0" lvl="0" indent="0" algn="l" rtl="0">
              <a:spcBef>
                <a:spcPts val="0"/>
              </a:spcBef>
              <a:spcAft>
                <a:spcPts val="1200"/>
              </a:spcAft>
              <a:buNone/>
            </a:pPr>
            <a:endParaRPr lang="ru-RU" sz="800" b="1" i="1" dirty="0">
              <a:solidFill>
                <a:schemeClr val="tx1"/>
              </a:solidFill>
            </a:endParaRPr>
          </a:p>
          <a:p>
            <a:pPr marL="0" lvl="0" indent="0" algn="l" rtl="0">
              <a:spcBef>
                <a:spcPts val="0"/>
              </a:spcBef>
              <a:spcAft>
                <a:spcPts val="1200"/>
              </a:spcAft>
              <a:buNone/>
            </a:pPr>
            <a:r>
              <a:rPr lang="ru-RU" b="1" i="1" dirty="0">
                <a:solidFill>
                  <a:schemeClr val="tx1"/>
                </a:solidFill>
              </a:rPr>
              <a:t>Проблема</a:t>
            </a:r>
            <a:r>
              <a:rPr lang="en-US" b="1" i="1" dirty="0">
                <a:solidFill>
                  <a:schemeClr val="tx1"/>
                </a:solidFill>
              </a:rPr>
              <a:t> </a:t>
            </a:r>
            <a:r>
              <a:rPr lang="ru-RU" dirty="0">
                <a:solidFill>
                  <a:schemeClr val="tx1"/>
                </a:solidFill>
              </a:rPr>
              <a:t>заключается в получении быстрого белка для полноценного питания, в части устойчивого развития – эффективное производство</a:t>
            </a:r>
            <a:endParaRPr dirty="0">
              <a:solidFill>
                <a:schemeClr val="tx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i="1" dirty="0">
                <a:solidFill>
                  <a:schemeClr val="tx1"/>
                </a:solidFill>
              </a:rPr>
              <a:t>Как уже решается проблема</a:t>
            </a:r>
            <a:endParaRPr b="1" i="1" dirty="0">
              <a:solidFill>
                <a:schemeClr val="tx1"/>
              </a:solidFill>
            </a:endParaRPr>
          </a:p>
        </p:txBody>
      </p:sp>
      <p:sp>
        <p:nvSpPr>
          <p:cNvPr id="74" name="Google Shape;74;p16"/>
          <p:cNvSpPr txBox="1">
            <a:spLocks noGrp="1"/>
          </p:cNvSpPr>
          <p:nvPr>
            <p:ph type="body" idx="1"/>
          </p:nvPr>
        </p:nvSpPr>
        <p:spPr>
          <a:xfrm>
            <a:off x="311700" y="1082733"/>
            <a:ext cx="8520600" cy="3899972"/>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ru-RU" sz="1400" b="1" i="1" dirty="0">
                <a:solidFill>
                  <a:schemeClr val="tx1"/>
                </a:solidFill>
              </a:rPr>
              <a:t>1. На сегодняшний день оптимизируются уже имеющиеся источники:</a:t>
            </a:r>
          </a:p>
          <a:p>
            <a:pPr marL="285750" indent="-285750">
              <a:spcAft>
                <a:spcPts val="1200"/>
              </a:spcAft>
              <a:buFont typeface="Courier New" panose="02070309020205020404" pitchFamily="49" charset="0"/>
              <a:buChar char="o"/>
            </a:pPr>
            <a:r>
              <a:rPr lang="ru-RU" sz="1400" dirty="0">
                <a:solidFill>
                  <a:schemeClr val="tx1"/>
                </a:solidFill>
              </a:rPr>
              <a:t>Развитие технологий, позволяющих повысить эффективность производства мяса, молочных продуктов и яиц с одновременным снижением выбросов парниковых газов, потребления воды и кормов</a:t>
            </a:r>
          </a:p>
          <a:p>
            <a:pPr marL="285750" indent="-285750">
              <a:spcAft>
                <a:spcPts val="1200"/>
              </a:spcAft>
              <a:buFont typeface="Courier New" panose="02070309020205020404" pitchFamily="49" charset="0"/>
              <a:buChar char="o"/>
            </a:pPr>
            <a:r>
              <a:rPr lang="ru-RU" sz="1400" dirty="0">
                <a:solidFill>
                  <a:schemeClr val="tx1"/>
                </a:solidFill>
              </a:rPr>
              <a:t>улучшение методов развития аквакультуры, использование замкнутых систем</a:t>
            </a:r>
          </a:p>
          <a:p>
            <a:pPr marL="285750" indent="-285750">
              <a:spcAft>
                <a:spcPts val="1200"/>
              </a:spcAft>
              <a:buFont typeface="Courier New" panose="02070309020205020404" pitchFamily="49" charset="0"/>
              <a:buChar char="o"/>
            </a:pPr>
            <a:r>
              <a:rPr lang="ru-RU" sz="1400" dirty="0">
                <a:solidFill>
                  <a:schemeClr val="tx1"/>
                </a:solidFill>
              </a:rPr>
              <a:t>разработка и внедрение эффективных методов производства белка из растительных источников, таких как соя, горох, чечевица</a:t>
            </a:r>
          </a:p>
          <a:p>
            <a:pPr marL="0" lvl="0" indent="0" algn="l" rtl="0">
              <a:spcBef>
                <a:spcPts val="0"/>
              </a:spcBef>
              <a:spcAft>
                <a:spcPts val="1200"/>
              </a:spcAft>
              <a:buNone/>
            </a:pPr>
            <a:r>
              <a:rPr lang="ru-RU" sz="1400" b="1" i="1" dirty="0">
                <a:solidFill>
                  <a:schemeClr val="tx1"/>
                </a:solidFill>
              </a:rPr>
              <a:t>2. Развиваются альтернативные отрасли:</a:t>
            </a:r>
          </a:p>
          <a:p>
            <a:pPr marL="285750" indent="-285750">
              <a:spcAft>
                <a:spcPts val="1200"/>
              </a:spcAft>
              <a:buFont typeface="Courier New" panose="02070309020205020404" pitchFamily="49" charset="0"/>
              <a:buChar char="o"/>
            </a:pPr>
            <a:r>
              <a:rPr lang="ru-RU" sz="1400" dirty="0">
                <a:solidFill>
                  <a:schemeClr val="tx1"/>
                </a:solidFill>
              </a:rPr>
              <a:t>выращивание микроводорослей</a:t>
            </a:r>
          </a:p>
          <a:p>
            <a:pPr marL="285750" indent="-285750">
              <a:spcAft>
                <a:spcPts val="1200"/>
              </a:spcAft>
              <a:buFont typeface="Courier New" panose="02070309020205020404" pitchFamily="49" charset="0"/>
              <a:buChar char="o"/>
            </a:pPr>
            <a:r>
              <a:rPr lang="ru-RU" sz="1400" dirty="0">
                <a:solidFill>
                  <a:schemeClr val="tx1"/>
                </a:solidFill>
              </a:rPr>
              <a:t>переработка насекомых</a:t>
            </a:r>
          </a:p>
          <a:p>
            <a:pPr marL="285750" indent="-285750">
              <a:spcAft>
                <a:spcPts val="1200"/>
              </a:spcAft>
              <a:buFont typeface="Courier New" panose="02070309020205020404" pitchFamily="49" charset="0"/>
              <a:buChar char="o"/>
            </a:pPr>
            <a:r>
              <a:rPr lang="ru-RU" sz="1400" dirty="0">
                <a:solidFill>
                  <a:schemeClr val="tx1"/>
                </a:solidFill>
              </a:rPr>
              <a:t>использование биотехнологий для производства растительного белка</a:t>
            </a:r>
            <a:endParaRPr sz="1400" dirty="0">
              <a:solidFill>
                <a:schemeClr val="tx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311700" y="19564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i="1" dirty="0">
                <a:solidFill>
                  <a:schemeClr val="tx1"/>
                </a:solidFill>
              </a:rPr>
              <a:t>Решение</a:t>
            </a:r>
            <a:endParaRPr b="1" i="1" dirty="0">
              <a:solidFill>
                <a:schemeClr val="tx1"/>
              </a:solidFill>
            </a:endParaRPr>
          </a:p>
        </p:txBody>
      </p:sp>
      <p:sp>
        <p:nvSpPr>
          <p:cNvPr id="80" name="Google Shape;80;p17"/>
          <p:cNvSpPr txBox="1">
            <a:spLocks noGrp="1"/>
          </p:cNvSpPr>
          <p:nvPr>
            <p:ph type="body" idx="1"/>
          </p:nvPr>
        </p:nvSpPr>
        <p:spPr>
          <a:xfrm>
            <a:off x="311700" y="976983"/>
            <a:ext cx="8520600" cy="3761269"/>
          </a:xfrm>
          <a:prstGeom prst="rect">
            <a:avLst/>
          </a:prstGeom>
        </p:spPr>
        <p:txBody>
          <a:bodyPr spcFirstLastPara="1" wrap="square" lIns="91425" tIns="91425" rIns="91425" bIns="91425" anchor="t" anchorCtr="0">
            <a:normAutofit fontScale="85000" lnSpcReduction="20000"/>
          </a:bodyPr>
          <a:lstStyle/>
          <a:p>
            <a:pPr marL="0" lvl="0" indent="0" algn="l" rtl="0">
              <a:spcBef>
                <a:spcPts val="0"/>
              </a:spcBef>
              <a:spcAft>
                <a:spcPts val="1200"/>
              </a:spcAft>
              <a:buNone/>
            </a:pPr>
            <a:r>
              <a:rPr lang="ru-RU" sz="1600" dirty="0">
                <a:solidFill>
                  <a:schemeClr val="tx1"/>
                </a:solidFill>
                <a:latin typeface="+mj-lt"/>
              </a:rPr>
              <a:t>Для потребителей, которым необходимо получить быстрый белок, круглогодичное возделывание грибов типа: шампиньоны, вешенки, опята и маслята в закрытом грунте будет прекрасным решением. В отличие от альтернативных источников белка при культивировании грибов можно получить до 60 тонн сухого белка (12 т урожая в год с га), когда как </a:t>
            </a:r>
            <a:r>
              <a:rPr lang="ru-RU" sz="1600" dirty="0">
                <a:solidFill>
                  <a:schemeClr val="tx1"/>
                </a:solidFill>
                <a:effectLst/>
                <a:latin typeface="+mj-lt"/>
                <a:ea typeface="Calibri" panose="020F0502020204030204" pitchFamily="34" charset="0"/>
              </a:rPr>
              <a:t>при современном производстве говядины с одного гектара в год можно получить 61,8 кг сухого белка, при рыборазведении уже 582,6 кг.</a:t>
            </a:r>
          </a:p>
          <a:p>
            <a:pPr marL="0" lvl="0" indent="0" algn="l" rtl="0">
              <a:spcBef>
                <a:spcPts val="0"/>
              </a:spcBef>
              <a:spcAft>
                <a:spcPts val="1200"/>
              </a:spcAft>
              <a:buNone/>
            </a:pPr>
            <a:r>
              <a:rPr lang="ru-RU" sz="1600" dirty="0">
                <a:solidFill>
                  <a:schemeClr val="tx1"/>
                </a:solidFill>
                <a:latin typeface="+mj-lt"/>
                <a:ea typeface="Calibri" panose="020F0502020204030204" pitchFamily="34" charset="0"/>
              </a:rPr>
              <a:t>Преимущества грибов: </a:t>
            </a:r>
          </a:p>
          <a:p>
            <a:pPr marL="285750" lvl="0" indent="-285750" algn="l" rtl="0">
              <a:spcBef>
                <a:spcPts val="0"/>
              </a:spcBef>
              <a:spcAft>
                <a:spcPts val="600"/>
              </a:spcAft>
              <a:buFont typeface="Wingdings" panose="05000000000000000000" pitchFamily="2" charset="2"/>
              <a:buChar char="Ø"/>
            </a:pPr>
            <a:r>
              <a:rPr lang="ru-RU" sz="1600" dirty="0">
                <a:solidFill>
                  <a:schemeClr val="tx1"/>
                </a:solidFill>
                <a:latin typeface="+mj-lt"/>
                <a:ea typeface="Calibri" panose="020F0502020204030204" pitchFamily="34" charset="0"/>
              </a:rPr>
              <a:t>полный белковый спектр,  </a:t>
            </a:r>
          </a:p>
          <a:p>
            <a:pPr marL="285750" lvl="0" indent="-285750" algn="l" rtl="0">
              <a:spcBef>
                <a:spcPts val="0"/>
              </a:spcBef>
              <a:spcAft>
                <a:spcPts val="600"/>
              </a:spcAft>
              <a:buFont typeface="Wingdings" panose="05000000000000000000" pitchFamily="2" charset="2"/>
              <a:buChar char="Ø"/>
            </a:pPr>
            <a:r>
              <a:rPr lang="ru-RU" sz="1600" dirty="0">
                <a:solidFill>
                  <a:schemeClr val="tx1"/>
                </a:solidFill>
                <a:latin typeface="+mj-lt"/>
                <a:ea typeface="Calibri" panose="020F0502020204030204" pitchFamily="34" charset="0"/>
              </a:rPr>
              <a:t>высокое содержание аминокислот с разветвленной цепью, </a:t>
            </a:r>
          </a:p>
          <a:p>
            <a:pPr marL="285750" lvl="0" indent="-285750" algn="l" rtl="0">
              <a:spcBef>
                <a:spcPts val="0"/>
              </a:spcBef>
              <a:spcAft>
                <a:spcPts val="600"/>
              </a:spcAft>
              <a:buFont typeface="Wingdings" panose="05000000000000000000" pitchFamily="2" charset="2"/>
              <a:buChar char="Ø"/>
            </a:pPr>
            <a:r>
              <a:rPr lang="ru-RU" sz="1600" dirty="0">
                <a:solidFill>
                  <a:schemeClr val="tx1"/>
                </a:solidFill>
                <a:latin typeface="+mj-lt"/>
                <a:ea typeface="Calibri" panose="020F0502020204030204" pitchFamily="34" charset="0"/>
              </a:rPr>
              <a:t>легкость усвоения низкий углеродный след, </a:t>
            </a:r>
          </a:p>
          <a:p>
            <a:pPr marL="285750" lvl="0" indent="-285750" algn="l" rtl="0">
              <a:spcBef>
                <a:spcPts val="0"/>
              </a:spcBef>
              <a:spcAft>
                <a:spcPts val="600"/>
              </a:spcAft>
              <a:buFont typeface="Wingdings" panose="05000000000000000000" pitchFamily="2" charset="2"/>
              <a:buChar char="Ø"/>
            </a:pPr>
            <a:r>
              <a:rPr lang="ru-RU" sz="1600" dirty="0">
                <a:solidFill>
                  <a:schemeClr val="tx1"/>
                </a:solidFill>
                <a:latin typeface="+mj-lt"/>
                <a:ea typeface="Calibri" panose="020F0502020204030204" pitchFamily="34" charset="0"/>
              </a:rPr>
              <a:t>быстрый рост и высокая урожайность,</a:t>
            </a:r>
          </a:p>
          <a:p>
            <a:pPr marL="285750" lvl="0" indent="-285750" algn="l" rtl="0">
              <a:spcBef>
                <a:spcPts val="0"/>
              </a:spcBef>
              <a:spcAft>
                <a:spcPts val="600"/>
              </a:spcAft>
              <a:buFont typeface="Wingdings" panose="05000000000000000000" pitchFamily="2" charset="2"/>
              <a:buChar char="Ø"/>
            </a:pPr>
            <a:r>
              <a:rPr lang="ru-RU" sz="1600" dirty="0">
                <a:solidFill>
                  <a:schemeClr val="tx1"/>
                </a:solidFill>
                <a:latin typeface="+mj-lt"/>
                <a:ea typeface="Calibri" panose="020F0502020204030204" pitchFamily="34" charset="0"/>
              </a:rPr>
              <a:t> богатый состав питательных веществ, </a:t>
            </a:r>
          </a:p>
          <a:p>
            <a:pPr marL="285750" lvl="0" indent="-285750" algn="l" rtl="0">
              <a:spcBef>
                <a:spcPts val="0"/>
              </a:spcBef>
              <a:spcAft>
                <a:spcPts val="600"/>
              </a:spcAft>
              <a:buFont typeface="Wingdings" panose="05000000000000000000" pitchFamily="2" charset="2"/>
              <a:buChar char="Ø"/>
            </a:pPr>
            <a:r>
              <a:rPr lang="ru-RU" sz="1600" dirty="0">
                <a:solidFill>
                  <a:schemeClr val="tx1"/>
                </a:solidFill>
                <a:latin typeface="+mj-lt"/>
                <a:ea typeface="Calibri" panose="020F0502020204030204" pitchFamily="34" charset="0"/>
              </a:rPr>
              <a:t>разнообразие видов и вкусовых качеств.</a:t>
            </a:r>
            <a:endParaRPr lang="ru-RU" sz="1600" dirty="0">
              <a:solidFill>
                <a:schemeClr val="tx1"/>
              </a:solidFill>
              <a:effectLst/>
              <a:latin typeface="+mj-lt"/>
              <a:ea typeface="Calibri" panose="020F050202020403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i="1" dirty="0">
                <a:solidFill>
                  <a:schemeClr val="tx1"/>
                </a:solidFill>
              </a:rPr>
              <a:t>Актуальность проблемы</a:t>
            </a:r>
            <a:endParaRPr b="1" i="1" dirty="0">
              <a:solidFill>
                <a:schemeClr val="tx1"/>
              </a:solidFill>
            </a:endParaRPr>
          </a:p>
        </p:txBody>
      </p:sp>
      <p:sp>
        <p:nvSpPr>
          <p:cNvPr id="86" name="Google Shape;86;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20000"/>
          </a:bodyPr>
          <a:lstStyle/>
          <a:p>
            <a:pPr marL="285750" indent="-285750">
              <a:spcAft>
                <a:spcPts val="1200"/>
              </a:spcAft>
              <a:buFont typeface="Courier New" panose="02070309020205020404" pitchFamily="49" charset="0"/>
              <a:buChar char="o"/>
            </a:pPr>
            <a:r>
              <a:rPr lang="ru-RU" sz="1400" dirty="0">
                <a:solidFill>
                  <a:schemeClr val="tx1"/>
                </a:solidFill>
                <a:latin typeface="+mj-lt"/>
                <a:ea typeface="Calibri" panose="020F0502020204030204" pitchFamily="34" charset="0"/>
                <a:cs typeface="Times New Roman" panose="02020603050405020304" pitchFamily="18" charset="0"/>
              </a:rPr>
              <a:t>население мира растет, вместе с этим растет спрос на быстрый белок;</a:t>
            </a:r>
          </a:p>
          <a:p>
            <a:pPr marL="285750" indent="-285750">
              <a:spcAft>
                <a:spcPts val="1200"/>
              </a:spcAft>
              <a:buFont typeface="Courier New" panose="02070309020205020404" pitchFamily="49" charset="0"/>
              <a:buChar char="o"/>
            </a:pPr>
            <a:r>
              <a:rPr lang="ru-RU" sz="1400" dirty="0">
                <a:solidFill>
                  <a:schemeClr val="tx1"/>
                </a:solidFill>
                <a:latin typeface="+mj-lt"/>
                <a:ea typeface="Calibri" panose="020F0502020204030204" pitchFamily="34" charset="0"/>
                <a:cs typeface="Times New Roman" panose="02020603050405020304" pitchFamily="18" charset="0"/>
              </a:rPr>
              <a:t>в развивающихся странах наблюдается переход к более белково-ориентированной диете, что увеличивает давление на традиционные источники белка (мясо, молочные продукты), производство которых наносит значительный экологический вред;</a:t>
            </a:r>
          </a:p>
          <a:p>
            <a:pPr marL="285750" indent="-285750">
              <a:spcAft>
                <a:spcPts val="1200"/>
              </a:spcAft>
              <a:buFont typeface="Courier New" panose="02070309020205020404" pitchFamily="49" charset="0"/>
              <a:buChar char="o"/>
            </a:pPr>
            <a:r>
              <a:rPr lang="ru-RU" sz="1400" dirty="0">
                <a:solidFill>
                  <a:schemeClr val="tx1"/>
                </a:solidFill>
                <a:latin typeface="+mj-lt"/>
                <a:ea typeface="Calibri" panose="020F0502020204030204" pitchFamily="34" charset="0"/>
                <a:cs typeface="Times New Roman" panose="02020603050405020304" pitchFamily="18" charset="0"/>
              </a:rPr>
              <a:t>животноводство требует больших площадей земли, воды и ресурсов, а также приводит к выбросам парниковых газов;</a:t>
            </a:r>
          </a:p>
          <a:p>
            <a:pPr marL="285750" indent="-285750">
              <a:spcAft>
                <a:spcPts val="1200"/>
              </a:spcAft>
              <a:buFont typeface="Courier New" panose="02070309020205020404" pitchFamily="49" charset="0"/>
              <a:buChar char="o"/>
            </a:pPr>
            <a:r>
              <a:rPr lang="ru-RU" sz="1400" dirty="0">
                <a:solidFill>
                  <a:schemeClr val="tx1"/>
                </a:solidFill>
                <a:latin typeface="+mj-lt"/>
                <a:ea typeface="Calibri" panose="020F0502020204030204" pitchFamily="34" charset="0"/>
                <a:cs typeface="Times New Roman" panose="02020603050405020304" pitchFamily="18" charset="0"/>
              </a:rPr>
              <a:t>в некоторых регионах доступ к традиционным источникам белка ограничен из-за географических, экономических или социальных факторов.</a:t>
            </a:r>
          </a:p>
          <a:p>
            <a:pPr marL="0" indent="0">
              <a:spcAft>
                <a:spcPts val="1200"/>
              </a:spcAft>
              <a:buNone/>
            </a:pPr>
            <a:r>
              <a:rPr lang="ru-RU" sz="1400" dirty="0">
                <a:solidFill>
                  <a:schemeClr val="tx1"/>
                </a:solidFill>
                <a:latin typeface="+mj-lt"/>
                <a:ea typeface="Calibri" panose="020F0502020204030204" pitchFamily="34" charset="0"/>
                <a:cs typeface="Times New Roman" panose="02020603050405020304" pitchFamily="18" charset="0"/>
              </a:rPr>
              <a:t>По этим причинам здоровье населения ухудшается, особенно у детей и подростков, дефицит белка может привести к замедлению роста, снижению мышечной массы и ослаблению иммунной системы. Также недостаток белка приводит к недостатку энергии, снижению работы мозга, ухудшению процесса заживления ран, нередко к развитию анемии. В долгосрочном периоде дефицит повышает риск развития хронических заболеваний и нарушения обмена веществ.</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i="1" dirty="0">
                <a:solidFill>
                  <a:schemeClr val="tx1"/>
                </a:solidFill>
              </a:rPr>
              <a:t>Команда</a:t>
            </a:r>
            <a:endParaRPr b="1" i="1" dirty="0">
              <a:solidFill>
                <a:schemeClr val="tx1"/>
              </a:solidFill>
            </a:endParaRPr>
          </a:p>
        </p:txBody>
      </p:sp>
      <p:sp>
        <p:nvSpPr>
          <p:cNvPr id="92" name="Google Shape;92;p19"/>
          <p:cNvSpPr txBox="1">
            <a:spLocks noGrp="1"/>
          </p:cNvSpPr>
          <p:nvPr>
            <p:ph type="body" idx="1"/>
          </p:nvPr>
        </p:nvSpPr>
        <p:spPr>
          <a:xfrm>
            <a:off x="2054617" y="3793828"/>
            <a:ext cx="5198919" cy="1046440"/>
          </a:xfrm>
          <a:prstGeom prst="rect">
            <a:avLst/>
          </a:prstGeom>
        </p:spPr>
        <p:txBody>
          <a:bodyPr spcFirstLastPara="1" wrap="square" lIns="91425" tIns="91425" rIns="91425" bIns="91425" anchor="t" anchorCtr="0">
            <a:normAutofit fontScale="25000" lnSpcReduction="20000"/>
          </a:bodyPr>
          <a:lstStyle/>
          <a:p>
            <a:pPr marL="0" indent="0">
              <a:spcAft>
                <a:spcPts val="1200"/>
              </a:spcAft>
              <a:buNone/>
            </a:pPr>
            <a:r>
              <a:rPr lang="ru-RU" sz="5600" i="1" dirty="0">
                <a:solidFill>
                  <a:schemeClr val="tx1"/>
                </a:solidFill>
                <a:latin typeface="+mn-lt"/>
              </a:rPr>
              <a:t>Кораблева Полина Алексеевна – </a:t>
            </a:r>
            <a:r>
              <a:rPr lang="ru-RU" sz="4800" i="1" dirty="0">
                <a:solidFill>
                  <a:schemeClr val="tx1"/>
                </a:solidFill>
                <a:latin typeface="+mn-lt"/>
              </a:rPr>
              <a:t>направление подготовки «Экономическая безопасность». Руководство проектов и написание научных статей в области контроля и ревизии, участие в разработке бизнес-планов.</a:t>
            </a:r>
          </a:p>
        </p:txBody>
      </p:sp>
      <p:pic>
        <p:nvPicPr>
          <p:cNvPr id="2" name="Рисунок 1">
            <a:extLst>
              <a:ext uri="{FF2B5EF4-FFF2-40B4-BE49-F238E27FC236}">
                <a16:creationId xmlns:a16="http://schemas.microsoft.com/office/drawing/2014/main" id="{2333988F-A80E-1EAD-3B6A-B5F28EBF45C4}"/>
              </a:ext>
            </a:extLst>
          </p:cNvPr>
          <p:cNvPicPr>
            <a:picLocks noChangeAspect="1"/>
          </p:cNvPicPr>
          <p:nvPr/>
        </p:nvPicPr>
        <p:blipFill rotWithShape="1">
          <a:blip r:embed="rId3">
            <a:extLst>
              <a:ext uri="{28A0092B-C50C-407E-A947-70E740481C1C}">
                <a14:useLocalDpi xmlns:a14="http://schemas.microsoft.com/office/drawing/2010/main" val="0"/>
              </a:ext>
            </a:extLst>
          </a:blip>
          <a:srcRect l="24949" t="9718" r="22441" b="3403"/>
          <a:stretch/>
        </p:blipFill>
        <p:spPr>
          <a:xfrm>
            <a:off x="311700" y="2439942"/>
            <a:ext cx="991874" cy="1092155"/>
          </a:xfrm>
          <a:prstGeom prst="rect">
            <a:avLst/>
          </a:prstGeom>
        </p:spPr>
      </p:pic>
      <p:pic>
        <p:nvPicPr>
          <p:cNvPr id="3" name="Google Shape;306;p6">
            <a:extLst>
              <a:ext uri="{FF2B5EF4-FFF2-40B4-BE49-F238E27FC236}">
                <a16:creationId xmlns:a16="http://schemas.microsoft.com/office/drawing/2014/main" id="{FF0EC926-6D4B-7D4B-4686-8C5D96193CAD}"/>
              </a:ext>
            </a:extLst>
          </p:cNvPr>
          <p:cNvPicPr preferRelativeResize="0"/>
          <p:nvPr/>
        </p:nvPicPr>
        <p:blipFill rotWithShape="1">
          <a:blip r:embed="rId4">
            <a:alphaModFix/>
          </a:blip>
          <a:srcRect l="9903" t="26899" r="48535" b="53150"/>
          <a:stretch/>
        </p:blipFill>
        <p:spPr>
          <a:xfrm>
            <a:off x="311701" y="1170387"/>
            <a:ext cx="995506" cy="1064098"/>
          </a:xfrm>
          <a:prstGeom prst="rect">
            <a:avLst/>
          </a:prstGeom>
          <a:noFill/>
          <a:ln>
            <a:noFill/>
          </a:ln>
        </p:spPr>
      </p:pic>
      <p:pic>
        <p:nvPicPr>
          <p:cNvPr id="5" name="Рисунок 4" descr="Изображение выглядит как Человеческое лицо, одежда, человек, куртка&#10;&#10;Контент, сгенерированный ИИ, может содержать ошибки.">
            <a:extLst>
              <a:ext uri="{FF2B5EF4-FFF2-40B4-BE49-F238E27FC236}">
                <a16:creationId xmlns:a16="http://schemas.microsoft.com/office/drawing/2014/main" id="{2E05965D-3407-518B-E282-691558A47382}"/>
              </a:ext>
            </a:extLst>
          </p:cNvPr>
          <p:cNvPicPr>
            <a:picLocks noChangeAspect="1"/>
          </p:cNvPicPr>
          <p:nvPr/>
        </p:nvPicPr>
        <p:blipFill>
          <a:blip r:embed="rId5"/>
          <a:srcRect l="836" r="8624"/>
          <a:stretch/>
        </p:blipFill>
        <p:spPr>
          <a:xfrm>
            <a:off x="302361" y="3737554"/>
            <a:ext cx="1010552" cy="1102713"/>
          </a:xfrm>
          <a:prstGeom prst="rect">
            <a:avLst/>
          </a:prstGeom>
        </p:spPr>
      </p:pic>
      <p:sp>
        <p:nvSpPr>
          <p:cNvPr id="6" name="TextBox 5">
            <a:extLst>
              <a:ext uri="{FF2B5EF4-FFF2-40B4-BE49-F238E27FC236}">
                <a16:creationId xmlns:a16="http://schemas.microsoft.com/office/drawing/2014/main" id="{EA0756AD-05DF-AB09-1E99-2BD960900BF1}"/>
              </a:ext>
            </a:extLst>
          </p:cNvPr>
          <p:cNvSpPr txBox="1"/>
          <p:nvPr/>
        </p:nvSpPr>
        <p:spPr>
          <a:xfrm>
            <a:off x="1993619" y="1170387"/>
            <a:ext cx="5755690" cy="1261884"/>
          </a:xfrm>
          <a:prstGeom prst="rect">
            <a:avLst/>
          </a:prstGeom>
          <a:noFill/>
        </p:spPr>
        <p:txBody>
          <a:bodyPr wrap="square" rtlCol="0">
            <a:spAutoFit/>
          </a:bodyPr>
          <a:lstStyle/>
          <a:p>
            <a:r>
              <a:rPr lang="ru-RU" sz="1400" i="1" dirty="0">
                <a:solidFill>
                  <a:schemeClr val="tx1"/>
                </a:solidFill>
                <a:latin typeface="+mn-lt"/>
              </a:rPr>
              <a:t>Сергеева Наталья Викторовна - </a:t>
            </a:r>
            <a:r>
              <a:rPr lang="ru-RU" sz="1200" i="1" dirty="0">
                <a:solidFill>
                  <a:schemeClr val="tx1"/>
                </a:solidFill>
                <a:latin typeface="+mn-lt"/>
              </a:rPr>
              <a:t>руководитель проекта, к.э.н., доцент, кафедра «Экономики и организации производства». Опыт в ведении стартап-проектов, множество научных трудов в области экономики и маркетинга, опыт разработки бизнес-планов и участие в их практической реализации.</a:t>
            </a:r>
          </a:p>
          <a:p>
            <a:endParaRPr lang="ru-RU" dirty="0"/>
          </a:p>
        </p:txBody>
      </p:sp>
      <p:sp>
        <p:nvSpPr>
          <p:cNvPr id="7" name="TextBox 6">
            <a:extLst>
              <a:ext uri="{FF2B5EF4-FFF2-40B4-BE49-F238E27FC236}">
                <a16:creationId xmlns:a16="http://schemas.microsoft.com/office/drawing/2014/main" id="{1C81D514-D7AB-9D67-423D-CC9A75529704}"/>
              </a:ext>
            </a:extLst>
          </p:cNvPr>
          <p:cNvSpPr txBox="1"/>
          <p:nvPr/>
        </p:nvSpPr>
        <p:spPr>
          <a:xfrm>
            <a:off x="1993619" y="2370466"/>
            <a:ext cx="5534017" cy="1046440"/>
          </a:xfrm>
          <a:prstGeom prst="rect">
            <a:avLst/>
          </a:prstGeom>
          <a:noFill/>
        </p:spPr>
        <p:txBody>
          <a:bodyPr wrap="square" rtlCol="0">
            <a:spAutoFit/>
          </a:bodyPr>
          <a:lstStyle/>
          <a:p>
            <a:pPr marL="0" lvl="0" indent="0" algn="l" rtl="0">
              <a:spcBef>
                <a:spcPts val="0"/>
              </a:spcBef>
              <a:spcAft>
                <a:spcPts val="1200"/>
              </a:spcAft>
              <a:buNone/>
            </a:pPr>
            <a:r>
              <a:rPr lang="ru-RU" sz="1400" i="1" dirty="0">
                <a:solidFill>
                  <a:schemeClr val="tx1"/>
                </a:solidFill>
                <a:latin typeface="+mn-lt"/>
              </a:rPr>
              <a:t>Кузнецова Мария Михайловна – </a:t>
            </a:r>
            <a:r>
              <a:rPr lang="ru-RU" sz="1200" i="1" dirty="0">
                <a:solidFill>
                  <a:schemeClr val="tx1"/>
                </a:solidFill>
                <a:latin typeface="+mn-lt"/>
              </a:rPr>
              <a:t>направление подготовки «Экономическая безопасность». Выиграно и реализовано 2 стартап-проекта: Разработка технологии приготовления инновационного кофейного напитка из семян конопли; Иппотерапия и мягкие методики верховой езды. Научные работы по оценке бизнес-процессов.</a:t>
            </a:r>
            <a:endParaRPr lang="ru-RU" sz="1400" i="1" dirty="0">
              <a:solidFill>
                <a:schemeClr val="tx1"/>
              </a:solidFill>
              <a:latin typeface="+mn-lt"/>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559</TotalTime>
  <Words>1593</Words>
  <Application>Microsoft Office PowerPoint</Application>
  <PresentationFormat>Экран (16:9)</PresentationFormat>
  <Paragraphs>96</Paragraphs>
  <Slides>7</Slides>
  <Notes>7</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7</vt:i4>
      </vt:variant>
    </vt:vector>
  </HeadingPairs>
  <TitlesOfParts>
    <vt:vector size="12" baseType="lpstr">
      <vt:lpstr>Courier New</vt:lpstr>
      <vt:lpstr>Wingdings</vt:lpstr>
      <vt:lpstr>Arial</vt:lpstr>
      <vt:lpstr>Nunito</vt:lpstr>
      <vt:lpstr>Simple Light</vt:lpstr>
      <vt:lpstr>Скопируйте этот шаблон</vt:lpstr>
      <vt:lpstr>СУПЕР-ГРИБЫ</vt:lpstr>
      <vt:lpstr>Пользователь и проблема</vt:lpstr>
      <vt:lpstr>Как уже решается проблема</vt:lpstr>
      <vt:lpstr>Решение</vt:lpstr>
      <vt:lpstr>Актуальность проблемы</vt:lpstr>
      <vt:lpstr>Команда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Скопируйте этот шаблон</dc:title>
  <dc:creator>Наталья Викторовна Сергеева</dc:creator>
  <cp:lastModifiedBy>Наталья Викторовна Сергеева</cp:lastModifiedBy>
  <cp:revision>10</cp:revision>
  <dcterms:modified xsi:type="dcterms:W3CDTF">2025-04-13T16:44:19Z</dcterms:modified>
</cp:coreProperties>
</file>