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308" r:id="rId2"/>
    <p:sldId id="257" r:id="rId3"/>
    <p:sldId id="300" r:id="rId4"/>
    <p:sldId id="289" r:id="rId5"/>
    <p:sldId id="310" r:id="rId6"/>
    <p:sldId id="311" r:id="rId7"/>
    <p:sldId id="312" r:id="rId8"/>
    <p:sldId id="288" r:id="rId9"/>
    <p:sldId id="274" r:id="rId10"/>
    <p:sldId id="302" r:id="rId11"/>
    <p:sldId id="301" r:id="rId12"/>
    <p:sldId id="282" r:id="rId13"/>
    <p:sldId id="275" r:id="rId14"/>
    <p:sldId id="284" r:id="rId15"/>
    <p:sldId id="285" r:id="rId16"/>
    <p:sldId id="290" r:id="rId17"/>
    <p:sldId id="286" r:id="rId18"/>
    <p:sldId id="295" r:id="rId19"/>
    <p:sldId id="296" r:id="rId20"/>
    <p:sldId id="297" r:id="rId21"/>
    <p:sldId id="298" r:id="rId22"/>
    <p:sldId id="299" r:id="rId23"/>
    <p:sldId id="280" r:id="rId24"/>
    <p:sldId id="272" r:id="rId25"/>
    <p:sldId id="283" r:id="rId26"/>
  </p:sldIdLst>
  <p:sldSz cx="18288000" cy="10287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onthrax Sb" panose="020B0604020202020204" charset="0"/>
      <p:regular r:id="rId32"/>
      <p:bold r:id="rId33"/>
      <p:italic r:id="rId34"/>
      <p:boldItalic r:id="rId35"/>
    </p:embeddedFont>
    <p:embeddedFont>
      <p:font typeface="Gilroy-Light" panose="00000400000000000000" pitchFamily="2" charset="-52"/>
      <p:regular r:id="rId36"/>
      <p:bold r:id="rId37"/>
      <p:italic r:id="rId38"/>
      <p:boldItalic r:id="rId39"/>
    </p:embeddedFont>
    <p:embeddedFont>
      <p:font typeface="Noto Sans" panose="020B0502040504020204" pitchFamily="34" charset="0"/>
      <p:regular r:id="rId40"/>
      <p:bold r:id="rId41"/>
      <p:italic r:id="rId42"/>
      <p:boldItalic r:id="rId43"/>
    </p:embeddedFont>
    <p:embeddedFont>
      <p:font typeface="Noto Sans Bold" panose="020B0802040504020204" charset="0"/>
      <p:regular r:id="rId44"/>
      <p:bold r:id="rId45"/>
    </p:embeddedFont>
    <p:embeddedFont>
      <p:font typeface="Playfair Display" panose="00000500000000000000" pitchFamily="2" charset="-52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54" autoAdjust="0"/>
  </p:normalViewPr>
  <p:slideViewPr>
    <p:cSldViewPr>
      <p:cViewPr varScale="1">
        <p:scale>
          <a:sx n="53" d="100"/>
          <a:sy n="53" d="100"/>
        </p:scale>
        <p:origin x="29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katerinakuznetsova\Downloads\risk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12175585013067E-3"/>
          <c:y val="5.3818527386271069E-2"/>
          <c:w val="0.26749822881031704"/>
          <c:h val="0.9461814726137289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6E1-724E-9E16-3F17370272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6E1-724E-9E16-3F17370272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6E1-724E-9E16-3F173702720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6E1-724E-9E16-3F173702720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86E1-724E-9E16-3F173702720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86E1-724E-9E16-3F173702720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86E1-724E-9E16-3F173702720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321C74E-0631-4787-B30B-E826E652B667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6E1-724E-9E16-3F173702720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EBC7566-AE0D-48A2-A934-4367884D8BEF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6E1-724E-9E16-3F173702720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08CEB77-99DF-415C-A339-62980847E17D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6E1-724E-9E16-3F173702720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3A3AA548-386F-4270-A0C1-72909BF096C7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6E1-724E-9E16-3F173702720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0F85DFB-C76E-4B0B-AE10-477BA05C4751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6E1-724E-9E16-3F173702720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0943AB70-0A65-4585-86F2-A1B47514AC3A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6E1-724E-9E16-3F173702720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C6C80AF-58B9-4E13-9724-10082AF40B12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6E1-724E-9E16-3F17370272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Лист1!$A$1:$A$7</c:f>
              <c:strCache>
                <c:ptCount val="7"/>
                <c:pt idx="0">
                  <c:v>Отсутсвие инвесторов </c:v>
                </c:pt>
                <c:pt idx="1">
                  <c:v>Отсутсвие спроса </c:v>
                </c:pt>
                <c:pt idx="2">
                  <c:v>Нехватка технологий для производства продукта </c:v>
                </c:pt>
                <c:pt idx="3">
                  <c:v>Высокая стоимость продукта</c:v>
                </c:pt>
                <c:pt idx="4">
                  <c:v>Долгая окупаемость </c:v>
                </c:pt>
                <c:pt idx="5">
                  <c:v>Внешние факторы, которые могут тормозить развитие проекта </c:v>
                </c:pt>
                <c:pt idx="6">
                  <c:v>Высокая стоимость продукта для потенциальных потребителей</c:v>
                </c:pt>
              </c:strCache>
            </c:strRef>
          </c:cat>
          <c:val>
            <c:numRef>
              <c:f>Лист1!$B$1:$B$7</c:f>
              <c:numCache>
                <c:formatCode>General</c:formatCode>
                <c:ptCount val="7"/>
                <c:pt idx="0">
                  <c:v>7</c:v>
                </c:pt>
                <c:pt idx="1">
                  <c:v>3</c:v>
                </c:pt>
                <c:pt idx="2">
                  <c:v>4</c:v>
                </c:pt>
                <c:pt idx="3">
                  <c:v>10</c:v>
                </c:pt>
                <c:pt idx="4">
                  <c:v>10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6E1-724E-9E16-3F173702720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3952399237290798"/>
          <c:y val="7.118702638659196E-3"/>
          <c:w val="0.62418288737966798"/>
          <c:h val="0.987138696220966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C1D64-881A-554D-88A2-8C4A1D2B3538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2F8EB-FFB0-6C4C-AF58-7C1E6C428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797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84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2F8EB-FFB0-6C4C-AF58-7C1E6C4281F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14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vk.com/away.php?to=https%3A%2F%2Fpresentationgenerator.ru&amp;cc_key=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B139324-222C-854C-2BEB-C12CF2AAB7E4}"/>
              </a:ext>
            </a:extLst>
          </p:cNvPr>
          <p:cNvSpPr txBox="1"/>
          <p:nvPr/>
        </p:nvSpPr>
        <p:spPr>
          <a:xfrm>
            <a:off x="609600" y="3228647"/>
            <a:ext cx="13868400" cy="74789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7" tIns="68577" rIns="68577" bIns="68577" numCol="1" spcCol="38100" rtlCol="0" anchor="t">
            <a:spAutoFit/>
          </a:bodyPr>
          <a:lstStyle/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6000" b="1" i="0" u="none" strike="noStrike" dirty="0">
                <a:effectLst/>
                <a:latin typeface="Conthrax Sb" panose="020B0707020201080204" pitchFamily="34" charset="0"/>
              </a:rPr>
              <a:t>Автоматический генератор презентаций</a:t>
            </a:r>
            <a:endParaRPr lang="ru-RU" sz="6000" b="1" dirty="0"/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en-US" sz="3600" b="1" dirty="0"/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Афанасьева Ирина</a:t>
            </a:r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Куваева Софья</a:t>
            </a:r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Панова Людмила</a:t>
            </a:r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Шишова Кристина</a:t>
            </a:r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Кузнецова Екатерина</a:t>
            </a:r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3600" dirty="0"/>
          </a:p>
          <a:p>
            <a:pPr defTabSz="1316733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ЦМК 2-1 </a:t>
            </a:r>
          </a:p>
          <a:p>
            <a:pPr defTabSz="1371600" hangingPunct="0"/>
            <a:endParaRPr lang="ru-RU" sz="2700" dirty="0">
              <a:solidFill>
                <a:srgbClr val="000000"/>
              </a:solidFill>
              <a:sym typeface="Helvetica"/>
            </a:endParaRPr>
          </a:p>
        </p:txBody>
      </p:sp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F75C6B8C-7BF9-41CF-1AC8-D0458E030F05}"/>
              </a:ext>
            </a:extLst>
          </p:cNvPr>
          <p:cNvSpPr/>
          <p:nvPr/>
        </p:nvSpPr>
        <p:spPr>
          <a:xfrm>
            <a:off x="-1" y="2997"/>
            <a:ext cx="18288000" cy="3100938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39655C-A29E-6E57-39D5-DC5BDC6027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078" y="-109395"/>
            <a:ext cx="3199253" cy="31992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815CC2-67EC-F767-E2E7-0211CEC274EC}"/>
              </a:ext>
            </a:extLst>
          </p:cNvPr>
          <p:cNvSpPr txBox="1"/>
          <p:nvPr/>
        </p:nvSpPr>
        <p:spPr>
          <a:xfrm>
            <a:off x="381000" y="766958"/>
            <a:ext cx="12254243" cy="156965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7317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b="1" i="0" u="none" strike="noStrike" dirty="0">
                <a:solidFill>
                  <a:schemeClr val="bg1"/>
                </a:solidFill>
                <a:effectLst/>
                <a:latin typeface="Conthrax Sb" panose="020B0707020201080204" pitchFamily="34" charset="0"/>
              </a:rPr>
              <a:t>Edu</a:t>
            </a:r>
            <a:r>
              <a:rPr lang="ru-RU" sz="9600" b="1" i="0" u="none" strike="noStrike" dirty="0">
                <a:solidFill>
                  <a:schemeClr val="bg1"/>
                </a:solidFill>
                <a:effectLst/>
                <a:latin typeface="Conthrax Sb" panose="020B0707020201080204" pitchFamily="34" charset="0"/>
              </a:rPr>
              <a:t>-</a:t>
            </a:r>
            <a:r>
              <a:rPr lang="en-US" sz="9600" b="1" i="0" u="none" strike="noStrike" dirty="0">
                <a:solidFill>
                  <a:schemeClr val="bg1"/>
                </a:solidFill>
                <a:effectLst/>
                <a:latin typeface="Conthrax Sb" panose="020B0707020201080204" pitchFamily="34" charset="0"/>
              </a:rPr>
              <a:t>net</a:t>
            </a:r>
            <a:endParaRPr lang="ru-RU" sz="9600" b="1" i="0" u="none" strike="noStrike" dirty="0">
              <a:solidFill>
                <a:schemeClr val="bg1"/>
              </a:solidFill>
              <a:effectLst/>
              <a:latin typeface="Conthrax Sb" panose="020B0707020201080204" pitchFamily="34" charset="0"/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3E63E2BE-28B1-DD4F-E73E-B8BD2CFDD96C}"/>
              </a:ext>
            </a:extLst>
          </p:cNvPr>
          <p:cNvSpPr/>
          <p:nvPr/>
        </p:nvSpPr>
        <p:spPr>
          <a:xfrm>
            <a:off x="14841412" y="3103935"/>
            <a:ext cx="3446587" cy="3593476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Прямоугольник 13">
            <a:extLst>
              <a:ext uri="{FF2B5EF4-FFF2-40B4-BE49-F238E27FC236}">
                <a16:creationId xmlns:a16="http://schemas.microsoft.com/office/drawing/2014/main" id="{BDB9FD16-742F-1744-7735-A8CE9764D425}"/>
              </a:ext>
            </a:extLst>
          </p:cNvPr>
          <p:cNvSpPr/>
          <p:nvPr/>
        </p:nvSpPr>
        <p:spPr>
          <a:xfrm>
            <a:off x="14841413" y="6697411"/>
            <a:ext cx="3446587" cy="3593477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05C69-4000-2DE2-97AB-86795D0A61CF}"/>
              </a:ext>
            </a:extLst>
          </p:cNvPr>
          <p:cNvSpPr txBox="1"/>
          <p:nvPr/>
        </p:nvSpPr>
        <p:spPr>
          <a:xfrm>
            <a:off x="15038887" y="3931177"/>
            <a:ext cx="30516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Основы проектного управления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4A9F8A-E349-6F6D-36BF-A00EEAEDB749}"/>
              </a:ext>
            </a:extLst>
          </p:cNvPr>
          <p:cNvSpPr txBox="1"/>
          <p:nvPr/>
        </p:nvSpPr>
        <p:spPr>
          <a:xfrm>
            <a:off x="15038887" y="7524653"/>
            <a:ext cx="30516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ГУУ</a:t>
            </a:r>
          </a:p>
          <a:p>
            <a:pPr algn="ctr"/>
            <a:endParaRPr lang="ru-RU" sz="3600" b="1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Москва 2023 г</a:t>
            </a:r>
          </a:p>
        </p:txBody>
      </p:sp>
    </p:spTree>
    <p:extLst>
      <p:ext uri="{BB962C8B-B14F-4D97-AF65-F5344CB8AC3E}">
        <p14:creationId xmlns:p14="http://schemas.microsoft.com/office/powerpoint/2010/main" val="3173239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2700000">
            <a:off x="14184697" y="7840618"/>
            <a:ext cx="9621592" cy="962159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885134" y="800100"/>
            <a:ext cx="2745651" cy="28305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330592" y="162477"/>
            <a:ext cx="2021926" cy="202192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792710" y="240292"/>
            <a:ext cx="1119616" cy="11196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700" y="1233405"/>
            <a:ext cx="6004858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u="none" dirty="0">
                <a:solidFill>
                  <a:srgbClr val="242424"/>
                </a:solidFill>
                <a:latin typeface="Playfair Display"/>
              </a:rPr>
              <a:t>О проекте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28700" y="3787410"/>
            <a:ext cx="13576626" cy="4555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ru-RU" sz="4000" b="1" u="none" dirty="0">
                <a:solidFill>
                  <a:srgbClr val="000000"/>
                </a:solidFill>
                <a:latin typeface="Noto Sans"/>
              </a:rPr>
              <a:t>Автоматический генератор презентаций </a:t>
            </a:r>
            <a:r>
              <a:rPr lang="ru-RU" sz="3200" u="none" dirty="0">
                <a:solidFill>
                  <a:srgbClr val="000000"/>
                </a:solidFill>
                <a:latin typeface="Noto Sans"/>
              </a:rPr>
              <a:t>- </a:t>
            </a:r>
            <a:r>
              <a:rPr lang="en-US" sz="3200" dirty="0">
                <a:solidFill>
                  <a:srgbClr val="000000"/>
                </a:solidFill>
                <a:latin typeface="Noto Sans"/>
              </a:rPr>
              <a:t>w</a:t>
            </a:r>
            <a:r>
              <a:rPr lang="en" sz="3200" u="none" dirty="0">
                <a:solidFill>
                  <a:srgbClr val="000000"/>
                </a:solidFill>
                <a:latin typeface="Noto Sans"/>
              </a:rPr>
              <a:t>eb-</a:t>
            </a:r>
            <a:r>
              <a:rPr lang="ru-RU" sz="3200" u="none" dirty="0">
                <a:solidFill>
                  <a:srgbClr val="000000"/>
                </a:solidFill>
                <a:latin typeface="Noto Sans"/>
              </a:rPr>
              <a:t>сайт</a:t>
            </a:r>
            <a:r>
              <a:rPr lang="ru-RU" sz="3200" dirty="0">
                <a:solidFill>
                  <a:srgbClr val="000000"/>
                </a:solidFill>
                <a:latin typeface="Noto Sans"/>
              </a:rPr>
              <a:t> для создания презентаций «под ключ»</a:t>
            </a:r>
            <a:r>
              <a:rPr lang="ru-RU" sz="3200" u="none" dirty="0">
                <a:solidFill>
                  <a:srgbClr val="000000"/>
                </a:solidFill>
                <a:latin typeface="Noto Sans"/>
              </a:rPr>
              <a:t> из готового текста с помощью искусственного интеллекта и выделения самим пользователем нужных частей (строк, слов) с автоматическим подбором дизайна или формированием его по критериям клиента.</a:t>
            </a:r>
          </a:p>
          <a:p>
            <a:pPr marL="0" lvl="0" indent="0">
              <a:spcBef>
                <a:spcPct val="0"/>
              </a:spcBef>
            </a:pPr>
            <a:endParaRPr lang="ru-RU" sz="3200" b="1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endParaRPr lang="ru-RU" sz="3200" b="1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endParaRPr lang="en-US" sz="3200" b="1" u="none" dirty="0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2700000">
            <a:off x="14184697" y="7840618"/>
            <a:ext cx="9621592" cy="962159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14399" y="3491100"/>
            <a:ext cx="6586505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ru-RU" sz="3200" u="none" dirty="0">
                <a:solidFill>
                  <a:srgbClr val="000000"/>
                </a:solidFill>
                <a:latin typeface="Noto Sans"/>
              </a:rPr>
              <a:t>В России более 4 млн студентов, и на создание презентаций уходят часы, которые можно потратить на более детальную проработку проекта.</a:t>
            </a:r>
          </a:p>
          <a:p>
            <a:pPr marL="0" lvl="0" indent="0">
              <a:spcBef>
                <a:spcPct val="0"/>
              </a:spcBef>
            </a:pPr>
            <a:endParaRPr lang="ru-RU" sz="3200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Т</a:t>
            </a:r>
            <a:r>
              <a:rPr lang="ru-RU" sz="3200" u="none" dirty="0">
                <a:solidFill>
                  <a:srgbClr val="000000"/>
                </a:solidFill>
                <a:latin typeface="Noto Sans"/>
              </a:rPr>
              <a:t>акие презентации часто используются по одному разу и не стоят всех затраченных усилий.</a:t>
            </a:r>
          </a:p>
          <a:p>
            <a:pPr marL="0" lvl="0" indent="0">
              <a:spcBef>
                <a:spcPct val="0"/>
              </a:spcBef>
            </a:pPr>
            <a:endParaRPr lang="ru-RU" sz="3200" b="1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endParaRPr lang="en-US" sz="3200" u="none" dirty="0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01893E-5017-0514-CD98-3D45C6892F72}"/>
              </a:ext>
            </a:extLst>
          </p:cNvPr>
          <p:cNvSpPr txBox="1"/>
          <p:nvPr/>
        </p:nvSpPr>
        <p:spPr>
          <a:xfrm>
            <a:off x="2480269" y="2355950"/>
            <a:ext cx="2488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ПРОБЛЕМА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BC6E8-2AED-5412-4B68-D9B8FD37DA94}"/>
              </a:ext>
            </a:extLst>
          </p:cNvPr>
          <p:cNvSpPr txBox="1"/>
          <p:nvPr/>
        </p:nvSpPr>
        <p:spPr>
          <a:xfrm>
            <a:off x="12189882" y="2355950"/>
            <a:ext cx="2109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РЕШЕНИЕ</a:t>
            </a: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889D3140-0729-C41C-EF8C-B94A835CB0D1}"/>
              </a:ext>
            </a:extLst>
          </p:cNvPr>
          <p:cNvSpPr txBox="1"/>
          <p:nvPr/>
        </p:nvSpPr>
        <p:spPr>
          <a:xfrm>
            <a:off x="10744200" y="3491100"/>
            <a:ext cx="6170081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ru-RU" sz="3200" u="none" dirty="0">
                <a:solidFill>
                  <a:srgbClr val="000000"/>
                </a:solidFill>
                <a:latin typeface="Noto Sans"/>
              </a:rPr>
              <a:t>Уменьшить время создания презентации до 5-10 минут за счет создания сервиса автоматических презентаций</a:t>
            </a:r>
          </a:p>
          <a:p>
            <a:pPr marL="0" lvl="0" indent="0">
              <a:spcBef>
                <a:spcPct val="0"/>
              </a:spcBef>
            </a:pPr>
            <a:endParaRPr lang="ru-RU" sz="3200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endParaRPr lang="ru-RU" sz="3200" b="1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endParaRPr lang="en-US" sz="3200" u="none" dirty="0">
              <a:solidFill>
                <a:srgbClr val="000000"/>
              </a:solidFill>
              <a:latin typeface="Noto Sans"/>
            </a:endParaRPr>
          </a:p>
        </p:txBody>
      </p:sp>
      <p:pic>
        <p:nvPicPr>
          <p:cNvPr id="8" name="Рисунок 7" descr="Стрелка: небольшой изгиб со сплошной заливкой">
            <a:extLst>
              <a:ext uri="{FF2B5EF4-FFF2-40B4-BE49-F238E27FC236}">
                <a16:creationId xmlns:a16="http://schemas.microsoft.com/office/drawing/2014/main" id="{8B37B6C2-A519-01A1-FF7C-FEAAB0691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1952" y="3822662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1076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 rot="2700000">
            <a:off x="15325907" y="8165198"/>
            <a:ext cx="7817544" cy="849406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20"/>
              </a:lnSpc>
            </a:pPr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5942542" y="-571500"/>
            <a:ext cx="2021926" cy="202192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97400" y="-302553"/>
            <a:ext cx="1119616" cy="11196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8578" y="425071"/>
            <a:ext cx="857250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dirty="0">
                <a:solidFill>
                  <a:srgbClr val="242424"/>
                </a:solidFill>
                <a:latin typeface="Playfair Display"/>
              </a:rPr>
              <a:t>Конкуренты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793020-6C3B-B6D7-CFFE-DE229E595CCB}"/>
              </a:ext>
            </a:extLst>
          </p:cNvPr>
          <p:cNvSpPr txBox="1"/>
          <p:nvPr/>
        </p:nvSpPr>
        <p:spPr>
          <a:xfrm>
            <a:off x="891235" y="2324100"/>
            <a:ext cx="12504056" cy="5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u="none" strike="noStrike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https://presentationgenerator.ru</a:t>
            </a:r>
            <a:endParaRPr lang="ru-RU" sz="3200" kern="100" dirty="0">
              <a:solidFill>
                <a:schemeClr val="tx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5" name="Рисунок 4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0E16FD1D-F44D-5457-7358-B6B17A06E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35" y="3120646"/>
            <a:ext cx="11243568" cy="67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27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 rot="2700000">
            <a:off x="15325907" y="8165198"/>
            <a:ext cx="7817544" cy="849406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20"/>
              </a:lnSpc>
            </a:pPr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5942542" y="-571500"/>
            <a:ext cx="2021926" cy="202192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97400" y="-302553"/>
            <a:ext cx="1119616" cy="11196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8578" y="425071"/>
            <a:ext cx="857250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dirty="0">
                <a:solidFill>
                  <a:srgbClr val="242424"/>
                </a:solidFill>
                <a:latin typeface="Playfair Display"/>
              </a:rPr>
              <a:t>Конкуренты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793020-6C3B-B6D7-CFFE-DE229E595CCB}"/>
              </a:ext>
            </a:extLst>
          </p:cNvPr>
          <p:cNvSpPr txBox="1"/>
          <p:nvPr/>
        </p:nvSpPr>
        <p:spPr>
          <a:xfrm>
            <a:off x="876721" y="2324100"/>
            <a:ext cx="12504056" cy="5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https://teasy.one</a:t>
            </a:r>
          </a:p>
        </p:txBody>
      </p:sp>
      <p:pic>
        <p:nvPicPr>
          <p:cNvPr id="6" name="Рисунок 5" descr="Изображение выглядит как текст, снимок экрана, коллаж, Реклама в Интернете&#10;&#10;Автоматически созданное описание">
            <a:extLst>
              <a:ext uri="{FF2B5EF4-FFF2-40B4-BE49-F238E27FC236}">
                <a16:creationId xmlns:a16="http://schemas.microsoft.com/office/drawing/2014/main" id="{0283FBCC-9197-A0A0-55E6-076DB2E6E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21" y="2917596"/>
            <a:ext cx="12973050" cy="711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6709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 rot="2700000">
            <a:off x="15325907" y="8165198"/>
            <a:ext cx="7817544" cy="849406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20"/>
              </a:lnSpc>
            </a:pPr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5942542" y="-571500"/>
            <a:ext cx="2021926" cy="202192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97400" y="-302553"/>
            <a:ext cx="1119616" cy="11196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8578" y="425071"/>
            <a:ext cx="857250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dirty="0">
                <a:solidFill>
                  <a:srgbClr val="242424"/>
                </a:solidFill>
                <a:latin typeface="Playfair Display"/>
              </a:rPr>
              <a:t>Конкуренты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793020-6C3B-B6D7-CFFE-DE229E595CCB}"/>
              </a:ext>
            </a:extLst>
          </p:cNvPr>
          <p:cNvSpPr txBox="1"/>
          <p:nvPr/>
        </p:nvSpPr>
        <p:spPr>
          <a:xfrm>
            <a:off x="876721" y="2324100"/>
            <a:ext cx="12504056" cy="5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https://www.ellty.com/ru/create/presentation</a:t>
            </a:r>
          </a:p>
        </p:txBody>
      </p:sp>
      <p:pic>
        <p:nvPicPr>
          <p:cNvPr id="4" name="Рисунок 3" descr="Изображение выглядит как текст, снимок экрана, программное обеспечение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38C65C1B-AD2A-91F7-AA3B-D059B3825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21" y="2917596"/>
            <a:ext cx="14735175" cy="714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607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 rot="2700000">
            <a:off x="15325907" y="8165198"/>
            <a:ext cx="7817544" cy="849406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20"/>
              </a:lnSpc>
            </a:pPr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5942542" y="-571500"/>
            <a:ext cx="2021926" cy="202192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97400" y="-302553"/>
            <a:ext cx="1119616" cy="11196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8578" y="425071"/>
            <a:ext cx="857250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dirty="0">
                <a:solidFill>
                  <a:srgbClr val="242424"/>
                </a:solidFill>
                <a:latin typeface="Playfair Display"/>
              </a:rPr>
              <a:t>Конкуренты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793020-6C3B-B6D7-CFFE-DE229E595CCB}"/>
              </a:ext>
            </a:extLst>
          </p:cNvPr>
          <p:cNvSpPr txBox="1"/>
          <p:nvPr/>
        </p:nvSpPr>
        <p:spPr>
          <a:xfrm>
            <a:off x="876721" y="2324100"/>
            <a:ext cx="12504056" cy="5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https://www.renderforest.com/ru/presentation-maker</a:t>
            </a:r>
          </a:p>
        </p:txBody>
      </p:sp>
      <p:pic>
        <p:nvPicPr>
          <p:cNvPr id="4" name="Рисунок 3" descr="Изображение выглядит как текст, снимок экрана, программное обеспечение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BD8ADE8C-2E89-2A86-15F3-164E1CE3D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930296"/>
            <a:ext cx="14735175" cy="703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957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14502001" y="8171418"/>
            <a:ext cx="3157315" cy="315731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125786" y="8298477"/>
            <a:ext cx="1561378" cy="1561378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3" name="TextBox 17">
            <a:extLst>
              <a:ext uri="{FF2B5EF4-FFF2-40B4-BE49-F238E27FC236}">
                <a16:creationId xmlns:a16="http://schemas.microsoft.com/office/drawing/2014/main" id="{038BF690-6847-5617-D49D-FB8878B0E6AA}"/>
              </a:ext>
            </a:extLst>
          </p:cNvPr>
          <p:cNvSpPr txBox="1"/>
          <p:nvPr/>
        </p:nvSpPr>
        <p:spPr>
          <a:xfrm>
            <a:off x="1028700" y="1233405"/>
            <a:ext cx="1192530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dirty="0">
                <a:solidFill>
                  <a:srgbClr val="242424"/>
                </a:solidFill>
                <a:latin typeface="Playfair Display"/>
              </a:rPr>
              <a:t>Вывод по конкурентам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2FD06F7C-491A-42CD-4C3A-F57007455C58}"/>
              </a:ext>
            </a:extLst>
          </p:cNvPr>
          <p:cNvSpPr txBox="1"/>
          <p:nvPr/>
        </p:nvSpPr>
        <p:spPr>
          <a:xfrm>
            <a:off x="1062037" y="3009900"/>
            <a:ext cx="11434763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ru-RU" sz="3200" u="none" dirty="0">
                <a:solidFill>
                  <a:srgbClr val="000000"/>
                </a:solidFill>
                <a:latin typeface="Noto Sans"/>
              </a:rPr>
              <a:t>Из 4 изученных конкурентов: прямых конкурентов нет.</a:t>
            </a:r>
          </a:p>
          <a:p>
            <a:pPr marL="0" lvl="0" indent="0">
              <a:spcBef>
                <a:spcPct val="0"/>
              </a:spcBef>
            </a:pPr>
            <a:endParaRPr lang="ru-RU" sz="3200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r>
              <a:rPr lang="ru-RU" sz="3200" u="none" dirty="0">
                <a:solidFill>
                  <a:srgbClr val="000000"/>
                </a:solidFill>
                <a:latin typeface="Noto Sans"/>
              </a:rPr>
              <a:t>Только первый сайт имеет схожесть в тем, что мы хотим создать, остальные сайт могут использоваться лишь для поиска шаблона.</a:t>
            </a:r>
          </a:p>
          <a:p>
            <a:pPr marL="0" lvl="0" indent="0">
              <a:spcBef>
                <a:spcPct val="0"/>
              </a:spcBef>
            </a:pPr>
            <a:endParaRPr lang="ru-RU" sz="3200" b="1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endParaRPr lang="ru-RU" sz="3200" b="1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endParaRPr lang="ru-RU" sz="3200" b="1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endParaRPr lang="en-US" sz="3200" b="1" u="none" dirty="0">
              <a:solidFill>
                <a:srgbClr val="000000"/>
              </a:solidFill>
              <a:latin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39931493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58140" y="1105080"/>
            <a:ext cx="6753785" cy="651740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3759049">
            <a:off x="9076703" y="3772085"/>
            <a:ext cx="6753785" cy="6517403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700000">
            <a:off x="4382026" y="332703"/>
            <a:ext cx="9621592" cy="962159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535032" y="1286899"/>
            <a:ext cx="7217935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540"/>
              </a:lnSpc>
              <a:spcBef>
                <a:spcPct val="0"/>
              </a:spcBef>
            </a:pPr>
            <a:r>
              <a:rPr lang="ru-RU" sz="6500" u="none" dirty="0">
                <a:solidFill>
                  <a:schemeClr val="bg1"/>
                </a:solidFill>
                <a:latin typeface="Playfair Display"/>
              </a:rPr>
              <a:t>УТП</a:t>
            </a:r>
            <a:endParaRPr lang="en-US" sz="6500" u="none" dirty="0">
              <a:solidFill>
                <a:schemeClr val="bg1"/>
              </a:solidFill>
              <a:latin typeface="Playfair Displa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966973" y="3008744"/>
            <a:ext cx="6930069" cy="4743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ru-RU" sz="2200" u="none" dirty="0">
                <a:solidFill>
                  <a:srgbClr val="000000"/>
                </a:solidFill>
                <a:latin typeface="Noto Sans"/>
              </a:rPr>
              <a:t>Наш сайт позволяет быстро создавать презентации из готового текста (составленного пользователем) с помощью искусственного интеллекта и выделения самим пользователем нужных частей (строк, слов) с автоматическим подбором тематического дизайна или формированием его по критериям клиента.</a:t>
            </a:r>
          </a:p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endParaRPr lang="ru-RU" sz="2200" u="none" dirty="0">
              <a:solidFill>
                <a:srgbClr val="000000"/>
              </a:solidFill>
              <a:latin typeface="Noto Sans"/>
            </a:endParaRPr>
          </a:p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ru-RU" sz="2200" u="none" dirty="0">
                <a:solidFill>
                  <a:srgbClr val="000000"/>
                </a:solidFill>
                <a:latin typeface="Noto Sans"/>
              </a:rPr>
              <a:t>Мы отличаемся более глубинной проработкой текста и автоматическим его добавлением на слайды, в то время как большая часть конкурентов предлагает только шаблоны</a:t>
            </a:r>
            <a:endParaRPr lang="en-US" sz="2200" u="none" dirty="0">
              <a:solidFill>
                <a:srgbClr val="000000"/>
              </a:solidFill>
              <a:latin typeface="Noto Sans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3559282" y="1108035"/>
            <a:ext cx="2852460" cy="285246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478000" y="8267700"/>
            <a:ext cx="2745651" cy="28305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5923458" y="7630077"/>
            <a:ext cx="2021926" cy="202192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385576" y="7707892"/>
            <a:ext cx="1119616" cy="11196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699" y="1233405"/>
            <a:ext cx="10397077" cy="2278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6600" u="none" dirty="0">
                <a:solidFill>
                  <a:srgbClr val="242424"/>
                </a:solidFill>
                <a:latin typeface="Playfair Display"/>
              </a:rPr>
              <a:t>Бизнес-модель проекта</a:t>
            </a:r>
          </a:p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endParaRPr lang="ru-RU" sz="6600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76534" y="2752919"/>
            <a:ext cx="13706265" cy="627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ru-RU" sz="3600" b="1" dirty="0">
                <a:solidFill>
                  <a:srgbClr val="000000"/>
                </a:solidFill>
                <a:latin typeface="Noto Sans"/>
              </a:rPr>
              <a:t>Источники доходов проекта:</a:t>
            </a:r>
          </a:p>
          <a:p>
            <a:pPr marL="0" lvl="0" indent="0">
              <a:spcBef>
                <a:spcPct val="0"/>
              </a:spcBef>
            </a:pPr>
            <a:endParaRPr lang="ru-RU" sz="2800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1.​Размещение рекламы на сайте (доход 10.000р/</a:t>
            </a:r>
            <a:r>
              <a:rPr lang="ru-RU" sz="2800" u="none" dirty="0" err="1">
                <a:solidFill>
                  <a:srgbClr val="000000"/>
                </a:solidFill>
                <a:latin typeface="Noto Sans"/>
              </a:rPr>
              <a:t>мес</a:t>
            </a: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 при количестве уникальных пользователей 1000 человек в день), рекламодатели: образовательные программы, онлайн-курсы</a:t>
            </a:r>
          </a:p>
          <a:p>
            <a:pPr marL="0" lvl="0" indent="0">
              <a:spcBef>
                <a:spcPct val="0"/>
              </a:spcBef>
            </a:pP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2.​Платная подписка (стоимость: 299р/</a:t>
            </a:r>
            <a:r>
              <a:rPr lang="ru-RU" sz="2800" u="none" dirty="0" err="1">
                <a:solidFill>
                  <a:srgbClr val="000000"/>
                </a:solidFill>
                <a:latin typeface="Noto Sans"/>
              </a:rPr>
              <a:t>мес</a:t>
            </a: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, 239р/</a:t>
            </a:r>
            <a:r>
              <a:rPr lang="ru-RU" sz="2800" u="none" dirty="0" err="1">
                <a:solidFill>
                  <a:srgbClr val="000000"/>
                </a:solidFill>
                <a:latin typeface="Noto Sans"/>
              </a:rPr>
              <a:t>мес</a:t>
            </a: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 студентам и школьникам, прогнозируемый доход со 100 пользователей, оформивших подписку ко второму месяцу: 23900р/</a:t>
            </a:r>
            <a:r>
              <a:rPr lang="ru-RU" sz="2800" u="none" dirty="0" err="1">
                <a:solidFill>
                  <a:srgbClr val="000000"/>
                </a:solidFill>
                <a:latin typeface="Noto Sans"/>
              </a:rPr>
              <a:t>мес</a:t>
            </a: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)</a:t>
            </a:r>
          </a:p>
          <a:p>
            <a:pPr marL="0" lvl="0" indent="0">
              <a:spcBef>
                <a:spcPct val="0"/>
              </a:spcBef>
            </a:pPr>
            <a:endParaRPr lang="ru-RU" sz="2800" u="none" dirty="0">
              <a:solidFill>
                <a:srgbClr val="000000"/>
              </a:solidFill>
              <a:latin typeface="Noto Sans"/>
            </a:endParaRPr>
          </a:p>
          <a:p>
            <a:pPr>
              <a:spcBef>
                <a:spcPct val="0"/>
              </a:spcBef>
            </a:pPr>
            <a:r>
              <a:rPr lang="ru-RU" sz="3600" b="1" dirty="0">
                <a:solidFill>
                  <a:srgbClr val="000000"/>
                </a:solidFill>
                <a:latin typeface="Noto Sans"/>
              </a:rPr>
              <a:t>Источники расходов проекта:</a:t>
            </a:r>
          </a:p>
          <a:p>
            <a:pPr marL="0" lvl="0" indent="0">
              <a:spcBef>
                <a:spcPct val="0"/>
              </a:spcBef>
            </a:pPr>
            <a:endParaRPr lang="ru-RU" sz="2800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1. Разработка сайта + внедрение искусственного интеллекта: 120000-140000р</a:t>
            </a:r>
          </a:p>
          <a:p>
            <a:pPr marL="0" lvl="0" indent="0">
              <a:spcBef>
                <a:spcPct val="0"/>
              </a:spcBef>
            </a:pP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2. Продвижение: 30000р</a:t>
            </a:r>
          </a:p>
          <a:p>
            <a:pPr marL="0" lvl="0" indent="0">
              <a:spcBef>
                <a:spcPct val="0"/>
              </a:spcBef>
            </a:pP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3. Тестирование и внедрение необходимых изменений в продукт: 30000р</a:t>
            </a:r>
            <a:endParaRPr lang="en-US" sz="2800" b="1" u="none" dirty="0">
              <a:solidFill>
                <a:srgbClr val="000000"/>
              </a:solidFill>
              <a:latin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168127273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>
            <a:extLst>
              <a:ext uri="{FF2B5EF4-FFF2-40B4-BE49-F238E27FC236}">
                <a16:creationId xmlns:a16="http://schemas.microsoft.com/office/drawing/2014/main" id="{3564F747-A871-E03A-1F1F-E21BB638D2A8}"/>
              </a:ext>
            </a:extLst>
          </p:cNvPr>
          <p:cNvSpPr txBox="1"/>
          <p:nvPr/>
        </p:nvSpPr>
        <p:spPr>
          <a:xfrm>
            <a:off x="1028699" y="1233405"/>
            <a:ext cx="16146930" cy="1103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6600" u="none" dirty="0">
                <a:solidFill>
                  <a:srgbClr val="242424"/>
                </a:solidFill>
                <a:latin typeface="Playfair Display"/>
              </a:rPr>
              <a:t>Календарный график проекта</a:t>
            </a:r>
            <a:endParaRPr lang="en-US" sz="6600" u="none" dirty="0">
              <a:solidFill>
                <a:srgbClr val="242424"/>
              </a:solidFill>
              <a:latin typeface="Playfair Displ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2D09FF-C735-634A-DCFD-76D744E82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141" y="2286034"/>
            <a:ext cx="12807718" cy="800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EA2E390-A243-BBE6-59B7-B2EDD01CE55A}"/>
              </a:ext>
            </a:extLst>
          </p:cNvPr>
          <p:cNvSpPr/>
          <p:nvPr/>
        </p:nvSpPr>
        <p:spPr>
          <a:xfrm>
            <a:off x="13258800" y="5524500"/>
            <a:ext cx="914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935E8F-BBAA-4831-F744-C21C9F1BCD36}"/>
              </a:ext>
            </a:extLst>
          </p:cNvPr>
          <p:cNvSpPr txBox="1"/>
          <p:nvPr/>
        </p:nvSpPr>
        <p:spPr>
          <a:xfrm>
            <a:off x="13258800" y="5413738"/>
            <a:ext cx="1066800" cy="45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dirty="0">
                <a:latin typeface="Noto Sans"/>
              </a:rPr>
              <a:t>800 000</a:t>
            </a:r>
            <a:endParaRPr lang="ru-RU" sz="1800" dirty="0">
              <a:latin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153433267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"/>
          <p:cNvSpPr txBox="1"/>
          <p:nvPr/>
        </p:nvSpPr>
        <p:spPr>
          <a:xfrm>
            <a:off x="1028699" y="1233405"/>
            <a:ext cx="12203937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u="none" dirty="0">
                <a:solidFill>
                  <a:srgbClr val="242424"/>
                </a:solidFill>
                <a:latin typeface="Playfair Display"/>
              </a:rPr>
              <a:t>Риски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4662515"/>
              </p:ext>
            </p:extLst>
          </p:nvPr>
        </p:nvGraphicFramePr>
        <p:xfrm>
          <a:off x="1396731" y="3586884"/>
          <a:ext cx="17196069" cy="4861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49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-538048" y="-1208489"/>
            <a:ext cx="2166945" cy="229196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940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5715000" y="401599"/>
            <a:ext cx="5868702" cy="956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540"/>
              </a:lnSpc>
              <a:spcBef>
                <a:spcPct val="0"/>
              </a:spcBef>
            </a:pPr>
            <a:r>
              <a:rPr lang="en-US" sz="6500" u="none" dirty="0">
                <a:solidFill>
                  <a:srgbClr val="242424"/>
                </a:solidFill>
                <a:latin typeface="Playfair Display"/>
              </a:rPr>
              <a:t>Lean canvas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31936DC-5AFB-ADD0-C8A4-9DD1A1C82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013765"/>
              </p:ext>
            </p:extLst>
          </p:nvPr>
        </p:nvGraphicFramePr>
        <p:xfrm>
          <a:off x="495300" y="1619838"/>
          <a:ext cx="17297399" cy="8266341"/>
        </p:xfrm>
        <a:graphic>
          <a:graphicData uri="http://schemas.openxmlformats.org/drawingml/2006/table">
            <a:tbl>
              <a:tblPr firstRow="1" firstCol="1"/>
              <a:tblGrid>
                <a:gridCol w="4800600">
                  <a:extLst>
                    <a:ext uri="{9D8B030D-6E8A-4147-A177-3AD203B41FA5}">
                      <a16:colId xmlns:a16="http://schemas.microsoft.com/office/drawing/2014/main" val="718367588"/>
                    </a:ext>
                  </a:extLst>
                </a:gridCol>
                <a:gridCol w="7038009">
                  <a:extLst>
                    <a:ext uri="{9D8B030D-6E8A-4147-A177-3AD203B41FA5}">
                      <a16:colId xmlns:a16="http://schemas.microsoft.com/office/drawing/2014/main" val="894351908"/>
                    </a:ext>
                  </a:extLst>
                </a:gridCol>
                <a:gridCol w="5458790">
                  <a:extLst>
                    <a:ext uri="{9D8B030D-6E8A-4147-A177-3AD203B41FA5}">
                      <a16:colId xmlns:a16="http://schemas.microsoft.com/office/drawing/2014/main" val="3007916602"/>
                    </a:ext>
                  </a:extLst>
                </a:gridCol>
              </a:tblGrid>
              <a:tr h="24687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Проблема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1.Времязатратное самостоятельное создание презентаций для учебы/работы</a:t>
                      </a:r>
                      <a:b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2.Неумение создавать красивые презентации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Решение</a:t>
                      </a:r>
                      <a:b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автоматического генератора уникальных презентаций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УТП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Генератор презентаций отличается от конкурентов-генераторов шаблонных презентаций: автоматической генерацией текста, неповторимым дизайном, созданным ИИ,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быстрым процессом создания, относительно доступной стоимостью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25470"/>
                  </a:ext>
                </a:extLst>
              </a:tr>
              <a:tr h="14726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Стейкхолдеры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Бюджетные средства государства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Спонсорская помощь компаний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Метрики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количества эффективно реализованных проектов и мероприятий на 20%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Сокращение времени планирования и реализации проектов на 30%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Скрытое преимущество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проекта будет способствовать увеличению KPI работников и учащихся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8620096"/>
                  </a:ext>
                </a:extLst>
              </a:tr>
              <a:tr h="4055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Социальная направленность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Помощь работающим и учащимся сэкономить время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Потребители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школьники (доход родителей)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заграничные русскоговорящие школьники  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учащиеся СПО 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русскоговорящие учащиеся СПО заграничные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студенты ВУЗов 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русскогорорящие студенты заграничных ВУЗов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фрилансеры 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русскоговорящие фрилансеры заграницей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сотрудники компаний</a:t>
                      </a:r>
                      <a:b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русскоговорящие сотрудники заграничных компаний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solidFill>
                            <a:srgbClr val="2F549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Каналы</a:t>
                      </a:r>
                      <a:b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 соцсети: </a:t>
                      </a:r>
                      <a:r>
                        <a:rPr lang="ru-RU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Youtube</a:t>
                      </a: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Telegram</a:t>
                      </a: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Вконтакте</a:t>
                      </a:r>
                      <a:b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 сайт</a:t>
                      </a:r>
                      <a:b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 реклама от вуза</a:t>
                      </a:r>
                      <a:b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 </a:t>
                      </a:r>
                      <a:r>
                        <a:rPr lang="ru-RU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Email</a:t>
                      </a: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-рассылка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4467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2700000">
            <a:off x="14184697" y="7840618"/>
            <a:ext cx="9621592" cy="962159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699" y="1233405"/>
            <a:ext cx="15354301" cy="10683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6000" dirty="0">
                <a:solidFill>
                  <a:srgbClr val="242424"/>
                </a:solidFill>
                <a:latin typeface="Playfair Display"/>
              </a:rPr>
              <a:t>Порядок и структура</a:t>
            </a:r>
            <a:r>
              <a:rPr lang="ru-RU" sz="6000" u="none" dirty="0">
                <a:solidFill>
                  <a:srgbClr val="242424"/>
                </a:solidFill>
                <a:latin typeface="Playfair Display"/>
              </a:rPr>
              <a:t> финансирования</a:t>
            </a:r>
            <a:endParaRPr lang="en-US" sz="6000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590800" y="3950866"/>
            <a:ext cx="12344400" cy="4372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2800" b="1" u="none" dirty="0">
                <a:solidFill>
                  <a:srgbClr val="000000"/>
                </a:solidFill>
                <a:latin typeface="Noto Sans"/>
              </a:rPr>
              <a:t>Объем финансового обеспечения</a:t>
            </a: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2800">
                <a:solidFill>
                  <a:srgbClr val="000000"/>
                </a:solidFill>
                <a:latin typeface="Noto Sans"/>
              </a:rPr>
              <a:t>1.0</a:t>
            </a:r>
            <a:r>
              <a:rPr lang="ru-RU" sz="2800" u="none">
                <a:solidFill>
                  <a:srgbClr val="000000"/>
                </a:solidFill>
                <a:latin typeface="Noto Sans"/>
              </a:rPr>
              <a:t>00.000р</a:t>
            </a:r>
            <a:endParaRPr lang="ru-RU" sz="2800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endParaRPr lang="ru-RU" sz="2800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2800" b="1" u="none" dirty="0">
                <a:solidFill>
                  <a:srgbClr val="000000"/>
                </a:solidFill>
                <a:latin typeface="Noto Sans"/>
              </a:rPr>
              <a:t>Предполагаемые источники финансирования	</a:t>
            </a: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Инвесторы в лице представителей крупных маркетинговых/</a:t>
            </a:r>
            <a:r>
              <a:rPr lang="en" sz="2800" u="none" dirty="0">
                <a:solidFill>
                  <a:srgbClr val="000000"/>
                </a:solidFill>
                <a:latin typeface="Noto Sans"/>
              </a:rPr>
              <a:t>PR </a:t>
            </a: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компаний и собственные сбережения</a:t>
            </a: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endParaRPr lang="ru-RU" sz="2800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2800" b="1" u="none" dirty="0">
                <a:solidFill>
                  <a:srgbClr val="000000"/>
                </a:solidFill>
                <a:latin typeface="Noto Sans"/>
              </a:rPr>
              <a:t>Оценка потенциала «рынка» и рентабельности проекта</a:t>
            </a: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2800" u="none" dirty="0">
                <a:solidFill>
                  <a:srgbClr val="000000"/>
                </a:solidFill>
                <a:latin typeface="Noto Sans"/>
              </a:rPr>
              <a:t>Потенциал рынка высокий, так как одних ВУЗов в России больше 2400, и студенты большинства из них могли бы быть заинтересованы в нашем продукте</a:t>
            </a:r>
            <a:endParaRPr lang="en-US" sz="2800" u="none" dirty="0">
              <a:solidFill>
                <a:srgbClr val="000000"/>
              </a:solidFill>
              <a:latin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420559218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401800" y="8039100"/>
            <a:ext cx="2745651" cy="28305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5847258" y="7401477"/>
            <a:ext cx="2021926" cy="202192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309376" y="7479292"/>
            <a:ext cx="1119616" cy="11196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699" y="1233405"/>
            <a:ext cx="16283174" cy="1103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200" u="none" dirty="0">
                <a:solidFill>
                  <a:srgbClr val="242424"/>
                </a:solidFill>
                <a:latin typeface="Playfair Display"/>
              </a:rPr>
              <a:t>Взаимодействие с внешней средой</a:t>
            </a:r>
            <a:endParaRPr lang="en-US" sz="7200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40549" y="2628900"/>
            <a:ext cx="11718201" cy="707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ru-RU" sz="3600" b="1" dirty="0">
                <a:solidFill>
                  <a:srgbClr val="000000"/>
                </a:solidFill>
                <a:latin typeface="Noto Sans"/>
              </a:rPr>
              <a:t>Стейкхолдеры:</a:t>
            </a: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ВУЗы </a:t>
            </a: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Крупные </a:t>
            </a:r>
            <a:r>
              <a:rPr lang="en" sz="3200" dirty="0">
                <a:solidFill>
                  <a:srgbClr val="000000"/>
                </a:solidFill>
                <a:latin typeface="Noto Sans"/>
              </a:rPr>
              <a:t>PR/</a:t>
            </a:r>
            <a:r>
              <a:rPr lang="ru-RU" sz="3200" dirty="0">
                <a:solidFill>
                  <a:srgbClr val="000000"/>
                </a:solidFill>
                <a:latin typeface="Noto Sans"/>
              </a:rPr>
              <a:t>маркетинговые и другие компании, где часто создаются презентации </a:t>
            </a: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Студенты (то есть потребители)</a:t>
            </a: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Инвесторы </a:t>
            </a: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Исполнители </a:t>
            </a: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Рекламодатели</a:t>
            </a:r>
          </a:p>
          <a:p>
            <a:pPr marL="0" lvl="0" indent="0">
              <a:spcBef>
                <a:spcPct val="0"/>
              </a:spcBef>
            </a:pPr>
            <a:endParaRPr lang="ru-RU" sz="3200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r>
              <a:rPr lang="ru-RU" sz="3600" b="1" dirty="0">
                <a:solidFill>
                  <a:srgbClr val="000000"/>
                </a:solidFill>
                <a:latin typeface="Noto Sans"/>
              </a:rPr>
              <a:t>Поставщики: </a:t>
            </a: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нет</a:t>
            </a:r>
          </a:p>
          <a:p>
            <a:pPr marL="0" lvl="0" indent="0">
              <a:spcBef>
                <a:spcPct val="0"/>
              </a:spcBef>
            </a:pPr>
            <a:endParaRPr lang="ru-RU" sz="3200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spcBef>
                <a:spcPct val="0"/>
              </a:spcBef>
            </a:pPr>
            <a:r>
              <a:rPr lang="ru-RU" sz="3600" b="1" dirty="0">
                <a:solidFill>
                  <a:srgbClr val="000000"/>
                </a:solidFill>
                <a:latin typeface="Noto Sans"/>
              </a:rPr>
              <a:t>Подрядчики:</a:t>
            </a:r>
          </a:p>
          <a:p>
            <a:pPr marL="0" lvl="0" indent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Наша команда и программист</a:t>
            </a:r>
            <a:endParaRPr lang="en-US" sz="3200" u="none" dirty="0">
              <a:solidFill>
                <a:srgbClr val="000000"/>
              </a:solidFill>
              <a:latin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92982556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-538048" y="-1208489"/>
            <a:ext cx="2166945" cy="229196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940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066800" y="401599"/>
            <a:ext cx="1584960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540"/>
              </a:lnSpc>
              <a:spcBef>
                <a:spcPct val="0"/>
              </a:spcBef>
            </a:pPr>
            <a:r>
              <a:rPr lang="ru-RU" sz="6500" u="none" dirty="0">
                <a:solidFill>
                  <a:srgbClr val="242424"/>
                </a:solidFill>
                <a:latin typeface="Playfair Display"/>
              </a:rPr>
              <a:t>Целевая аудитория и продвижение</a:t>
            </a:r>
            <a:endParaRPr lang="en-US" sz="6500" u="none" dirty="0">
              <a:solidFill>
                <a:srgbClr val="242424"/>
              </a:solidFill>
              <a:latin typeface="Playfair Display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CF530E0-EB3D-C03C-CA5F-1A7ABF35C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149537"/>
              </p:ext>
            </p:extLst>
          </p:nvPr>
        </p:nvGraphicFramePr>
        <p:xfrm>
          <a:off x="545424" y="2019300"/>
          <a:ext cx="17449800" cy="7260746"/>
        </p:xfrm>
        <a:graphic>
          <a:graphicData uri="http://schemas.openxmlformats.org/drawingml/2006/table">
            <a:tbl>
              <a:tblPr/>
              <a:tblGrid>
                <a:gridCol w="4963950">
                  <a:extLst>
                    <a:ext uri="{9D8B030D-6E8A-4147-A177-3AD203B41FA5}">
                      <a16:colId xmlns:a16="http://schemas.microsoft.com/office/drawing/2014/main" val="1670659440"/>
                    </a:ext>
                  </a:extLst>
                </a:gridCol>
                <a:gridCol w="2228713">
                  <a:extLst>
                    <a:ext uri="{9D8B030D-6E8A-4147-A177-3AD203B41FA5}">
                      <a16:colId xmlns:a16="http://schemas.microsoft.com/office/drawing/2014/main" val="4097649348"/>
                    </a:ext>
                  </a:extLst>
                </a:gridCol>
                <a:gridCol w="2633932">
                  <a:extLst>
                    <a:ext uri="{9D8B030D-6E8A-4147-A177-3AD203B41FA5}">
                      <a16:colId xmlns:a16="http://schemas.microsoft.com/office/drawing/2014/main" val="1317638867"/>
                    </a:ext>
                  </a:extLst>
                </a:gridCol>
                <a:gridCol w="3508405">
                  <a:extLst>
                    <a:ext uri="{9D8B030D-6E8A-4147-A177-3AD203B41FA5}">
                      <a16:colId xmlns:a16="http://schemas.microsoft.com/office/drawing/2014/main" val="112707378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812923293"/>
                    </a:ext>
                  </a:extLst>
                </a:gridCol>
              </a:tblGrid>
              <a:tr h="39973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Группа ЦА</a:t>
                      </a:r>
                      <a:endParaRPr lang="ru-RU" sz="18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</a:t>
                      </a:r>
                      <a:endParaRPr lang="ru-RU" sz="18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Где</a:t>
                      </a:r>
                      <a:endParaRPr lang="ru-RU" sz="18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Функционал</a:t>
                      </a:r>
                      <a:endParaRPr lang="ru-RU" sz="18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Стоимость</a:t>
                      </a:r>
                      <a:endParaRPr lang="ru-RU" sz="66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184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школьники (доход родителей)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24,5 млн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Миним.стоимость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25 рублей за 1000 показов. Миним. месячный бюджет рекламы – 9000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рублей.Яндекс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(контекстная)</a:t>
                      </a:r>
                      <a:endParaRPr lang="ru-RU" sz="5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5400" dirty="0">
                          <a:effectLst/>
                        </a:rPr>
                      </a:b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Ютуб:медианная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цена на интеграцию в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наноканале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— всего 1000 рублей, в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микроканале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— 2000 рублей, в среднем — 6200 рублей, в крупном — 37 300 рублей, в звездном — 156 000 рублей.</a:t>
                      </a:r>
                      <a:endParaRPr lang="ru-RU" sz="5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5400" dirty="0">
                          <a:effectLst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Реклама в </a:t>
                      </a:r>
                      <a:r>
                        <a:rPr lang="e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Telegram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среднем стоит от 100 до 1000 рублей за 1000 показов.</a:t>
                      </a:r>
                      <a:endParaRPr lang="ru-RU" sz="5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Вк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реклама с любым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бюджетом:от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500 рублей </a:t>
                      </a:r>
                      <a:endParaRPr lang="ru-RU" sz="5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6370443"/>
                  </a:ext>
                </a:extLst>
              </a:tr>
              <a:tr h="78432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заграничные русскоговорящие школьники (доход родителей) 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около 10 млн(31 000 русских школ)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436729"/>
                  </a:ext>
                </a:extLst>
              </a:tr>
              <a:tr h="51676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учащиеся СПО (до 50 тыс) 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более 3 млн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 сети, сайт 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33"/>
                  </a:ext>
                </a:extLst>
              </a:tr>
              <a:tr h="72476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русскоговорящие учащиеся СПО заграничные (до 1000 долл) 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785529"/>
                  </a:ext>
                </a:extLst>
              </a:tr>
              <a:tr h="73779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студенты ВУЗов (до 50 тыс) 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4,08 млн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Реклама от Вуза</a:t>
                      </a:r>
                      <a:endParaRPr lang="ru-RU" sz="1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соцсети: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Вк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Телеграм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Ютуб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667503"/>
                  </a:ext>
                </a:extLst>
              </a:tr>
              <a:tr h="51676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русскоговорящие студенты заграничных ВУЗов (до 1000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долл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57 000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355754"/>
                  </a:ext>
                </a:extLst>
              </a:tr>
              <a:tr h="51676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фрилансеры (от 50 тыс) 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млн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796483"/>
                  </a:ext>
                </a:extLst>
              </a:tr>
              <a:tr h="69496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русскоговорящие фрилансеры заграницей (от 4000 долл) 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327273"/>
                  </a:ext>
                </a:extLst>
              </a:tr>
              <a:tr h="72156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сотрудники компаний (от 60 тыс) 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~100 млн 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емейл рассылка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емейл маркетинг 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13292"/>
                  </a:ext>
                </a:extLst>
              </a:tr>
              <a:tr h="55658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русскоговорящие сотрудники заграничных компаний (от 4000 долл)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~150 млн по всему миру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сайт</a:t>
                      </a:r>
                      <a:endParaRPr lang="ru-RU" sz="14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соцсети</a:t>
                      </a:r>
                      <a:endParaRPr lang="ru-RU" sz="140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медиа реклама </a:t>
                      </a:r>
                      <a:endParaRPr lang="ru-RU" sz="14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контекстная реклама </a:t>
                      </a:r>
                      <a:endParaRPr lang="ru-RU" sz="1400" dirty="0">
                        <a:effectLst/>
                      </a:endParaRPr>
                    </a:p>
                  </a:txBody>
                  <a:tcPr marL="55825" marR="55825" marT="55825" marB="558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198619"/>
                  </a:ext>
                </a:extLst>
              </a:tr>
            </a:tbl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7B3D4EF6-980B-88E1-5F7F-52AB08155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8897" y="369570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26797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2700000">
            <a:off x="14184697" y="7840618"/>
            <a:ext cx="9621592" cy="962159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885134" y="800100"/>
            <a:ext cx="2745651" cy="2830568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330592" y="162477"/>
            <a:ext cx="2021926" cy="202192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792710" y="240292"/>
            <a:ext cx="1119616" cy="11196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699" y="1233405"/>
            <a:ext cx="12203937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u="none" dirty="0">
                <a:solidFill>
                  <a:srgbClr val="242424"/>
                </a:solidFill>
                <a:latin typeface="Playfair Display"/>
              </a:rPr>
              <a:t>Продвижение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28699" y="3630668"/>
            <a:ext cx="7574429" cy="27893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Бюджет продвижения: 30 000 рублей</a:t>
            </a: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endParaRPr lang="ru-RU" sz="3200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Методы:</a:t>
            </a:r>
          </a:p>
          <a:p>
            <a:pPr marL="342900" lvl="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сарафанное радио</a:t>
            </a:r>
          </a:p>
          <a:p>
            <a:pPr marL="342900" lvl="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реклама контекстная</a:t>
            </a:r>
          </a:p>
          <a:p>
            <a:pPr marL="342900" lvl="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Noto Sans"/>
              </a:rPr>
              <a:t>медиа реклама</a:t>
            </a:r>
          </a:p>
          <a:p>
            <a:pPr marL="342900" lvl="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" sz="3200" dirty="0">
                <a:solidFill>
                  <a:srgbClr val="000000"/>
                </a:solidFill>
                <a:latin typeface="Noto Sans"/>
              </a:rPr>
              <a:t>email </a:t>
            </a:r>
            <a:r>
              <a:rPr lang="ru-RU" sz="3200" dirty="0">
                <a:solidFill>
                  <a:srgbClr val="000000"/>
                </a:solidFill>
                <a:latin typeface="Noto Sans"/>
              </a:rPr>
              <a:t>маркетинг </a:t>
            </a:r>
            <a:endParaRPr lang="en-US" sz="3200" u="none" dirty="0">
              <a:solidFill>
                <a:srgbClr val="000000"/>
              </a:solidFill>
              <a:latin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523257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685800" y="495300"/>
            <a:ext cx="752986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u="none" dirty="0">
                <a:solidFill>
                  <a:srgbClr val="242424"/>
                </a:solidFill>
                <a:latin typeface="Playfair Display"/>
              </a:rPr>
              <a:t>Анализ опроса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68E1DE-F9CD-A2CB-DC56-2155A171A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8700" y="0"/>
            <a:ext cx="9434564" cy="48060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0B4606-C877-CC93-6E5C-2FC6D416D168}"/>
              </a:ext>
            </a:extLst>
          </p:cNvPr>
          <p:cNvSpPr txBox="1"/>
          <p:nvPr/>
        </p:nvSpPr>
        <p:spPr>
          <a:xfrm>
            <a:off x="334736" y="4776059"/>
            <a:ext cx="6172200" cy="73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latin typeface="Noto Sans"/>
              </a:rPr>
              <a:t>Из 93 прошедших людей, большее количество занимает женский пол. А именно 75%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202901-DA09-5F88-D6A9-3DF1F845D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53100"/>
            <a:ext cx="8676909" cy="45689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D52428-4866-F7D5-1CC5-9F65990BBC00}"/>
              </a:ext>
            </a:extLst>
          </p:cNvPr>
          <p:cNvSpPr txBox="1"/>
          <p:nvPr/>
        </p:nvSpPr>
        <p:spPr>
          <a:xfrm>
            <a:off x="9448800" y="5394085"/>
            <a:ext cx="8676909" cy="10642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lnSpc>
                <a:spcPct val="107000"/>
              </a:lnSpc>
              <a:spcAft>
                <a:spcPts val="800"/>
              </a:spcAft>
              <a:defRPr>
                <a:solidFill>
                  <a:srgbClr val="000000"/>
                </a:solidFill>
                <a:latin typeface="Noto Sans"/>
              </a:defRPr>
            </a:lvl1pPr>
          </a:lstStyle>
          <a:p>
            <a:r>
              <a:rPr lang="ru-RU" sz="2000" dirty="0"/>
              <a:t>Опрос проходили люди разных возрастов от 15 и ранее и старше 30. Но большинству респондентов 16-20 лет, чуть меньше количество возрастом 21-25 и меньше всего 15 и младше</a:t>
            </a:r>
          </a:p>
        </p:txBody>
      </p:sp>
    </p:spTree>
    <p:extLst>
      <p:ext uri="{BB962C8B-B14F-4D97-AF65-F5344CB8AC3E}">
        <p14:creationId xmlns:p14="http://schemas.microsoft.com/office/powerpoint/2010/main" val="772703974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685800" y="495300"/>
            <a:ext cx="752986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u="none" dirty="0">
                <a:solidFill>
                  <a:srgbClr val="242424"/>
                </a:solidFill>
                <a:latin typeface="Playfair Display"/>
              </a:rPr>
              <a:t>Анализ опроса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F3FC0C6-FC07-D515-1D6E-E68FD6B05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772801"/>
            <a:ext cx="9207906" cy="45421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D4232-26BF-CA41-9052-1E77F030E394}"/>
              </a:ext>
            </a:extLst>
          </p:cNvPr>
          <p:cNvSpPr txBox="1"/>
          <p:nvPr/>
        </p:nvSpPr>
        <p:spPr>
          <a:xfrm>
            <a:off x="225001" y="4631036"/>
            <a:ext cx="7699799" cy="1065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Почти Одинаковое количество опрошенных ответили на вопрос делают ли они презентации, но все же большинство делает часто. Не делают презентации около 5%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1B8D97-E2F3-DE35-E33C-2985ED9C619C}"/>
              </a:ext>
            </a:extLst>
          </p:cNvPr>
          <p:cNvSpPr txBox="1"/>
          <p:nvPr/>
        </p:nvSpPr>
        <p:spPr>
          <a:xfrm>
            <a:off x="10118706" y="4775322"/>
            <a:ext cx="7944293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4 вопросе выяснилось, что очень много людей старается над оформлением презентаций, они составляют 79,6% от опрошенных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336BDB-01F6-559A-E4FB-D241AEDF2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049" y="35052"/>
            <a:ext cx="9783952" cy="427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2132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685800" y="495300"/>
            <a:ext cx="752986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u="none" dirty="0">
                <a:solidFill>
                  <a:srgbClr val="242424"/>
                </a:solidFill>
                <a:latin typeface="Playfair Display"/>
              </a:rPr>
              <a:t>Анализ опроса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5FC1B-9468-AA1E-52A2-B2B24C3ABBC1}"/>
              </a:ext>
            </a:extLst>
          </p:cNvPr>
          <p:cNvSpPr txBox="1"/>
          <p:nvPr/>
        </p:nvSpPr>
        <p:spPr>
          <a:xfrm>
            <a:off x="144229" y="5004377"/>
            <a:ext cx="8108012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более половины респондентов создание презентации занимает больше часа и только у 13% около 30 минут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2C1DA5-DCF5-A7E1-2710-315C9FFB63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45" b="7437"/>
          <a:stretch/>
        </p:blipFill>
        <p:spPr>
          <a:xfrm>
            <a:off x="0" y="5748035"/>
            <a:ext cx="9387503" cy="45526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A1E5B2-43A6-6621-17F2-5D148E50A572}"/>
              </a:ext>
            </a:extLst>
          </p:cNvPr>
          <p:cNvSpPr txBox="1"/>
          <p:nvPr/>
        </p:nvSpPr>
        <p:spPr>
          <a:xfrm>
            <a:off x="9819705" y="5043233"/>
            <a:ext cx="8108012" cy="1394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спросили где в основном люди делают презентации, самым частым ответом был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 point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(61%) также многие делают в приложении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Canva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(22,5%) либо совмещают, также респонденты писали свои варианты, среди которых были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Figma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Keynote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Microsoft sway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B1C4B4-BFDA-F8CE-84A6-6BEE51627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4539" y="138540"/>
            <a:ext cx="8901623" cy="40580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C0862E-91F8-1315-90D0-A4F7EEB7C4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644"/>
          <a:stretch/>
        </p:blipFill>
        <p:spPr>
          <a:xfrm>
            <a:off x="8252241" y="1723017"/>
            <a:ext cx="3104449" cy="23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3386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685800" y="495300"/>
            <a:ext cx="752986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u="none" dirty="0">
                <a:solidFill>
                  <a:srgbClr val="242424"/>
                </a:solidFill>
                <a:latin typeface="Playfair Display"/>
              </a:rPr>
              <a:t>Анализ опроса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02E8C5-1E1C-7C87-0EC7-1A5F6C6FBD65}"/>
              </a:ext>
            </a:extLst>
          </p:cNvPr>
          <p:cNvSpPr txBox="1"/>
          <p:nvPr/>
        </p:nvSpPr>
        <p:spPr>
          <a:xfrm>
            <a:off x="152400" y="4858942"/>
            <a:ext cx="9144000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вопрос пользовались бы вы генератором презентации, ответивших положительно было большинство (92%)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96CB1F-2AB3-75DC-01A3-A50360A1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" y="5974723"/>
            <a:ext cx="8906256" cy="4312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E029E2-E0BD-3D9C-4499-2811FA7F941A}"/>
              </a:ext>
            </a:extLst>
          </p:cNvPr>
          <p:cNvSpPr txBox="1"/>
          <p:nvPr/>
        </p:nvSpPr>
        <p:spPr>
          <a:xfrm>
            <a:off x="9296400" y="4674144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выборе наиболее важной функции победила вариативность предлагаемых дизайнов (45%). Чуть меньше голосовали за автоматическое сокращение текста (30%), меньше всего выбирали наличие разных шрифтов</a:t>
            </a:r>
          </a:p>
          <a:p>
            <a:endParaRPr lang="ru-RU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48169D-4864-D039-5050-66B544C64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121719"/>
            <a:ext cx="10232136" cy="423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21190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685800" y="495300"/>
            <a:ext cx="752986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u="none" dirty="0">
                <a:solidFill>
                  <a:srgbClr val="242424"/>
                </a:solidFill>
                <a:latin typeface="Playfair Display"/>
              </a:rPr>
              <a:t>Анализ опроса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877E7-7B1E-C1C4-E77E-62EE994109F6}"/>
              </a:ext>
            </a:extLst>
          </p:cNvPr>
          <p:cNvSpPr txBox="1"/>
          <p:nvPr/>
        </p:nvSpPr>
        <p:spPr>
          <a:xfrm>
            <a:off x="152400" y="3467100"/>
            <a:ext cx="9144000" cy="1065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Большинство за расширенную версию заплатили бы 100-500 руб., также 34% проголосовали за 500-100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люди, которые заплатили бы больше 1000 - в меньшинстве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22581A-44D0-9603-D5A3-774B9295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53997"/>
            <a:ext cx="10806156" cy="5533003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BCDFC1C-D4E4-63AC-ED57-19933DC9EF5F}"/>
              </a:ext>
            </a:extLst>
          </p:cNvPr>
          <p:cNvCxnSpPr>
            <a:cxnSpLocks/>
          </p:cNvCxnSpPr>
          <p:nvPr/>
        </p:nvCxnSpPr>
        <p:spPr>
          <a:xfrm>
            <a:off x="10806156" y="-170688"/>
            <a:ext cx="0" cy="106283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9">
            <a:extLst>
              <a:ext uri="{FF2B5EF4-FFF2-40B4-BE49-F238E27FC236}">
                <a16:creationId xmlns:a16="http://schemas.microsoft.com/office/drawing/2014/main" id="{92725EA0-DF35-55C1-C495-73E464867207}"/>
              </a:ext>
            </a:extLst>
          </p:cNvPr>
          <p:cNvSpPr txBox="1"/>
          <p:nvPr/>
        </p:nvSpPr>
        <p:spPr>
          <a:xfrm>
            <a:off x="11521145" y="3606648"/>
            <a:ext cx="6614455" cy="4743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2200" u="none" dirty="0">
                <a:solidFill>
                  <a:srgbClr val="000000"/>
                </a:solidFill>
                <a:latin typeface="Noto Sans"/>
              </a:rPr>
              <a:t>Созданием презентаций занимается большое количество людей, как учащихся, так и работающих, но </a:t>
            </a:r>
            <a:r>
              <a:rPr lang="ru-RU" sz="2200" b="1" u="none" dirty="0">
                <a:solidFill>
                  <a:srgbClr val="000000"/>
                </a:solidFill>
                <a:latin typeface="Noto Sans"/>
              </a:rPr>
              <a:t>это занимает много времени</a:t>
            </a:r>
            <a:r>
              <a:rPr lang="ru-RU" sz="2200" u="none" dirty="0">
                <a:solidFill>
                  <a:srgbClr val="000000"/>
                </a:solidFill>
                <a:latin typeface="Noto Sans"/>
              </a:rPr>
              <a:t>. </a:t>
            </a:r>
            <a:r>
              <a:rPr lang="ru-RU" sz="2200" dirty="0">
                <a:solidFill>
                  <a:srgbClr val="000000"/>
                </a:solidFill>
                <a:latin typeface="Noto Sans"/>
              </a:rPr>
              <a:t>М</a:t>
            </a:r>
            <a:r>
              <a:rPr lang="ru-RU" sz="2200" u="none" dirty="0">
                <a:solidFill>
                  <a:srgbClr val="000000"/>
                </a:solidFill>
                <a:latin typeface="Noto Sans"/>
              </a:rPr>
              <a:t>ожно заметить, что людям важно не только смысловое, но и визуальное оформление презентаций. </a:t>
            </a: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endParaRPr lang="ru-RU" sz="2200" u="none" dirty="0">
              <a:solidFill>
                <a:srgbClr val="000000"/>
              </a:solidFill>
              <a:latin typeface="Noto Sans"/>
            </a:endParaRP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ru-RU" sz="2200" u="none" dirty="0">
                <a:solidFill>
                  <a:srgbClr val="000000"/>
                </a:solidFill>
                <a:latin typeface="Noto Sans"/>
              </a:rPr>
              <a:t>Генератор презентаций будет востребованным, также большинство людей </a:t>
            </a:r>
            <a:r>
              <a:rPr lang="ru-RU" sz="2200" b="1" u="none" dirty="0">
                <a:solidFill>
                  <a:srgbClr val="000000"/>
                </a:solidFill>
                <a:latin typeface="Noto Sans"/>
              </a:rPr>
              <a:t>готовы платить </a:t>
            </a:r>
            <a:r>
              <a:rPr lang="ru-RU" sz="2200" u="none" dirty="0">
                <a:solidFill>
                  <a:srgbClr val="000000"/>
                </a:solidFill>
                <a:latin typeface="Noto Sans"/>
              </a:rPr>
              <a:t>за пользование им при создании презентаций.</a:t>
            </a:r>
          </a:p>
          <a:p>
            <a:pPr marL="0" lvl="0" indent="0">
              <a:lnSpc>
                <a:spcPts val="3080"/>
              </a:lnSpc>
              <a:spcBef>
                <a:spcPct val="0"/>
              </a:spcBef>
            </a:pPr>
            <a:endParaRPr lang="ru-RU" sz="2200" u="none" dirty="0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7A18626D-062A-7C0A-2175-A437BC09B011}"/>
              </a:ext>
            </a:extLst>
          </p:cNvPr>
          <p:cNvSpPr txBox="1"/>
          <p:nvPr/>
        </p:nvSpPr>
        <p:spPr>
          <a:xfrm>
            <a:off x="11125200" y="2476500"/>
            <a:ext cx="6614455" cy="404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ru-RU" sz="3200" b="1" u="none" dirty="0">
                <a:solidFill>
                  <a:srgbClr val="000000"/>
                </a:solidFill>
                <a:latin typeface="Noto Sans"/>
              </a:rPr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2096260085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"/>
          <p:cNvSpPr txBox="1"/>
          <p:nvPr/>
        </p:nvSpPr>
        <p:spPr>
          <a:xfrm>
            <a:off x="647172" y="571500"/>
            <a:ext cx="16116301" cy="1103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200" u="none" dirty="0">
                <a:solidFill>
                  <a:srgbClr val="242424"/>
                </a:solidFill>
                <a:latin typeface="Playfair Display"/>
              </a:rPr>
              <a:t>Матрица ответственности</a:t>
            </a:r>
            <a:endParaRPr lang="en-US" sz="7200" u="none" dirty="0">
              <a:solidFill>
                <a:srgbClr val="242424"/>
              </a:solidFill>
              <a:latin typeface="Playfair Display"/>
            </a:endParaRPr>
          </a:p>
        </p:txBody>
      </p:sp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6D5E4C53-D2BA-7063-9E86-EF208032B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581175"/>
              </p:ext>
            </p:extLst>
          </p:nvPr>
        </p:nvGraphicFramePr>
        <p:xfrm>
          <a:off x="1143000" y="1958645"/>
          <a:ext cx="16401099" cy="7756855"/>
        </p:xfrm>
        <a:graphic>
          <a:graphicData uri="http://schemas.openxmlformats.org/drawingml/2006/table">
            <a:tbl>
              <a:tblPr firstRow="1" firstCol="1" bandRow="1"/>
              <a:tblGrid>
                <a:gridCol w="3146823">
                  <a:extLst>
                    <a:ext uri="{9D8B030D-6E8A-4147-A177-3AD203B41FA5}">
                      <a16:colId xmlns:a16="http://schemas.microsoft.com/office/drawing/2014/main" val="179943422"/>
                    </a:ext>
                  </a:extLst>
                </a:gridCol>
                <a:gridCol w="2664763">
                  <a:extLst>
                    <a:ext uri="{9D8B030D-6E8A-4147-A177-3AD203B41FA5}">
                      <a16:colId xmlns:a16="http://schemas.microsoft.com/office/drawing/2014/main" val="97036281"/>
                    </a:ext>
                  </a:extLst>
                </a:gridCol>
                <a:gridCol w="2599962">
                  <a:extLst>
                    <a:ext uri="{9D8B030D-6E8A-4147-A177-3AD203B41FA5}">
                      <a16:colId xmlns:a16="http://schemas.microsoft.com/office/drawing/2014/main" val="4228300323"/>
                    </a:ext>
                  </a:extLst>
                </a:gridCol>
                <a:gridCol w="2618929">
                  <a:extLst>
                    <a:ext uri="{9D8B030D-6E8A-4147-A177-3AD203B41FA5}">
                      <a16:colId xmlns:a16="http://schemas.microsoft.com/office/drawing/2014/main" val="4007506353"/>
                    </a:ext>
                  </a:extLst>
                </a:gridCol>
                <a:gridCol w="2685311">
                  <a:extLst>
                    <a:ext uri="{9D8B030D-6E8A-4147-A177-3AD203B41FA5}">
                      <a16:colId xmlns:a16="http://schemas.microsoft.com/office/drawing/2014/main" val="1132510787"/>
                    </a:ext>
                  </a:extLst>
                </a:gridCol>
                <a:gridCol w="2685311">
                  <a:extLst>
                    <a:ext uri="{9D8B030D-6E8A-4147-A177-3AD203B41FA5}">
                      <a16:colId xmlns:a16="http://schemas.microsoft.com/office/drawing/2014/main" val="547852838"/>
                    </a:ext>
                  </a:extLst>
                </a:gridCol>
              </a:tblGrid>
              <a:tr h="457664">
                <a:tc rowSpan="2">
                  <a:txBody>
                    <a:bodyPr/>
                    <a:lstStyle/>
                    <a:p>
                      <a:pPr indent="450215" algn="just"/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450215" algn="ctr"/>
                      <a:r>
                        <a:rPr lang="ru-RU" sz="3600" b="1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Участник команды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79517"/>
                  </a:ext>
                </a:extLst>
              </a:tr>
              <a:tr h="800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32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Ирина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32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Софья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32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Мила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32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Кристина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32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Катя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107407"/>
                  </a:ext>
                </a:extLst>
              </a:tr>
              <a:tr h="1601825">
                <a:tc rowSpan="4">
                  <a:txBody>
                    <a:bodyPr/>
                    <a:lstStyle/>
                    <a:p>
                      <a:pPr indent="450215" algn="just"/>
                      <a:r>
                        <a:rPr lang="ru-RU" sz="2800" b="1" kern="1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Выполненные работы в проекте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Разработка УТП и ценности продукта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Проведение и анализ опроса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Анализ конкурентов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Анализ целевой аудитории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Анализ целевой аудитории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492586"/>
                  </a:ext>
                </a:extLst>
              </a:tr>
              <a:tr h="2002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формление паспорта проекта</a:t>
                      </a:r>
                      <a:endParaRPr lang="ru-RU" sz="28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Подсчет расходов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Оформление презентации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Оформление календарного плана проекта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530678"/>
                  </a:ext>
                </a:extLst>
              </a:tr>
              <a:tr h="2002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Организация групповой деятельности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Анализ рисков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592000"/>
                  </a:ext>
                </a:extLst>
              </a:tr>
              <a:tr h="800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2800" kern="10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Lean Canvas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768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546837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978325" y="6329992"/>
            <a:ext cx="3086100" cy="3230770"/>
            <a:chOff x="-76607" y="-38100"/>
            <a:chExt cx="812800" cy="8509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9928" cy="129272"/>
            </a:xfrm>
            <a:custGeom>
              <a:avLst/>
              <a:gdLst/>
              <a:ahLst/>
              <a:cxnLst/>
              <a:rect l="l" t="t" r="r" b="b"/>
              <a:pathLst>
                <a:path w="639928" h="129272">
                  <a:moveTo>
                    <a:pt x="0" y="0"/>
                  </a:moveTo>
                  <a:lnTo>
                    <a:pt x="639928" y="0"/>
                  </a:lnTo>
                  <a:lnTo>
                    <a:pt x="639928" y="129272"/>
                  </a:lnTo>
                  <a:lnTo>
                    <a:pt x="0" y="129272"/>
                  </a:ln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-76607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ru-RU" sz="2100" u="none" dirty="0">
                  <a:solidFill>
                    <a:srgbClr val="242424"/>
                  </a:solidFill>
                  <a:latin typeface="Noto Sans Bold"/>
                </a:rPr>
                <a:t>Афанасьева Ирина Вадимовна</a:t>
              </a:r>
              <a:endParaRPr lang="en-US" sz="2100" u="none" dirty="0">
                <a:solidFill>
                  <a:srgbClr val="242424"/>
                </a:solidFill>
                <a:latin typeface="Noto Sans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17345" y="6329992"/>
            <a:ext cx="3086100" cy="3230770"/>
            <a:chOff x="-100296" y="-38100"/>
            <a:chExt cx="812800" cy="8509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9928" cy="129272"/>
            </a:xfrm>
            <a:custGeom>
              <a:avLst/>
              <a:gdLst/>
              <a:ahLst/>
              <a:cxnLst/>
              <a:rect l="l" t="t" r="r" b="b"/>
              <a:pathLst>
                <a:path w="639928" h="129272">
                  <a:moveTo>
                    <a:pt x="0" y="0"/>
                  </a:moveTo>
                  <a:lnTo>
                    <a:pt x="639928" y="0"/>
                  </a:lnTo>
                  <a:lnTo>
                    <a:pt x="639928" y="129272"/>
                  </a:lnTo>
                  <a:lnTo>
                    <a:pt x="0" y="129272"/>
                  </a:ln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-100296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ru-RU" sz="2100" u="none" dirty="0">
                  <a:solidFill>
                    <a:srgbClr val="242424"/>
                  </a:solidFill>
                  <a:latin typeface="Noto Sans Bold"/>
                </a:rPr>
                <a:t>Куваева Софья Павловна</a:t>
              </a:r>
              <a:endParaRPr lang="en-US" sz="2100" u="none" dirty="0">
                <a:solidFill>
                  <a:srgbClr val="242424"/>
                </a:solidFill>
                <a:latin typeface="Noto Sans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546310" y="6357204"/>
            <a:ext cx="3466160" cy="3203558"/>
            <a:chOff x="-78280" y="-23766"/>
            <a:chExt cx="912898" cy="8437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9928" cy="129272"/>
            </a:xfrm>
            <a:custGeom>
              <a:avLst/>
              <a:gdLst/>
              <a:ahLst/>
              <a:cxnLst/>
              <a:rect l="l" t="t" r="r" b="b"/>
              <a:pathLst>
                <a:path w="639928" h="129272">
                  <a:moveTo>
                    <a:pt x="0" y="0"/>
                  </a:moveTo>
                  <a:lnTo>
                    <a:pt x="639928" y="0"/>
                  </a:lnTo>
                  <a:lnTo>
                    <a:pt x="639928" y="129272"/>
                  </a:lnTo>
                  <a:lnTo>
                    <a:pt x="0" y="129272"/>
                  </a:ln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-78280" y="-23766"/>
              <a:ext cx="912898" cy="8437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ru-RU" sz="2100" u="none" dirty="0">
                  <a:solidFill>
                    <a:srgbClr val="242424"/>
                  </a:solidFill>
                  <a:latin typeface="Noto Sans Bold"/>
                </a:rPr>
                <a:t>Кузнецова Екатерина Алексеевна</a:t>
              </a:r>
              <a:endParaRPr lang="en-US" sz="2100" u="none" dirty="0">
                <a:solidFill>
                  <a:srgbClr val="242424"/>
                </a:solidFill>
                <a:latin typeface="Noto Sans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125200" y="6501867"/>
            <a:ext cx="2429727" cy="490831"/>
            <a:chOff x="0" y="0"/>
            <a:chExt cx="639928" cy="1292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9928" cy="129272"/>
            </a:xfrm>
            <a:custGeom>
              <a:avLst/>
              <a:gdLst/>
              <a:ahLst/>
              <a:cxnLst/>
              <a:rect l="l" t="t" r="r" b="b"/>
              <a:pathLst>
                <a:path w="639928" h="129272">
                  <a:moveTo>
                    <a:pt x="0" y="0"/>
                  </a:moveTo>
                  <a:lnTo>
                    <a:pt x="639928" y="0"/>
                  </a:lnTo>
                  <a:lnTo>
                    <a:pt x="639928" y="129272"/>
                  </a:lnTo>
                  <a:lnTo>
                    <a:pt x="0" y="129272"/>
                  </a:ln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ru-RU" sz="2100" u="none" dirty="0">
                  <a:solidFill>
                    <a:srgbClr val="242424"/>
                  </a:solidFill>
                  <a:latin typeface="Noto Sans Bold"/>
                </a:rPr>
                <a:t>Панова Людмила Романовна</a:t>
              </a:r>
              <a:endParaRPr lang="en-US" sz="2100" u="none" dirty="0">
                <a:solidFill>
                  <a:srgbClr val="242424"/>
                </a:solidFill>
                <a:latin typeface="Noto Sans Bold"/>
              </a:endParaRPr>
            </a:p>
          </p:txBody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3303" y="2536492"/>
            <a:ext cx="1051777" cy="1044788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171684" y="1290955"/>
            <a:ext cx="13944632" cy="956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540"/>
              </a:lnSpc>
              <a:spcBef>
                <a:spcPct val="0"/>
              </a:spcBef>
            </a:pPr>
            <a:r>
              <a:rPr lang="ru-RU" sz="6500" u="none" dirty="0">
                <a:solidFill>
                  <a:srgbClr val="242424"/>
                </a:solidFill>
                <a:latin typeface="Playfair Display"/>
              </a:rPr>
              <a:t>Участники команды</a:t>
            </a:r>
            <a:endParaRPr lang="en-US" sz="6500" u="none" dirty="0">
              <a:solidFill>
                <a:srgbClr val="242424"/>
              </a:solidFill>
              <a:latin typeface="Playfair Display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306512" y="6552297"/>
            <a:ext cx="2429727" cy="33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Noto Sans"/>
              </a:rPr>
              <a:t>Руководитель</a:t>
            </a:r>
            <a:endParaRPr lang="en-US" sz="2000" dirty="0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83478" y="6552297"/>
            <a:ext cx="2429727" cy="33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Noto Sans"/>
              </a:rPr>
              <a:t>Аналитик</a:t>
            </a:r>
            <a:endParaRPr lang="en-US" sz="2000" dirty="0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646922" y="6514819"/>
            <a:ext cx="2847123" cy="322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ru-RU" sz="1600" dirty="0">
                <a:solidFill>
                  <a:srgbClr val="000000"/>
                </a:solidFill>
                <a:latin typeface="Noto Sans"/>
              </a:rPr>
              <a:t>Дизайнер, реализатор</a:t>
            </a:r>
            <a:endParaRPr lang="en-US" sz="1600" dirty="0">
              <a:solidFill>
                <a:srgbClr val="000000"/>
              </a:solidFill>
              <a:latin typeface="Noto Sans"/>
            </a:endParaRPr>
          </a:p>
        </p:txBody>
      </p:sp>
      <p:grpSp>
        <p:nvGrpSpPr>
          <p:cNvPr id="28" name="Group 16">
            <a:extLst>
              <a:ext uri="{FF2B5EF4-FFF2-40B4-BE49-F238E27FC236}">
                <a16:creationId xmlns:a16="http://schemas.microsoft.com/office/drawing/2014/main" id="{E480C47B-A166-77F6-66B2-B4BF8AE4DF1B}"/>
              </a:ext>
            </a:extLst>
          </p:cNvPr>
          <p:cNvGrpSpPr/>
          <p:nvPr/>
        </p:nvGrpSpPr>
        <p:grpSpPr>
          <a:xfrm>
            <a:off x="14211300" y="6474653"/>
            <a:ext cx="2429727" cy="490831"/>
            <a:chOff x="0" y="0"/>
            <a:chExt cx="639928" cy="129272"/>
          </a:xfrm>
        </p:grpSpPr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DA46969-B969-EC78-8A84-7223421043C2}"/>
                </a:ext>
              </a:extLst>
            </p:cNvPr>
            <p:cNvSpPr/>
            <p:nvPr/>
          </p:nvSpPr>
          <p:spPr>
            <a:xfrm>
              <a:off x="0" y="0"/>
              <a:ext cx="639928" cy="129272"/>
            </a:xfrm>
            <a:custGeom>
              <a:avLst/>
              <a:gdLst/>
              <a:ahLst/>
              <a:cxnLst/>
              <a:rect l="l" t="t" r="r" b="b"/>
              <a:pathLst>
                <a:path w="639928" h="129272">
                  <a:moveTo>
                    <a:pt x="0" y="0"/>
                  </a:moveTo>
                  <a:lnTo>
                    <a:pt x="639928" y="0"/>
                  </a:lnTo>
                  <a:lnTo>
                    <a:pt x="639928" y="129272"/>
                  </a:lnTo>
                  <a:lnTo>
                    <a:pt x="0" y="129272"/>
                  </a:lnTo>
                  <a:close/>
                </a:path>
              </a:pathLst>
            </a:custGeom>
            <a:solidFill>
              <a:srgbClr val="C49603"/>
            </a:solidFill>
          </p:spPr>
        </p:sp>
        <p:sp>
          <p:nvSpPr>
            <p:cNvPr id="30" name="TextBox 18">
              <a:extLst>
                <a:ext uri="{FF2B5EF4-FFF2-40B4-BE49-F238E27FC236}">
                  <a16:creationId xmlns:a16="http://schemas.microsoft.com/office/drawing/2014/main" id="{90F926D7-42C6-DED5-8E36-644F1CC3C72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ru-RU" sz="2100" dirty="0">
                  <a:solidFill>
                    <a:srgbClr val="242424"/>
                  </a:solidFill>
                  <a:latin typeface="Noto Sans Bold"/>
                </a:rPr>
                <a:t>Шишова Кристина Александровна</a:t>
              </a:r>
              <a:endParaRPr lang="en-US" sz="2100" u="none" dirty="0">
                <a:solidFill>
                  <a:srgbClr val="242424"/>
                </a:solidFill>
                <a:latin typeface="Noto Sans Bold"/>
              </a:endParaRPr>
            </a:p>
          </p:txBody>
        </p:sp>
      </p:grpSp>
      <p:pic>
        <p:nvPicPr>
          <p:cNvPr id="31" name="Picture 20">
            <a:extLst>
              <a:ext uri="{FF2B5EF4-FFF2-40B4-BE49-F238E27FC236}">
                <a16:creationId xmlns:a16="http://schemas.microsoft.com/office/drawing/2014/main" id="{67487224-B957-CF65-189B-556F435C5A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377485" y="5402651"/>
            <a:ext cx="1051777" cy="1044788"/>
          </a:xfrm>
          <a:prstGeom prst="rect">
            <a:avLst/>
          </a:prstGeom>
        </p:spPr>
      </p:pic>
      <p:sp>
        <p:nvSpPr>
          <p:cNvPr id="32" name="TextBox 26">
            <a:extLst>
              <a:ext uri="{FF2B5EF4-FFF2-40B4-BE49-F238E27FC236}">
                <a16:creationId xmlns:a16="http://schemas.microsoft.com/office/drawing/2014/main" id="{155FEFE1-7507-8A4C-0908-EF25A86668CD}"/>
              </a:ext>
            </a:extLst>
          </p:cNvPr>
          <p:cNvSpPr txBox="1"/>
          <p:nvPr/>
        </p:nvSpPr>
        <p:spPr>
          <a:xfrm>
            <a:off x="13971911" y="6503299"/>
            <a:ext cx="2908503" cy="322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ru-RU" sz="1600" dirty="0">
                <a:solidFill>
                  <a:srgbClr val="000000"/>
                </a:solidFill>
                <a:latin typeface="Noto Sans"/>
              </a:rPr>
              <a:t>Дизайнер, аналитик</a:t>
            </a:r>
            <a:endParaRPr lang="en-US" sz="1600" dirty="0">
              <a:solidFill>
                <a:srgbClr val="000000"/>
              </a:solidFill>
              <a:latin typeface="Noto Sans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0D7B7D8-CF0A-014F-93F7-E826F4B95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1" b="30809"/>
          <a:stretch/>
        </p:blipFill>
        <p:spPr bwMode="auto">
          <a:xfrm>
            <a:off x="1168197" y="3033102"/>
            <a:ext cx="2568042" cy="304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4BC5A30B-13F6-5900-03CF-8789A1B29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71"/>
          <a:stretch/>
        </p:blipFill>
        <p:spPr bwMode="auto">
          <a:xfrm>
            <a:off x="11125200" y="3013780"/>
            <a:ext cx="2273041" cy="306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3A7E6366-C99E-8310-22CB-9F76DA5D73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71"/>
          <a:stretch/>
        </p:blipFill>
        <p:spPr bwMode="auto">
          <a:xfrm>
            <a:off x="4441538" y="3058886"/>
            <a:ext cx="2643958" cy="304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2E6FC181-D3D6-ED2E-4225-9E764B7BEC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69" b="15879"/>
          <a:stretch/>
        </p:blipFill>
        <p:spPr bwMode="auto">
          <a:xfrm>
            <a:off x="14186144" y="2989768"/>
            <a:ext cx="2454883" cy="31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24">
            <a:extLst>
              <a:ext uri="{FF2B5EF4-FFF2-40B4-BE49-F238E27FC236}">
                <a16:creationId xmlns:a16="http://schemas.microsoft.com/office/drawing/2014/main" id="{F3980D73-BA21-4B7A-21AF-E5B369E87B2B}"/>
              </a:ext>
            </a:extLst>
          </p:cNvPr>
          <p:cNvSpPr txBox="1"/>
          <p:nvPr/>
        </p:nvSpPr>
        <p:spPr>
          <a:xfrm>
            <a:off x="11081525" y="6568487"/>
            <a:ext cx="2429727" cy="33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ru-RU" sz="2000" dirty="0">
                <a:solidFill>
                  <a:srgbClr val="000000"/>
                </a:solidFill>
                <a:latin typeface="Noto Sans"/>
              </a:rPr>
              <a:t>Аналитик</a:t>
            </a:r>
            <a:endParaRPr lang="en-US" sz="2000" dirty="0">
              <a:solidFill>
                <a:srgbClr val="000000"/>
              </a:solidFill>
              <a:latin typeface="Noto Sans"/>
            </a:endParaRPr>
          </a:p>
        </p:txBody>
      </p:sp>
      <p:pic>
        <p:nvPicPr>
          <p:cNvPr id="4112" name="Picture 16">
            <a:extLst>
              <a:ext uri="{FF2B5EF4-FFF2-40B4-BE49-F238E27FC236}">
                <a16:creationId xmlns:a16="http://schemas.microsoft.com/office/drawing/2014/main" id="{BC1F4E93-E492-92F4-633A-D49EC6C58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5" t="17535" r="35787" b="37384"/>
          <a:stretch/>
        </p:blipFill>
        <p:spPr bwMode="auto">
          <a:xfrm>
            <a:off x="7854331" y="2989769"/>
            <a:ext cx="2437074" cy="309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5A097D0-7E39-98FB-0F96-276B40F29129}"/>
              </a:ext>
            </a:extLst>
          </p:cNvPr>
          <p:cNvSpPr txBox="1"/>
          <p:nvPr/>
        </p:nvSpPr>
        <p:spPr>
          <a:xfrm>
            <a:off x="1787618" y="8453312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89807018352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4956C0-BEC3-64DA-CD4F-E27F5ABA879A}"/>
              </a:ext>
            </a:extLst>
          </p:cNvPr>
          <p:cNvSpPr txBox="1"/>
          <p:nvPr/>
        </p:nvSpPr>
        <p:spPr>
          <a:xfrm>
            <a:off x="5042144" y="8453312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89854374751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BFDF72-685A-EA1C-E48F-B5D7473EA88F}"/>
              </a:ext>
            </a:extLst>
          </p:cNvPr>
          <p:cNvSpPr txBox="1"/>
          <p:nvPr/>
        </p:nvSpPr>
        <p:spPr>
          <a:xfrm>
            <a:off x="8610600" y="848334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89877386110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40DDA9B-0F54-6494-4895-997C73455B1B}"/>
              </a:ext>
            </a:extLst>
          </p:cNvPr>
          <p:cNvSpPr txBox="1"/>
          <p:nvPr/>
        </p:nvSpPr>
        <p:spPr>
          <a:xfrm>
            <a:off x="11928382" y="848052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89099019738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EB19C0D-8C47-9348-D8E3-D0C537196397}"/>
              </a:ext>
            </a:extLst>
          </p:cNvPr>
          <p:cNvSpPr txBox="1"/>
          <p:nvPr/>
        </p:nvSpPr>
        <p:spPr>
          <a:xfrm>
            <a:off x="15029993" y="8435713"/>
            <a:ext cx="10534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89535021319</a:t>
            </a:r>
          </a:p>
        </p:txBody>
      </p: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"/>
          <p:cNvSpPr txBox="1"/>
          <p:nvPr/>
        </p:nvSpPr>
        <p:spPr>
          <a:xfrm>
            <a:off x="3042031" y="4547183"/>
            <a:ext cx="12203937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267"/>
              </a:lnSpc>
              <a:spcBef>
                <a:spcPct val="0"/>
              </a:spcBef>
            </a:pPr>
            <a:r>
              <a:rPr lang="ru-RU" sz="7988" dirty="0">
                <a:solidFill>
                  <a:srgbClr val="242424"/>
                </a:solidFill>
                <a:latin typeface="Playfair Display"/>
              </a:rPr>
              <a:t>Спасибо за внимание!</a:t>
            </a:r>
            <a:endParaRPr lang="en-US" sz="7988" u="none" dirty="0">
              <a:solidFill>
                <a:srgbClr val="242424"/>
              </a:solidFill>
              <a:latin typeface="Playfai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94518958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1327</Words>
  <Application>Microsoft Office PowerPoint</Application>
  <PresentationFormat>Произвольный</PresentationFormat>
  <Paragraphs>248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Calibri</vt:lpstr>
      <vt:lpstr>Playfair Display</vt:lpstr>
      <vt:lpstr>Noto Sans</vt:lpstr>
      <vt:lpstr>Noto Sans Bold</vt:lpstr>
      <vt:lpstr>Times New Roman</vt:lpstr>
      <vt:lpstr>Helvetica Neue</vt:lpstr>
      <vt:lpstr>Conthrax Sb</vt:lpstr>
      <vt:lpstr>Arial</vt:lpstr>
      <vt:lpstr>Gilroy-Light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Gold and Grey Elevator pitch infographic</dc:title>
  <cp:lastModifiedBy>Афанасьева Ирина Вадимовна</cp:lastModifiedBy>
  <cp:revision>14</cp:revision>
  <dcterms:created xsi:type="dcterms:W3CDTF">2006-08-16T00:00:00Z</dcterms:created>
  <dcterms:modified xsi:type="dcterms:W3CDTF">2023-05-24T12:06:50Z</dcterms:modified>
  <dc:identifier>DAFKyBRYlAM</dc:identifier>
</cp:coreProperties>
</file>