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5"/>
  </p:notesMasterIdLst>
  <p:sldIdLst>
    <p:sldId id="271" r:id="rId2"/>
    <p:sldId id="285" r:id="rId3"/>
    <p:sldId id="275" r:id="rId4"/>
    <p:sldId id="277" r:id="rId5"/>
    <p:sldId id="273" r:id="rId6"/>
    <p:sldId id="286" r:id="rId7"/>
    <p:sldId id="288" r:id="rId8"/>
    <p:sldId id="287" r:id="rId9"/>
    <p:sldId id="279" r:id="rId10"/>
    <p:sldId id="274" r:id="rId11"/>
    <p:sldId id="276" r:id="rId12"/>
    <p:sldId id="284" r:id="rId13"/>
    <p:sldId id="278" r:id="rId14"/>
  </p:sldIdLst>
  <p:sldSz cx="12192000" cy="6858000"/>
  <p:notesSz cx="6858000" cy="9144000"/>
  <p:embeddedFontLst>
    <p:embeddedFont>
      <p:font typeface="Inter Medium" panose="02000503000000020004" pitchFamily="2" charset="0"/>
      <p:regular r:id="rId16"/>
    </p:embeddedFont>
    <p:embeddedFont>
      <p:font typeface="Inter Light" panose="02000503000000020004" pitchFamily="2" charset="0"/>
      <p:regular r:id="rId17"/>
    </p:embeddedFont>
    <p:embeddedFont>
      <p:font typeface="Press Start 2P" panose="00000500000000000000" pitchFamily="2" charset="0"/>
      <p:regular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1586"/>
    <a:srgbClr val="479E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89" d="100"/>
          <a:sy n="89" d="100"/>
        </p:scale>
        <p:origin x="32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977282-6E09-40D8-9914-4C0E5C3BB499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626CBB-E0F3-4EE7-A543-A812EE794D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354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7C413E-ED8C-D319-5D20-54D7E0C390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AC0DC93-505A-2C4E-5B3D-449AA0D169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844F7B-4F15-189E-7F37-8FA23748F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800BC-0F6B-47EF-9CC8-8D58C808FDFB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AF1DFC-D9CE-1D88-207C-DBDC6D20C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9496DD-F758-54BB-D201-3CB5C9E68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65043-6497-41A5-8EB5-86DE6F2E36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984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80DB41-9817-1F1E-920B-886DB2354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68F548-9A1A-0522-5A23-3B5ECFEC5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027647-CAD3-A4D1-D366-77E290B87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800BC-0F6B-47EF-9CC8-8D58C808FDFB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530C01-A2D6-476D-8F2B-0EF57060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A0C907-CCF2-D809-46A2-3AF9599FD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65043-6497-41A5-8EB5-86DE6F2E36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771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35F549-076A-456D-2558-B1C3E821C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4699FC-08A6-5C55-F9B3-3921B31D8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930210-CA5E-09C3-929C-0CF7144DD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800BC-0F6B-47EF-9CC8-8D58C808FDFB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3DD35F-EA42-F9C7-94CB-E3F1E1A5F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AF4395-1054-BCB6-2FBC-02662930A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65043-6497-41A5-8EB5-86DE6F2E36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664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93D0EB-60B5-58CD-4712-EC441E171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62E67C-AA6F-C431-478E-3B680131AF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D2A550C-F71E-A16B-0F1A-464ED43962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9674398-E4FC-B912-ED16-9FF17079E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800BC-0F6B-47EF-9CC8-8D58C808FDFB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D29CB1A-0669-8AD9-C6A5-C16B82E26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4FFCBD6-C265-C0A3-98D5-41C215559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65043-6497-41A5-8EB5-86DE6F2E36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129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AA78DA-DA1A-F255-A842-125A17237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EC5846B-D6D0-F009-FEF8-171BB63B0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CA2457A-A012-59A6-F519-F8015DAC61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DDD155F-5D57-4D55-882A-2CF10DB214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A138289-0149-44C2-9252-071016231E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B70F68A-D19B-9C3D-AAA5-1B580333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800BC-0F6B-47EF-9CC8-8D58C808FDFB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375237D-7EFA-EC07-3A58-731318BAD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DD5E78C-EFC6-8871-BF6D-A5C71D49E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65043-6497-41A5-8EB5-86DE6F2E36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645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49DAF9-36B8-4849-096D-E2EB85F93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CD5107-6673-8DEF-BA21-F63DB277F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800BC-0F6B-47EF-9CC8-8D58C808FDFB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A43F8E1-4B2D-77B7-55B2-39A9E23CA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E223E2-9CF2-345B-536B-3693A5270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65043-6497-41A5-8EB5-86DE6F2E36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190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DB3863F-972B-A7BC-89D9-6F112C56F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800BC-0F6B-47EF-9CC8-8D58C808FDFB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DED4457-EAD2-48D8-9C77-2DC33A517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6E8187A-064E-5AA7-402D-8538B6338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65043-6497-41A5-8EB5-86DE6F2E36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055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88F019-BBF4-6D82-3830-9FDEB1581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278B32-137B-93EC-777A-E5E1ED56C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8D812D2-A374-98BA-0C51-74F998A246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DD741B-27CB-740B-81A9-570592BDF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800BC-0F6B-47EF-9CC8-8D58C808FDFB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2D9E858-3DF7-38BB-B8F1-8A91A4F70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07DC24D-5603-DC6F-C1AC-020A3E4BC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65043-6497-41A5-8EB5-86DE6F2E36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065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5D1135-92D5-0631-BC4F-CED3AD3D0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973B1B1-B1FB-FA4E-CA2B-40967601A7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BC01D81-D316-71C3-7299-A807877463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2B978AC-F87F-98EA-624D-C9C216A95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800BC-0F6B-47EF-9CC8-8D58C808FDFB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B4ED31C-BB46-195F-15F9-0DDBDFBBD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5D0BAF0-6530-F6E8-A94F-351D89764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65043-6497-41A5-8EB5-86DE6F2E36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853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3C1853-7B55-EE61-9C59-8190A7451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893869B-06EA-4721-5B58-3F228F5796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603C9A-D2CF-7917-E91F-AB52D957E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800BC-0F6B-47EF-9CC8-8D58C808FDFB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5629D3-F7E6-174B-3EDD-1995C6D89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D8DD5F-9B20-0138-87EB-CDF8577E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65043-6497-41A5-8EB5-86DE6F2E36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45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22BBB2E-55FC-536B-72D4-4154459A71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92B0F69-7B89-C42B-89AC-4D688A0D83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90D5A7-F729-66B6-14A4-A2EFA2C57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800BC-0F6B-47EF-9CC8-8D58C808FDFB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D0428A-42D4-5921-BCDB-4ED794592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38AD11-11B6-9E6B-1F17-A3C9CD374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65043-6497-41A5-8EB5-86DE6F2E36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175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160A73-BA82-C34C-4C4E-EB646FA82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5A3CDD8-CD2A-91D1-2974-2206D40A9A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B720E3-11DC-A751-5E81-7897783357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800BC-0F6B-47EF-9CC8-8D58C808FDFB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14B20C-1A8C-BCF4-E879-681E2A65FC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08B1D9-13D8-56BE-9669-956A1C324B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65043-6497-41A5-8EB5-86DE6F2E36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630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gif"/><Relationship Id="rId4" Type="http://schemas.openxmlformats.org/officeDocument/2006/relationships/image" Target="../media/image3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4028" y="2368096"/>
            <a:ext cx="10515600" cy="2412909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dirty="0" smtClean="0">
                <a:solidFill>
                  <a:schemeClr val="bg1"/>
                </a:solidFill>
                <a:latin typeface="Press Start 2P" panose="00000500000000000000" pitchFamily="2" charset="0"/>
              </a:rPr>
              <a:t>ПРОЕКТЫ ДЛЯ РАЗВИТИЯ ТУРИСТИЧЕСКОЙ ИНФРАСТРУКТУРЫ ТАГАНРОГА</a:t>
            </a:r>
            <a:endParaRPr lang="ru-RU" dirty="0">
              <a:solidFill>
                <a:schemeClr val="bg1"/>
              </a:solidFill>
              <a:latin typeface="Press Start 2P" panose="00000500000000000000" pitchFamily="2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64028" y="1579971"/>
            <a:ext cx="10515600" cy="648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E11586"/>
                </a:solidFill>
                <a:latin typeface="Press Start 2P" panose="00000500000000000000" pitchFamily="2" charset="0"/>
              </a:rPr>
              <a:t>з</a:t>
            </a:r>
            <a:r>
              <a:rPr lang="ru-RU" dirty="0" smtClean="0">
                <a:solidFill>
                  <a:srgbClr val="E11586"/>
                </a:solidFill>
                <a:latin typeface="Press Start 2P" panose="00000500000000000000" pitchFamily="2" charset="0"/>
              </a:rPr>
              <a:t>17</a:t>
            </a:r>
            <a:endParaRPr lang="ru-RU" dirty="0">
              <a:solidFill>
                <a:srgbClr val="E11586"/>
              </a:solidFill>
              <a:latin typeface="Press Start 2P" panose="00000500000000000000" pitchFamily="2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64028" y="5101045"/>
            <a:ext cx="10515600" cy="11342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ru-RU" dirty="0">
                <a:solidFill>
                  <a:srgbClr val="E11586"/>
                </a:solidFill>
                <a:latin typeface="Inter Medium" panose="02000503000000020004" pitchFamily="2" charset="0"/>
                <a:ea typeface="Inter Medium" panose="02000503000000020004" pitchFamily="2" charset="0"/>
              </a:rPr>
              <a:t>Заказная разработка</a:t>
            </a:r>
          </a:p>
          <a:p>
            <a:pPr>
              <a:lnSpc>
                <a:spcPct val="120000"/>
              </a:lnSpc>
            </a:pPr>
            <a:r>
              <a:rPr lang="ru-RU" dirty="0">
                <a:solidFill>
                  <a:srgbClr val="E11586"/>
                </a:solidFill>
                <a:latin typeface="Inter Medium" panose="02000503000000020004" pitchFamily="2" charset="0"/>
                <a:ea typeface="Inter Medium" panose="02000503000000020004" pitchFamily="2" charset="0"/>
              </a:rPr>
              <a:t>ИТА ЮФУ </a:t>
            </a:r>
            <a:r>
              <a:rPr lang="ru-RU" dirty="0" smtClean="0">
                <a:solidFill>
                  <a:srgbClr val="E11586"/>
                </a:solidFill>
                <a:latin typeface="Inter Medium" panose="02000503000000020004" pitchFamily="2" charset="0"/>
                <a:ea typeface="Inter Medium" panose="02000503000000020004" pitchFamily="2" charset="0"/>
              </a:rPr>
              <a:t>ИКТИБ</a:t>
            </a:r>
            <a:endParaRPr lang="en-US" dirty="0" smtClean="0">
              <a:solidFill>
                <a:srgbClr val="E11586"/>
              </a:solidFill>
              <a:latin typeface="Inter Medium" panose="02000503000000020004" pitchFamily="2" charset="0"/>
              <a:ea typeface="Inter Medium" panose="02000503000000020004" pitchFamily="2" charset="0"/>
            </a:endParaRPr>
          </a:p>
          <a:p>
            <a:pPr>
              <a:lnSpc>
                <a:spcPct val="120000"/>
              </a:lnSpc>
            </a:pPr>
            <a:r>
              <a:rPr lang="ru-RU" dirty="0" err="1">
                <a:solidFill>
                  <a:srgbClr val="E11586"/>
                </a:solidFill>
                <a:latin typeface="Inter Medium" panose="02000503000000020004" pitchFamily="2" charset="0"/>
                <a:ea typeface="Inter Medium" panose="02000503000000020004" pitchFamily="2" charset="0"/>
              </a:rPr>
              <a:t>Brainhorn</a:t>
            </a:r>
            <a:r>
              <a:rPr lang="ru-RU" dirty="0">
                <a:solidFill>
                  <a:srgbClr val="E11586"/>
                </a:solidFill>
                <a:latin typeface="Inter Medium" panose="02000503000000020004" pitchFamily="2" charset="0"/>
                <a:ea typeface="Inter Medium" panose="02000503000000020004" pitchFamily="2" charset="0"/>
              </a:rPr>
              <a:t>, ЮФУ </a:t>
            </a:r>
          </a:p>
          <a:p>
            <a:pPr>
              <a:lnSpc>
                <a:spcPct val="120000"/>
              </a:lnSpc>
            </a:pPr>
            <a:r>
              <a:rPr lang="ru-RU" dirty="0">
                <a:solidFill>
                  <a:srgbClr val="E11586"/>
                </a:solidFill>
                <a:latin typeface="Inter Medium" panose="02000503000000020004" pitchFamily="2" charset="0"/>
                <a:ea typeface="Inter Medium" panose="02000503000000020004" pitchFamily="2" charset="0"/>
              </a:rPr>
              <a:t>и Администрация Таганрога </a:t>
            </a:r>
          </a:p>
        </p:txBody>
      </p:sp>
    </p:spTree>
    <p:extLst>
      <p:ext uri="{BB962C8B-B14F-4D97-AF65-F5344CB8AC3E}">
        <p14:creationId xmlns:p14="http://schemas.microsoft.com/office/powerpoint/2010/main" val="198558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0173" y="661085"/>
            <a:ext cx="10515600" cy="1325563"/>
          </a:xfrm>
        </p:spPr>
        <p:txBody>
          <a:bodyPr/>
          <a:lstStyle/>
          <a:p>
            <a:r>
              <a:rPr lang="ru-RU" dirty="0" smtClean="0">
                <a:solidFill>
                  <a:srgbClr val="E11586"/>
                </a:solidFill>
                <a:latin typeface="Press Start 2P" panose="00000500000000000000" pitchFamily="2" charset="0"/>
                <a:ea typeface="Inter Medium" panose="02000503000000020004" pitchFamily="2" charset="0"/>
              </a:rPr>
              <a:t>А ТАК ЖЕ</a:t>
            </a:r>
            <a:endParaRPr lang="ru-RU" dirty="0">
              <a:solidFill>
                <a:srgbClr val="E11586"/>
              </a:solidFill>
              <a:latin typeface="Press Start 2P" panose="00000500000000000000" pitchFamily="2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60173" y="2319929"/>
            <a:ext cx="9425609" cy="1979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atin typeface="Inter Light" panose="02000503000000020004" pitchFamily="2" charset="0"/>
                <a:ea typeface="Inter Light" panose="02000503000000020004" pitchFamily="2" charset="0"/>
              </a:rPr>
              <a:t>Наш проект объединяет в себе две системы:</a:t>
            </a:r>
            <a:r>
              <a:rPr lang="ru-RU" dirty="0" smtClean="0">
                <a:latin typeface="Inter Light" panose="02000503000000020004" pitchFamily="2" charset="0"/>
                <a:ea typeface="Inter Light" panose="02000503000000020004" pitchFamily="2" charset="0"/>
              </a:rPr>
              <a:t> </a:t>
            </a:r>
          </a:p>
          <a:p>
            <a:endParaRPr lang="ru-RU" dirty="0" smtClean="0">
              <a:latin typeface="Inter Light" panose="02000503000000020004" pitchFamily="2" charset="0"/>
              <a:ea typeface="Inter Light" panose="02000503000000020004" pitchFamily="2" charset="0"/>
            </a:endParaRPr>
          </a:p>
          <a:p>
            <a:pPr marL="742950" indent="-742950">
              <a:buAutoNum type="arabicParenR"/>
            </a:pPr>
            <a:r>
              <a:rPr lang="ru-RU" dirty="0" smtClean="0">
                <a:latin typeface="Inter Light" panose="02000503000000020004" pitchFamily="2" charset="0"/>
                <a:ea typeface="Inter Light" panose="02000503000000020004" pitchFamily="2" charset="0"/>
              </a:rPr>
              <a:t>Анализ дорожного покрытия</a:t>
            </a:r>
          </a:p>
          <a:p>
            <a:pPr marL="742950" indent="-742950">
              <a:buAutoNum type="arabicParenR"/>
            </a:pPr>
            <a:endParaRPr lang="ru-RU" dirty="0" smtClean="0">
              <a:latin typeface="Inter Light" panose="02000503000000020004" pitchFamily="2" charset="0"/>
              <a:ea typeface="Inter Light" panose="02000503000000020004" pitchFamily="2" charset="0"/>
            </a:endParaRPr>
          </a:p>
          <a:p>
            <a:pPr marL="742950" indent="-742950">
              <a:buAutoNum type="arabicParenR"/>
            </a:pPr>
            <a:r>
              <a:rPr lang="ru-RU" dirty="0" smtClean="0">
                <a:latin typeface="Inter Light" panose="02000503000000020004" pitchFamily="2" charset="0"/>
                <a:ea typeface="Inter Light" panose="02000503000000020004" pitchFamily="2" charset="0"/>
              </a:rPr>
              <a:t>Сбор данных о распространении сорной растительности</a:t>
            </a:r>
            <a:endParaRPr lang="ru-RU" dirty="0">
              <a:latin typeface="Inter Light" panose="02000503000000020004" pitchFamily="2" charset="0"/>
              <a:ea typeface="Inter Light" panose="02000503000000020004" pitchFamily="2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778" y="4719449"/>
            <a:ext cx="1229622" cy="122962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714" y="4719449"/>
            <a:ext cx="3314286" cy="123174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936301" y="5072650"/>
            <a:ext cx="2268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Inter Medium" panose="02000503000000020004" pitchFamily="2" charset="0"/>
                <a:ea typeface="Inter Medium" panose="02000503000000020004" pitchFamily="2" charset="0"/>
              </a:rPr>
              <a:t>Амброзия</a:t>
            </a:r>
            <a:endParaRPr lang="ru-RU" sz="2800" dirty="0">
              <a:latin typeface="Inter Medium" panose="02000503000000020004" pitchFamily="2" charset="0"/>
              <a:ea typeface="Inter Medium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1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46610" y="722812"/>
            <a:ext cx="10515600" cy="1332410"/>
          </a:xfrm>
        </p:spPr>
        <p:txBody>
          <a:bodyPr>
            <a:normAutofit fontScale="90000"/>
          </a:bodyPr>
          <a:lstStyle/>
          <a:p>
            <a:pPr algn="r">
              <a:lnSpc>
                <a:spcPct val="100000"/>
              </a:lnSpc>
            </a:pPr>
            <a:r>
              <a:rPr lang="ru-RU" dirty="0" smtClean="0">
                <a:solidFill>
                  <a:schemeClr val="bg1"/>
                </a:solidFill>
                <a:latin typeface="Press Start 2P" panose="00000500000000000000" pitchFamily="2" charset="0"/>
              </a:rPr>
              <a:t>ПРОБЛЕМА</a:t>
            </a:r>
            <a:r>
              <a:rPr lang="ru-RU" dirty="0" smtClean="0">
                <a:solidFill>
                  <a:srgbClr val="E11586"/>
                </a:solidFill>
                <a:latin typeface="Press Start 2P" panose="00000500000000000000" pitchFamily="2" charset="0"/>
              </a:rPr>
              <a:t> </a:t>
            </a:r>
            <a:r>
              <a:rPr lang="ru-RU" dirty="0" smtClean="0">
                <a:solidFill>
                  <a:srgbClr val="479EC2"/>
                </a:solidFill>
                <a:latin typeface="Press Start 2P" panose="00000500000000000000" pitchFamily="2" charset="0"/>
              </a:rPr>
              <a:t>ПОЛЬЗОВАТЕЛЯ</a:t>
            </a:r>
            <a:endParaRPr lang="ru-RU" dirty="0">
              <a:solidFill>
                <a:srgbClr val="479EC2"/>
              </a:solidFill>
              <a:latin typeface="Press Start 2P" panose="00000500000000000000" pitchFamily="2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317273" y="2577736"/>
            <a:ext cx="6844937" cy="3616617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882240" y="2812868"/>
            <a:ext cx="571500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Inter Light" panose="02000503000000020004" pitchFamily="2" charset="0"/>
                <a:ea typeface="Inter Light" panose="02000503000000020004" pitchFamily="2" charset="0"/>
              </a:rPr>
              <a:t>Содержание инфраструктуры туристического города в надлежащем состоянии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bg1"/>
              </a:solidFill>
              <a:latin typeface="Inter Light" panose="02000503000000020004" pitchFamily="2" charset="0"/>
              <a:ea typeface="Inter Light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Inter Light" panose="02000503000000020004" pitchFamily="2" charset="0"/>
                <a:ea typeface="Inter Light" panose="02000503000000020004" pitchFamily="2" charset="0"/>
              </a:rPr>
              <a:t>Формирование бюджета на ремонт дорог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bg1"/>
              </a:solidFill>
              <a:latin typeface="Inter Light" panose="02000503000000020004" pitchFamily="2" charset="0"/>
              <a:ea typeface="Inter Light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Inter Light" panose="02000503000000020004" pitchFamily="2" charset="0"/>
                <a:ea typeface="Inter Light" panose="02000503000000020004" pitchFamily="2" charset="0"/>
              </a:rPr>
              <a:t>Анализ производится вручную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bg1"/>
              </a:solidFill>
              <a:latin typeface="Inter Light" panose="02000503000000020004" pitchFamily="2" charset="0"/>
              <a:ea typeface="Inter Light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Inter Light" panose="02000503000000020004" pitchFamily="2" charset="0"/>
                <a:ea typeface="Inter Light" panose="02000503000000020004" pitchFamily="2" charset="0"/>
              </a:rPr>
              <a:t>Анализ производится один раз в год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Inter Light" panose="02000503000000020004" pitchFamily="2" charset="0"/>
              <a:ea typeface="Inter Light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Inter Light" panose="02000503000000020004" pitchFamily="2" charset="0"/>
                <a:ea typeface="Inter Light" panose="02000503000000020004" pitchFamily="2" charset="0"/>
              </a:rPr>
              <a:t>Неконтролируемое распространение сорной растительности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39" y="-119337"/>
            <a:ext cx="4257675" cy="53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6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latin typeface="Inter Medium" panose="02000503000000020004" pitchFamily="2" charset="0"/>
                <a:ea typeface="Inter Medium" panose="02000503000000020004" pitchFamily="2" charset="0"/>
              </a:rPr>
              <a:t>РЕШЕНИЕ</a:t>
            </a:r>
            <a:endParaRPr lang="ru-RU" dirty="0">
              <a:latin typeface="Inter Medium" panose="02000503000000020004" pitchFamily="2" charset="0"/>
              <a:ea typeface="Inter Medium" panose="02000503000000020004" pitchFamily="2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990600" y="2439011"/>
            <a:ext cx="4783182" cy="1979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latin typeface="Inter Light" panose="02000503000000020004" pitchFamily="2" charset="0"/>
                <a:ea typeface="Inter Light" panose="02000503000000020004" pitchFamily="2" charset="0"/>
              </a:rPr>
              <a:t>Программно-аппаратный комплекс, устанавливаемый в любое транспортное средство, анализирующий дороги в реальном времени.</a:t>
            </a:r>
            <a:endParaRPr lang="ru-RU" dirty="0">
              <a:latin typeface="Inter Light" panose="02000503000000020004" pitchFamily="2" charset="0"/>
              <a:ea typeface="Inter Light" panose="02000503000000020004" pitchFamily="2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5" t="11280" r="12364" b="18005"/>
          <a:stretch/>
        </p:blipFill>
        <p:spPr>
          <a:xfrm>
            <a:off x="6734133" y="1815170"/>
            <a:ext cx="4772067" cy="322765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279807"/>
            <a:ext cx="1806619" cy="225524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072" y="4101061"/>
            <a:ext cx="2153310" cy="265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43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981661" cy="1325563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Inter Medium" panose="02000503000000020004" pitchFamily="2" charset="0"/>
                <a:ea typeface="Inter Medium" panose="02000503000000020004" pitchFamily="2" charset="0"/>
              </a:rPr>
              <a:t>НЕЙРОСЕТЬ ДЛЯ РАСПОЗНАВАНИЯ ДОРОЖНЫХ ДЕФЕКТОВ</a:t>
            </a:r>
            <a:r>
              <a:rPr lang="ru-RU" sz="3200" dirty="0" smtClean="0">
                <a:solidFill>
                  <a:srgbClr val="E11586"/>
                </a:solidFill>
                <a:latin typeface="Inter Medium" panose="02000503000000020004" pitchFamily="2" charset="0"/>
                <a:ea typeface="Inter Medium" panose="02000503000000020004" pitchFamily="2" charset="0"/>
              </a:rPr>
              <a:t> </a:t>
            </a:r>
            <a:endParaRPr lang="ru-RU" sz="3200" dirty="0">
              <a:latin typeface="Inter Medium" panose="02000503000000020004" pitchFamily="2" charset="0"/>
              <a:ea typeface="Inter Medium" panose="02000503000000020004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075" y="3935781"/>
            <a:ext cx="3275723" cy="23748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076" y="1334384"/>
            <a:ext cx="3275723" cy="237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9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795" y="845638"/>
            <a:ext cx="9179293" cy="66258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992" y="1768972"/>
            <a:ext cx="5165717" cy="290420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358" y="-173622"/>
            <a:ext cx="2323001" cy="226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17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" y="0"/>
            <a:ext cx="6858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061" y="1122045"/>
            <a:ext cx="2590072" cy="46068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400" y="-204178"/>
            <a:ext cx="7259320" cy="72593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0" b="16487"/>
          <a:stretch/>
        </p:blipFill>
        <p:spPr>
          <a:xfrm>
            <a:off x="6837635" y="1106723"/>
            <a:ext cx="2787950" cy="420624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72"/>
          <a:stretch/>
        </p:blipFill>
        <p:spPr>
          <a:xfrm>
            <a:off x="6837635" y="4996661"/>
            <a:ext cx="2787950" cy="74517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338"/>
          <a:stretch/>
        </p:blipFill>
        <p:spPr>
          <a:xfrm>
            <a:off x="6837635" y="1089578"/>
            <a:ext cx="2787950" cy="16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76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823" y="978657"/>
            <a:ext cx="9179293" cy="66258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t="124"/>
          <a:stretch/>
        </p:blipFill>
        <p:spPr>
          <a:xfrm>
            <a:off x="3676307" y="1906399"/>
            <a:ext cx="5150803" cy="29713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75247" y="-224284"/>
            <a:ext cx="2710248" cy="276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8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rgbClr val="E11586"/>
                </a:solidFill>
                <a:latin typeface="Press Start 2P" panose="00000500000000000000" pitchFamily="2" charset="0"/>
              </a:rPr>
              <a:t>ПЕРСПЕКТИВЫ</a:t>
            </a:r>
            <a:endParaRPr lang="ru-RU" dirty="0">
              <a:solidFill>
                <a:srgbClr val="E11586"/>
              </a:solidFill>
              <a:latin typeface="Press Start 2P" panose="000005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3600" y="2286000"/>
            <a:ext cx="157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Inter Light" panose="02000503000000020004" pitchFamily="2" charset="0"/>
                <a:ea typeface="Inter Light" panose="02000503000000020004" pitchFamily="2" charset="0"/>
              </a:rPr>
              <a:t>Тестирование прототипа</a:t>
            </a:r>
            <a:endParaRPr lang="ru-RU" sz="1400" dirty="0">
              <a:latin typeface="Inter Light" panose="02000503000000020004" pitchFamily="2" charset="0"/>
              <a:ea typeface="Inter Light" panose="02000503000000020004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08400" y="4310390"/>
            <a:ext cx="157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Inter Light" panose="02000503000000020004" pitchFamily="2" charset="0"/>
                <a:ea typeface="Inter Light" panose="02000503000000020004" pitchFamily="2" charset="0"/>
              </a:rPr>
              <a:t>Доработка алгоритмов НС</a:t>
            </a:r>
            <a:endParaRPr lang="ru-RU" sz="1400" dirty="0">
              <a:latin typeface="Inter Light" panose="02000503000000020004" pitchFamily="2" charset="0"/>
              <a:ea typeface="Inter Light" panose="02000503000000020004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7608" y="2276061"/>
            <a:ext cx="1976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Inter Light" panose="02000503000000020004" pitchFamily="2" charset="0"/>
                <a:ea typeface="Inter Light" panose="02000503000000020004" pitchFamily="2" charset="0"/>
              </a:rPr>
              <a:t>Доработка начинки прототипа</a:t>
            </a:r>
            <a:endParaRPr lang="ru-RU" sz="1400" dirty="0">
              <a:latin typeface="Inter Light" panose="02000503000000020004" pitchFamily="2" charset="0"/>
              <a:ea typeface="Inter Light" panose="02000503000000020004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32933" y="4310390"/>
            <a:ext cx="1904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Inter Light" panose="02000503000000020004" pitchFamily="2" charset="0"/>
                <a:ea typeface="Inter Light" panose="02000503000000020004" pitchFamily="2" charset="0"/>
              </a:rPr>
              <a:t>Создание опытного образца</a:t>
            </a:r>
            <a:endParaRPr lang="ru-RU" sz="1400" dirty="0">
              <a:latin typeface="Inter Light" panose="02000503000000020004" pitchFamily="2" charset="0"/>
              <a:ea typeface="Inter Light" panose="02000503000000020004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09000" y="2286000"/>
            <a:ext cx="157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Inter Light" panose="02000503000000020004" pitchFamily="2" charset="0"/>
                <a:ea typeface="Inter Light" panose="02000503000000020004" pitchFamily="2" charset="0"/>
              </a:rPr>
              <a:t>Мелкосерийное производство</a:t>
            </a:r>
            <a:endParaRPr lang="ru-RU" sz="1400" dirty="0">
              <a:latin typeface="Inter Light" panose="02000503000000020004" pitchFamily="2" charset="0"/>
              <a:ea typeface="Inter Light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07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 smtClean="0">
                <a:solidFill>
                  <a:srgbClr val="E11586"/>
                </a:solidFill>
                <a:latin typeface="Press Start 2P" panose="00000500000000000000" pitchFamily="2" charset="0"/>
              </a:rPr>
              <a:t>ПЕРСПЕКТИВЫ</a:t>
            </a:r>
            <a:endParaRPr lang="ru-RU" dirty="0">
              <a:solidFill>
                <a:srgbClr val="E11586"/>
              </a:solidFill>
              <a:latin typeface="Press Start 2P" panose="00000500000000000000" pitchFamily="2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0" t="16130" r="6390" b="1597"/>
          <a:stretch/>
        </p:blipFill>
        <p:spPr>
          <a:xfrm>
            <a:off x="990600" y="2239903"/>
            <a:ext cx="5304214" cy="33313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672" y="3136562"/>
            <a:ext cx="4398103" cy="153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05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261" y="852142"/>
            <a:ext cx="10247811" cy="124596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000" dirty="0" smtClean="0">
                <a:solidFill>
                  <a:schemeClr val="bg1"/>
                </a:solidFill>
                <a:latin typeface="Press Start 2P" panose="00000500000000000000" pitchFamily="2" charset="0"/>
              </a:rPr>
              <a:t>ИТОГИ</a:t>
            </a:r>
            <a:r>
              <a:rPr lang="ru-RU" sz="4000" dirty="0" smtClean="0">
                <a:solidFill>
                  <a:srgbClr val="E11586"/>
                </a:solidFill>
                <a:latin typeface="Press Start 2P" panose="00000500000000000000" pitchFamily="2" charset="0"/>
              </a:rPr>
              <a:t/>
            </a:r>
            <a:br>
              <a:rPr lang="ru-RU" sz="4000" dirty="0" smtClean="0">
                <a:solidFill>
                  <a:srgbClr val="E11586"/>
                </a:solidFill>
                <a:latin typeface="Press Start 2P" panose="00000500000000000000" pitchFamily="2" charset="0"/>
              </a:rPr>
            </a:br>
            <a:r>
              <a:rPr lang="ru-RU" sz="4000" dirty="0" smtClean="0">
                <a:solidFill>
                  <a:srgbClr val="E11586"/>
                </a:solidFill>
                <a:latin typeface="Press Start 2P" panose="00000500000000000000" pitchFamily="2" charset="0"/>
              </a:rPr>
              <a:t>ИНТЕНСИВА</a:t>
            </a:r>
            <a:endParaRPr lang="ru-RU" sz="40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317273" y="2577737"/>
            <a:ext cx="6844937" cy="337892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731026" y="3041374"/>
            <a:ext cx="59535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Inter Light" panose="02000503000000020004" pitchFamily="2" charset="0"/>
                <a:ea typeface="Inter Light" panose="02000503000000020004" pitchFamily="2" charset="0"/>
              </a:rPr>
              <a:t>Был создан прототип устройства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Inter Light" panose="02000503000000020004" pitchFamily="2" charset="0"/>
                <a:ea typeface="Inter Light" panose="02000503000000020004" pitchFamily="2" charset="0"/>
              </a:rPr>
              <a:t>Проведена тестовая установка устройства в общественный транспорт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Inter Light" panose="02000503000000020004" pitchFamily="2" charset="0"/>
                <a:ea typeface="Inter Light" panose="02000503000000020004" pitchFamily="2" charset="0"/>
              </a:rPr>
              <a:t>Разработаны </a:t>
            </a:r>
            <a:r>
              <a:rPr lang="en-US" dirty="0" smtClean="0">
                <a:solidFill>
                  <a:schemeClr val="bg1"/>
                </a:solidFill>
                <a:latin typeface="Inter Light" panose="02000503000000020004" pitchFamily="2" charset="0"/>
                <a:ea typeface="Inter Light" panose="02000503000000020004" pitchFamily="2" charset="0"/>
              </a:rPr>
              <a:t>iOS </a:t>
            </a:r>
            <a:r>
              <a:rPr lang="ru-RU" dirty="0" smtClean="0">
                <a:solidFill>
                  <a:schemeClr val="bg1"/>
                </a:solidFill>
                <a:latin typeface="Inter Light" panose="02000503000000020004" pitchFamily="2" charset="0"/>
                <a:ea typeface="Inter Light" panose="02000503000000020004" pitchFamily="2" charset="0"/>
              </a:rPr>
              <a:t>и </a:t>
            </a:r>
            <a:r>
              <a:rPr lang="en-US" dirty="0" smtClean="0">
                <a:solidFill>
                  <a:schemeClr val="bg1"/>
                </a:solidFill>
                <a:latin typeface="Inter Light" panose="02000503000000020004" pitchFamily="2" charset="0"/>
                <a:ea typeface="Inter Light" panose="02000503000000020004" pitchFamily="2" charset="0"/>
              </a:rPr>
              <a:t>Android </a:t>
            </a:r>
            <a:r>
              <a:rPr lang="ru-RU" dirty="0" smtClean="0">
                <a:solidFill>
                  <a:schemeClr val="bg1"/>
                </a:solidFill>
                <a:latin typeface="Inter Light" panose="02000503000000020004" pitchFamily="2" charset="0"/>
                <a:ea typeface="Inter Light" panose="02000503000000020004" pitchFamily="2" charset="0"/>
              </a:rPr>
              <a:t>мобильные приложения для отображения очагов дикорастущей амброзии на карте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Inter Light" panose="02000503000000020004" pitchFamily="2" charset="0"/>
                <a:ea typeface="Inter Light" panose="02000503000000020004" pitchFamily="2" charset="0"/>
              </a:rPr>
              <a:t>Создан веб портал для отображения тепловой карты дорожных дефектов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52" y="1993679"/>
            <a:ext cx="4257675" cy="53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54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200" y="395415"/>
            <a:ext cx="10515600" cy="724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>
                <a:solidFill>
                  <a:srgbClr val="E11586"/>
                </a:solidFill>
                <a:latin typeface="Press Start 2P" panose="00000500000000000000" pitchFamily="2" charset="0"/>
                <a:ea typeface="Inter Medium" panose="02000503000000020004" pitchFamily="2" charset="0"/>
              </a:rPr>
              <a:t>КОМАНДА</a:t>
            </a:r>
            <a:endParaRPr lang="ru-RU" dirty="0">
              <a:solidFill>
                <a:srgbClr val="E11586"/>
              </a:solidFill>
              <a:latin typeface="Press Start 2P" panose="00000500000000000000" pitchFamily="2" charset="0"/>
              <a:ea typeface="Inter Medium" panose="02000503000000020004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38200" y="1120331"/>
            <a:ext cx="7944678" cy="3485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0085" lvl="1" indent="-340042">
              <a:buFont typeface="Arial"/>
              <a:buChar char="•"/>
            </a:pPr>
            <a:r>
              <a:rPr lang="ru-RU" sz="3150" dirty="0" err="1">
                <a:latin typeface="Inter Light" panose="02000503000000020004" pitchFamily="2" charset="0"/>
                <a:ea typeface="Inter Light" panose="02000503000000020004" pitchFamily="2" charset="0"/>
              </a:rPr>
              <a:t>Ледерер</a:t>
            </a:r>
            <a:r>
              <a:rPr lang="ru-RU" sz="3150" dirty="0">
                <a:latin typeface="Inter Light" panose="02000503000000020004" pitchFamily="2" charset="0"/>
                <a:ea typeface="Inter Light" panose="02000503000000020004" pitchFamily="2" charset="0"/>
              </a:rPr>
              <a:t> Пётр Алексеевич</a:t>
            </a:r>
            <a:r>
              <a:rPr lang="en-US" sz="3150" dirty="0">
                <a:latin typeface="Inter Light" panose="02000503000000020004" pitchFamily="2" charset="0"/>
                <a:ea typeface="Inter Light" panose="02000503000000020004" pitchFamily="2" charset="0"/>
              </a:rPr>
              <a:t>.</a:t>
            </a:r>
          </a:p>
          <a:p>
            <a:pPr marL="680085" lvl="1" indent="-340042">
              <a:buFont typeface="Arial"/>
              <a:buChar char="•"/>
            </a:pPr>
            <a:r>
              <a:rPr lang="ru-RU" sz="3150" dirty="0">
                <a:latin typeface="Inter Light" panose="02000503000000020004" pitchFamily="2" charset="0"/>
                <a:ea typeface="Inter Light" panose="02000503000000020004" pitchFamily="2" charset="0"/>
              </a:rPr>
              <a:t>Кондратов Вадим Сергеевич</a:t>
            </a:r>
            <a:r>
              <a:rPr lang="en-US" sz="3150" dirty="0">
                <a:latin typeface="Inter Light" panose="02000503000000020004" pitchFamily="2" charset="0"/>
                <a:ea typeface="Inter Light" panose="02000503000000020004" pitchFamily="2" charset="0"/>
              </a:rPr>
              <a:t>.</a:t>
            </a:r>
          </a:p>
          <a:p>
            <a:pPr marL="680085" lvl="1" indent="-340042">
              <a:buFont typeface="Arial"/>
              <a:buChar char="•"/>
            </a:pPr>
            <a:r>
              <a:rPr lang="ru-RU" sz="3150" dirty="0">
                <a:latin typeface="Inter Light" panose="02000503000000020004" pitchFamily="2" charset="0"/>
                <a:ea typeface="Inter Light" panose="02000503000000020004" pitchFamily="2" charset="0"/>
              </a:rPr>
              <a:t>Исаев Александр Викторович</a:t>
            </a:r>
            <a:r>
              <a:rPr lang="en-US" sz="3150" dirty="0">
                <a:latin typeface="Inter Light" panose="02000503000000020004" pitchFamily="2" charset="0"/>
                <a:ea typeface="Inter Light" panose="02000503000000020004" pitchFamily="2" charset="0"/>
              </a:rPr>
              <a:t>.</a:t>
            </a:r>
            <a:endParaRPr lang="ru-RU" sz="3150" dirty="0">
              <a:latin typeface="Inter Light" panose="02000503000000020004" pitchFamily="2" charset="0"/>
              <a:ea typeface="Inter Light" panose="02000503000000020004" pitchFamily="2" charset="0"/>
            </a:endParaRPr>
          </a:p>
          <a:p>
            <a:pPr marL="680085" lvl="1" indent="-340042">
              <a:buFont typeface="Arial"/>
              <a:buChar char="•"/>
            </a:pPr>
            <a:r>
              <a:rPr lang="ru-RU" sz="3150" dirty="0">
                <a:latin typeface="Inter Light" panose="02000503000000020004" pitchFamily="2" charset="0"/>
                <a:ea typeface="Inter Light" panose="02000503000000020004" pitchFamily="2" charset="0"/>
              </a:rPr>
              <a:t>Скиба Анна Александровна.</a:t>
            </a:r>
          </a:p>
          <a:p>
            <a:pPr marL="680085" lvl="1" indent="-340042">
              <a:buFont typeface="Arial"/>
              <a:buChar char="•"/>
            </a:pPr>
            <a:r>
              <a:rPr lang="ru-RU" sz="3150" dirty="0" err="1">
                <a:latin typeface="Inter Light" panose="02000503000000020004" pitchFamily="2" charset="0"/>
                <a:ea typeface="Inter Light" panose="02000503000000020004" pitchFamily="2" charset="0"/>
              </a:rPr>
              <a:t>Братусев</a:t>
            </a:r>
            <a:r>
              <a:rPr lang="ru-RU" sz="3150" dirty="0">
                <a:latin typeface="Inter Light" panose="02000503000000020004" pitchFamily="2" charset="0"/>
                <a:ea typeface="Inter Light" panose="02000503000000020004" pitchFamily="2" charset="0"/>
              </a:rPr>
              <a:t> Денис Витальевич.</a:t>
            </a:r>
          </a:p>
          <a:p>
            <a:pPr marL="680085" lvl="1" indent="-340042">
              <a:buFont typeface="Arial"/>
              <a:buChar char="•"/>
            </a:pPr>
            <a:r>
              <a:rPr lang="ru-RU" sz="3150" dirty="0">
                <a:latin typeface="Inter Light" panose="02000503000000020004" pitchFamily="2" charset="0"/>
                <a:ea typeface="Inter Light" panose="02000503000000020004" pitchFamily="2" charset="0"/>
              </a:rPr>
              <a:t>Кочубей Даниил Сергеевич.</a:t>
            </a:r>
            <a:endParaRPr lang="en-US" sz="3150" dirty="0">
              <a:latin typeface="Inter Light" panose="02000503000000020004" pitchFamily="2" charset="0"/>
              <a:ea typeface="Inter Light" panose="02000503000000020004" pitchFamily="2" charset="0"/>
            </a:endParaRPr>
          </a:p>
          <a:p>
            <a:pPr marL="680085" lvl="1" indent="-340042">
              <a:buFont typeface="Arial"/>
              <a:buChar char="•"/>
            </a:pPr>
            <a:r>
              <a:rPr lang="ru-RU" sz="3150" dirty="0">
                <a:latin typeface="Inter Light" panose="02000503000000020004" pitchFamily="2" charset="0"/>
                <a:ea typeface="Inter Light" panose="02000503000000020004" pitchFamily="2" charset="0"/>
              </a:rPr>
              <a:t>Семёнов Александр </a:t>
            </a:r>
            <a:r>
              <a:rPr lang="ru-RU" sz="3150" dirty="0" smtClean="0">
                <a:latin typeface="Inter Light" panose="02000503000000020004" pitchFamily="2" charset="0"/>
                <a:ea typeface="Inter Light" panose="02000503000000020004" pitchFamily="2" charset="0"/>
              </a:rPr>
              <a:t>Васильевич.</a:t>
            </a:r>
            <a:endParaRPr lang="en-US" sz="3150" dirty="0">
              <a:latin typeface="Inter Light" panose="02000503000000020004" pitchFamily="2" charset="0"/>
              <a:ea typeface="Inter Light" panose="02000503000000020004" pitchFamily="2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838200" y="4605901"/>
            <a:ext cx="10515600" cy="724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E11586"/>
                </a:solidFill>
                <a:latin typeface="Press Start 2P" panose="00000500000000000000" pitchFamily="2" charset="0"/>
                <a:ea typeface="Inter Medium" panose="02000503000000020004" pitchFamily="2" charset="0"/>
              </a:rPr>
              <a:t>НАСТАВНИКИ</a:t>
            </a:r>
            <a:endParaRPr lang="ru-RU" dirty="0">
              <a:solidFill>
                <a:srgbClr val="E11586"/>
              </a:solidFill>
              <a:latin typeface="Press Start 2P" panose="00000500000000000000" pitchFamily="2" charset="0"/>
              <a:ea typeface="Inter Medium" panose="02000503000000020004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32183" y="5333918"/>
            <a:ext cx="7914860" cy="1297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0085" lvl="1" indent="-340042">
              <a:lnSpc>
                <a:spcPts val="4725"/>
              </a:lnSpc>
              <a:buFont typeface="Arial"/>
              <a:buChar char="•"/>
            </a:pPr>
            <a:r>
              <a:rPr lang="ru-RU" sz="3150" dirty="0" err="1">
                <a:latin typeface="Inter Light" panose="02000503000000020004" pitchFamily="2" charset="0"/>
                <a:ea typeface="Inter Light" panose="02000503000000020004" pitchFamily="2" charset="0"/>
              </a:rPr>
              <a:t>Елькин</a:t>
            </a:r>
            <a:r>
              <a:rPr lang="ru-RU" sz="3150" dirty="0">
                <a:latin typeface="Inter Light" panose="02000503000000020004" pitchFamily="2" charset="0"/>
                <a:ea typeface="Inter Light" panose="02000503000000020004" pitchFamily="2" charset="0"/>
              </a:rPr>
              <a:t> Дмитрий Максимович</a:t>
            </a:r>
            <a:r>
              <a:rPr lang="en-US" sz="3150" dirty="0">
                <a:latin typeface="Inter Light" panose="02000503000000020004" pitchFamily="2" charset="0"/>
                <a:ea typeface="Inter Light" panose="02000503000000020004" pitchFamily="2" charset="0"/>
              </a:rPr>
              <a:t>.</a:t>
            </a:r>
          </a:p>
          <a:p>
            <a:pPr marL="680085" lvl="1" indent="-340042">
              <a:lnSpc>
                <a:spcPts val="4725"/>
              </a:lnSpc>
              <a:buFont typeface="Arial"/>
              <a:buChar char="•"/>
            </a:pPr>
            <a:r>
              <a:rPr lang="ru-RU" sz="3150" dirty="0" err="1">
                <a:latin typeface="Inter Light" panose="02000503000000020004" pitchFamily="2" charset="0"/>
                <a:ea typeface="Inter Light" panose="02000503000000020004" pitchFamily="2" charset="0"/>
              </a:rPr>
              <a:t>Ермишина</a:t>
            </a:r>
            <a:r>
              <a:rPr lang="ru-RU" sz="3150" dirty="0">
                <a:latin typeface="Inter Light" panose="02000503000000020004" pitchFamily="2" charset="0"/>
                <a:ea typeface="Inter Light" panose="02000503000000020004" pitchFamily="2" charset="0"/>
              </a:rPr>
              <a:t> Анна Вениаминовна</a:t>
            </a:r>
            <a:r>
              <a:rPr lang="en-US" sz="3150" dirty="0">
                <a:latin typeface="Inter Light" panose="02000503000000020004" pitchFamily="2" charset="0"/>
                <a:ea typeface="Inter Light" panose="02000503000000020004" pitchFamily="2" charset="0"/>
              </a:rPr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33385" y="766762"/>
            <a:ext cx="4287396" cy="53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03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1318593" y="667753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Press Start 2P" panose="00000500000000000000" pitchFamily="2" charset="0"/>
              </a:rPr>
              <a:t>СПАСИБО</a:t>
            </a:r>
          </a:p>
          <a:p>
            <a:r>
              <a:rPr lang="ru-RU" sz="3200" dirty="0" smtClean="0">
                <a:solidFill>
                  <a:srgbClr val="E11586"/>
                </a:solidFill>
                <a:latin typeface="Press Start 2P" panose="00000500000000000000" pitchFamily="2" charset="0"/>
              </a:rPr>
              <a:t>ЗА ВНИМАНИЕ</a:t>
            </a:r>
            <a:endParaRPr lang="ru-RU" sz="3200" dirty="0">
              <a:solidFill>
                <a:srgbClr val="E11586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395" y="2412724"/>
            <a:ext cx="2444198" cy="244419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095" y="2412724"/>
            <a:ext cx="2444198" cy="244419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695" y="2412724"/>
            <a:ext cx="2444198" cy="244419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518115" y="5208104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E11586"/>
                </a:solidFill>
                <a:latin typeface="Press Start 2P" panose="00000500000000000000" pitchFamily="2" charset="0"/>
              </a:rPr>
              <a:t>СКБ «КИТ»</a:t>
            </a:r>
            <a:endParaRPr lang="ru-RU" dirty="0">
              <a:solidFill>
                <a:srgbClr val="E11586"/>
              </a:solidFill>
              <a:latin typeface="Press Start 2P" panose="000005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45999" y="5208104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rgbClr val="E11586"/>
                </a:solidFill>
                <a:latin typeface="Press Start 2P" panose="00000500000000000000" pitchFamily="2" charset="0"/>
              </a:rPr>
              <a:t>Елькин</a:t>
            </a:r>
            <a:r>
              <a:rPr lang="ru-RU" dirty="0" smtClean="0">
                <a:solidFill>
                  <a:srgbClr val="E11586"/>
                </a:solidFill>
                <a:latin typeface="Press Start 2P" panose="00000500000000000000" pitchFamily="2" charset="0"/>
              </a:rPr>
              <a:t> Д.М</a:t>
            </a:r>
            <a:endParaRPr lang="ru-RU" dirty="0">
              <a:solidFill>
                <a:srgbClr val="E11586"/>
              </a:solidFill>
              <a:latin typeface="Press Start 2P" panose="000005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58466" y="5208104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E11586"/>
                </a:solidFill>
                <a:latin typeface="Press Start 2P" panose="00000500000000000000" pitchFamily="2" charset="0"/>
              </a:rPr>
              <a:t>Кочубей Д.С.</a:t>
            </a:r>
            <a:endParaRPr lang="ru-RU" dirty="0">
              <a:solidFill>
                <a:srgbClr val="E11586"/>
              </a:solidFill>
              <a:latin typeface="Press Start 2P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13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</TotalTime>
  <Words>186</Words>
  <Application>Microsoft Office PowerPoint</Application>
  <PresentationFormat>Широкоэкранный</PresentationFormat>
  <Paragraphs>54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Inter Medium</vt:lpstr>
      <vt:lpstr>Inter Light</vt:lpstr>
      <vt:lpstr>Arial</vt:lpstr>
      <vt:lpstr>Press Start 2P</vt:lpstr>
      <vt:lpstr>Calibri Light</vt:lpstr>
      <vt:lpstr>Calibri</vt:lpstr>
      <vt:lpstr>Тема Office</vt:lpstr>
      <vt:lpstr>ПРОЕКТЫ ДЛЯ РАЗВИТИЯ ТУРИСТИЧЕСКОЙ ИНФРАСТРУКТУРЫ ТАГАНРОГА</vt:lpstr>
      <vt:lpstr>А ТАК ЖЕ</vt:lpstr>
      <vt:lpstr>ПРОБЛЕМА ПОЛЬЗОВАТЕЛЯ</vt:lpstr>
      <vt:lpstr>Презентация PowerPoint</vt:lpstr>
      <vt:lpstr>НЕЙРОСЕТЬ ДЛЯ РАСПОЗНАВАНИЯ ДОРОЖНЫХ ДЕФЕКТОВ </vt:lpstr>
      <vt:lpstr>Презентация PowerPoint</vt:lpstr>
      <vt:lpstr>Презентация PowerPoint</vt:lpstr>
      <vt:lpstr>Презентация PowerPoint</vt:lpstr>
      <vt:lpstr>ПЕРСПЕКТИВЫ</vt:lpstr>
      <vt:lpstr>Презентация PowerPoint</vt:lpstr>
      <vt:lpstr>ИТОГИ ИНТЕНСИВА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Скиба Анна Александровна</dc:creator>
  <cp:lastModifiedBy>Zimus</cp:lastModifiedBy>
  <cp:revision>33</cp:revision>
  <dcterms:created xsi:type="dcterms:W3CDTF">2022-05-15T11:04:25Z</dcterms:created>
  <dcterms:modified xsi:type="dcterms:W3CDTF">2022-06-02T13:29:39Z</dcterms:modified>
</cp:coreProperties>
</file>