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3" r:id="rId8"/>
    <p:sldId id="262" r:id="rId9"/>
  </p:sldIdLst>
  <p:sldSz cx="12192000" cy="6858000"/>
  <p:notesSz cx="6858000" cy="9144000"/>
  <p:embeddedFontLst>
    <p:embeddedFont>
      <p:font typeface="Helvetica Neue" panose="020B0604020202020204" charset="0"/>
      <p:regular r:id="rId11"/>
      <p:bold r:id="rId12"/>
      <p:italic r:id="rId13"/>
      <p:boldItalic r:id="rId14"/>
    </p:embeddedFont>
    <p:embeddedFont>
      <p:font typeface="Segoe UI" panose="020B0502040204020203" pitchFamily="34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Helvetica" panose="020B0604020202020204" pitchFamily="34" charset="0"/>
      <p:regular r:id="rId23"/>
      <p:bold r:id="rId24"/>
      <p:italic r:id="rId25"/>
      <p:boldItalic r:id="rId27"/>
    </p:embeddedFont>
  </p:embeddedFontLst>
  <p:custDataLst>
    <p:tags r:id="rId10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hFbW+5E1f29Eu3PDVQnOchr2Ow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86064001-8EA7-4590-8392-16ED7BDFB1C8}">
  <a:tblStyle styleId="{F599B2EF-CB7D-49F3-AC3F-E419A16C782A}" styleName="Table_1">
    <a:wholeTbl>
      <a:tcTxStyle b="off" i="off">
        <a:font>
          <a:latin typeface="Helvetica"/>
          <a:ea typeface="Helvetica"/>
          <a:cs typeface="Helvetica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14" y="9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font" Target="fonts/font1.fntdata" /><Relationship Id="rId12" Type="http://schemas.openxmlformats.org/officeDocument/2006/relationships/font" Target="fonts/font2.fntdata" /><Relationship Id="rId13" Type="http://schemas.openxmlformats.org/officeDocument/2006/relationships/font" Target="fonts/font3.fntdata" /><Relationship Id="rId14" Type="http://schemas.openxmlformats.org/officeDocument/2006/relationships/font" Target="fonts/font4.fntdata" /><Relationship Id="rId15" Type="http://schemas.openxmlformats.org/officeDocument/2006/relationships/font" Target="fonts/font5.fntdata" /><Relationship Id="rId16" Type="http://schemas.openxmlformats.org/officeDocument/2006/relationships/font" Target="fonts/font6.fntdata" /><Relationship Id="rId17" Type="http://schemas.openxmlformats.org/officeDocument/2006/relationships/font" Target="fonts/font7.fntdata" /><Relationship Id="rId18" Type="http://schemas.openxmlformats.org/officeDocument/2006/relationships/font" Target="fonts/font8.fntdata" /><Relationship Id="rId19" Type="http://schemas.openxmlformats.org/officeDocument/2006/relationships/font" Target="fonts/font9.fntdata" /><Relationship Id="rId2" Type="http://schemas.openxmlformats.org/officeDocument/2006/relationships/notesMaster" Target="notesMasters/notesMaster1.xml" /><Relationship Id="rId20" Type="http://schemas.openxmlformats.org/officeDocument/2006/relationships/font" Target="fonts/font10.fntdata" /><Relationship Id="rId21" Type="http://schemas.openxmlformats.org/officeDocument/2006/relationships/font" Target="fonts/font11.fntdata" /><Relationship Id="rId22" Type="http://schemas.openxmlformats.org/officeDocument/2006/relationships/font" Target="fonts/font12.fntdata" /><Relationship Id="rId23" Type="http://schemas.openxmlformats.org/officeDocument/2006/relationships/font" Target="fonts/font13.fntdata" /><Relationship Id="rId24" Type="http://schemas.openxmlformats.org/officeDocument/2006/relationships/font" Target="fonts/font14.fntdata" /><Relationship Id="rId25" Type="http://schemas.openxmlformats.org/officeDocument/2006/relationships/font" Target="fonts/font15.fntdata" /><Relationship Id="rId26" Type="http://customschemas.google.com/relationships/presentationmetadata" Target="metadata" /><Relationship Id="rId27" Type="http://schemas.openxmlformats.org/officeDocument/2006/relationships/font" Target="fonts/font16.fntdata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" Target="slides/slide1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727529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</a:xfrm>
      </p:grpSpPr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7841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</a:xfrm>
      </p:grpSpPr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5057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</a:xfrm>
      </p:grpSpPr>
      <p:sp>
        <p:nvSpPr>
          <p:cNvPr id="117" name="Google Shape;1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0305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</a:xfrm>
      </p:grpSpPr>
      <p:sp>
        <p:nvSpPr>
          <p:cNvPr id="131" name="Google Shape;1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2" name="Google Shape;132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9883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</a:xfrm>
      </p:grpSpPr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4556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</a:xfrm>
      </p:grpSpPr>
      <p:sp>
        <p:nvSpPr>
          <p:cNvPr id="162" name="Google Shape;1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3" name="Google Shape;163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6440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</a:xfrm>
      </p:grpSpPr>
      <p:sp>
        <p:nvSpPr>
          <p:cNvPr id="181" name="Google Shape;181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82" name="Google Shape;18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0228148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Титульный слайд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jpeg" /><Relationship Id="rId6" Type="http://schemas.openxmlformats.org/officeDocument/2006/relationships/image" Target="../media/image4.jpeg" /><Relationship Id="rId7" Type="http://schemas.openxmlformats.org/officeDocument/2006/relationships/image" Target="../media/image5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Relationship Id="rId4" Type="http://schemas.openxmlformats.org/officeDocument/2006/relationships/image" Target="../media/image6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9.jpeg" /><Relationship Id="rId7" Type="http://schemas.openxmlformats.org/officeDocument/2006/relationships/image" Target="../media/image10.png" /><Relationship Id="rId8" Type="http://schemas.openxmlformats.org/officeDocument/2006/relationships/image" Target="../media/image11.sv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14.jpeg" /><Relationship Id="rId7" Type="http://schemas.openxmlformats.org/officeDocument/2006/relationships/image" Target="../media/image15.jpeg" /><Relationship Id="rId8" Type="http://schemas.openxmlformats.org/officeDocument/2006/relationships/image" Target="../media/image1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19.jpeg" /><Relationship Id="rId7" Type="http://schemas.openxmlformats.org/officeDocument/2006/relationships/image" Target="../media/image13.jpeg" /><Relationship Id="rId8" Type="http://schemas.openxmlformats.org/officeDocument/2006/relationships/image" Target="../media/image20.jpeg" /><Relationship Id="rId9" Type="http://schemas.openxmlformats.org/officeDocument/2006/relationships/image" Target="../media/image2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28.jpeg" /><Relationship Id="rId11" Type="http://schemas.openxmlformats.org/officeDocument/2006/relationships/image" Target="../media/image29.jpeg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Relationship Id="rId4" Type="http://schemas.openxmlformats.org/officeDocument/2006/relationships/image" Target="../media/image22.jpeg" /><Relationship Id="rId5" Type="http://schemas.openxmlformats.org/officeDocument/2006/relationships/image" Target="../media/image23.jpeg" /><Relationship Id="rId6" Type="http://schemas.openxmlformats.org/officeDocument/2006/relationships/image" Target="../media/image24.jpeg" /><Relationship Id="rId7" Type="http://schemas.openxmlformats.org/officeDocument/2006/relationships/image" Target="../media/image25.jpeg" /><Relationship Id="rId8" Type="http://schemas.openxmlformats.org/officeDocument/2006/relationships/image" Target="../media/image26.jpeg" /><Relationship Id="rId9" Type="http://schemas.openxmlformats.org/officeDocument/2006/relationships/image" Target="../media/image2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30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</a:xfrm>
      </p:grpSpPr>
      <p:sp>
        <p:nvSpPr>
          <p:cNvPr id="93" name="Google Shape;93;p1"/>
          <p:cNvSpPr/>
          <p:nvPr/>
        </p:nvSpPr>
        <p:spPr>
          <a:xfrm>
            <a:off x="5634681" y="2328667"/>
            <a:ext cx="6589979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CAF17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CAF17"/>
              </a:solidFill>
              <a:latin typeface="Calibri"/>
              <a:ea typeface="Calibri" panose="020f0502020204030204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5634681" y="-2"/>
            <a:ext cx="6589982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8F00FF"/>
              </a:solidFill>
              <a:latin typeface="Calibri"/>
              <a:ea typeface="Calibri" panose="020f0502020204030204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5634681" y="4935249"/>
            <a:ext cx="6589984" cy="1903909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B5D8E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B5D8E1"/>
              </a:solidFill>
              <a:latin typeface="Calibri"/>
              <a:ea typeface="Calibri" panose="020f0502020204030204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8820554" y="2352969"/>
            <a:ext cx="3404109" cy="45293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FBB3C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193358" y="638842"/>
            <a:ext cx="5520797" cy="5986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47500" lnSpcReduction="20000"/>
          </a:bodyPr>
          <a:lstStyle/>
          <a:p>
            <a:pPr lvl="0" algn="ctr">
              <a:buClr>
                <a:srgbClr val="8F00FF"/>
              </a:buClr>
              <a:buSzPts val="4000"/>
            </a:pPr>
            <a:endParaRPr lang="ru-RU" sz="4000" smtClean="0">
              <a:solidFill>
                <a:srgbClr val="8F00FF"/>
              </a:solidFill>
            </a:endParaRPr>
          </a:p>
          <a:p>
            <a:pPr lvl="0" algn="ctr">
              <a:buClr>
                <a:srgbClr val="8F00FF"/>
              </a:buClr>
              <a:buSzPts val="4000"/>
            </a:pPr>
            <a:endParaRPr lang="ru-RU" sz="4000">
              <a:solidFill>
                <a:srgbClr val="8F00FF"/>
              </a:solidFill>
            </a:endParaRPr>
          </a:p>
          <a:p>
            <a:pPr lvl="0" algn="ctr">
              <a:buClr>
                <a:srgbClr val="8F00FF"/>
              </a:buClr>
              <a:buSzPts val="4000"/>
            </a:pPr>
            <a:r>
              <a:rPr lang="ru-RU" sz="7300" smtClean="0">
                <a:solidFill>
                  <a:srgbClr val="8F00FF"/>
                </a:solidFill>
              </a:rPr>
              <a:t>«</a:t>
            </a:r>
            <a:r>
              <a:rPr lang="ru-RU" sz="7300">
                <a:solidFill>
                  <a:srgbClr val="8F00FF"/>
                </a:solidFill>
              </a:rPr>
              <a:t>Плащ для инвалидов-колясочников</a:t>
            </a:r>
            <a:r>
              <a:rPr lang="ru-RU" sz="7300" smtClean="0">
                <a:solidFill>
                  <a:srgbClr val="8F00FF"/>
                </a:solidFill>
              </a:rPr>
              <a:t>»</a:t>
            </a:r>
          </a:p>
          <a:p>
            <a:pPr lvl="0" algn="ctr">
              <a:buClr>
                <a:srgbClr val="8F00FF"/>
              </a:buClr>
              <a:buSzPts val="4000"/>
            </a:pPr>
            <a:endParaRPr lang="ru-RU" sz="4000" b="0" i="0" u="none" strike="noStrike" cap="none">
              <a:solidFill>
                <a:srgbClr val="8F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ctr">
              <a:buClr>
                <a:srgbClr val="8F00FF"/>
              </a:buClr>
              <a:buSzPts val="4000"/>
            </a:pPr>
            <a:endParaRPr lang="ru-RU" sz="4000" smtClean="0">
              <a:solidFill>
                <a:srgbClr val="8F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ctr">
              <a:buClr>
                <a:srgbClr val="8F00FF"/>
              </a:buClr>
              <a:buSzPts val="4000"/>
            </a:pPr>
            <a:endParaRPr sz="6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4400" b="0" i="0" u="none" strike="noStrike" cap="none" smtClean="0">
                <a:solidFill>
                  <a:srgbClr val="8F00FF"/>
                </a:solidFill>
                <a:latin typeface="+mn-lt"/>
                <a:sym typeface="Arial"/>
              </a:rPr>
              <a:t>Беляева Юлия Константиновна</a:t>
            </a:r>
            <a:endParaRPr sz="10900" b="0" i="0" u="none" strike="noStrike" cap="none">
              <a:solidFill>
                <a:srgbClr val="000000"/>
              </a:solidFill>
              <a:latin typeface="+mn-lt"/>
              <a:sym typeface="Arial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500" b="0" i="0" u="none" strike="noStrike" cap="none" smtClean="0">
                <a:solidFill>
                  <a:srgbClr val="1B1B1B"/>
                </a:solidFill>
                <a:latin typeface="+mn-lt"/>
                <a:cs typeface="Times New Roman" panose="02020603050405020304" pitchFamily="18" charset="0"/>
                <a:sym typeface="Arial"/>
              </a:rPr>
              <a:t>Ульяновский государственный университет, </a:t>
            </a: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500" b="0" i="0" u="none" strike="noStrike" cap="none" smtClean="0">
                <a:solidFill>
                  <a:srgbClr val="1B1B1B"/>
                </a:solidFill>
                <a:latin typeface="+mn-lt"/>
                <a:cs typeface="Times New Roman" panose="02020603050405020304" pitchFamily="18" charset="0"/>
                <a:sym typeface="Arial"/>
              </a:rPr>
              <a:t>6 курс, Медицинский факультет им. Т.З.Биктимирова</a:t>
            </a:r>
            <a:endParaRPr lang="ru-RU" sz="2500" b="0" i="0" u="none" strike="noStrike" cap="none" smtClean="0">
              <a:solidFill>
                <a:srgbClr val="1B1B1B"/>
              </a:solidFill>
              <a:latin typeface="+mn-lt"/>
              <a:cs typeface="Times New Roman" panose="02020603050405020304" pitchFamily="18" charset="0"/>
              <a:sym typeface="Arial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 sz="2500">
              <a:solidFill>
                <a:srgbClr val="1B1B1B"/>
              </a:solidFill>
              <a:latin typeface="+mn-lt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 sz="2500" b="0" i="0" u="none" strike="noStrike" cap="none" smtClean="0">
              <a:solidFill>
                <a:srgbClr val="1B1B1B"/>
              </a:solidFill>
              <a:latin typeface="+mn-lt"/>
              <a:cs typeface="Times New Roman" panose="02020603050405020304" pitchFamily="18" charset="0"/>
              <a:sym typeface="Arial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 sz="2500">
              <a:solidFill>
                <a:srgbClr val="1B1B1B"/>
              </a:solidFill>
              <a:latin typeface="+mn-lt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 b="0" i="0" u="none" strike="noStrike" cap="none" smtClean="0">
              <a:solidFill>
                <a:srgbClr val="1B1B1B"/>
              </a:solidFill>
              <a:latin typeface="Times New Roman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>
              <a:solidFill>
                <a:srgbClr val="1B1B1B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 b="0" i="0" u="none" strike="noStrike" cap="none" smtClean="0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 b="0" i="0" u="none" strike="noStrike" cap="none" smtClean="0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 b="0" i="0" u="none" strike="noStrike" cap="none" smtClean="0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 b="0" i="0" u="none" strike="noStrike" cap="none" smtClean="0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 b="0" i="0" u="none" strike="noStrike" cap="none" smtClean="0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 b="0" i="0" u="none" strike="noStrike" cap="none" smtClean="0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 smtClean="0">
              <a:solidFill>
                <a:srgbClr val="1B1B1B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 smtClean="0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endParaRPr lang="ru-RU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3300" i="0" u="none" strike="noStrike" cap="none" smtClean="0">
                <a:solidFill>
                  <a:srgbClr val="7030A0"/>
                </a:solidFill>
                <a:latin typeface="+mn-lt"/>
                <a:cs typeface="Times New Roman" panose="02020603050405020304" pitchFamily="18" charset="0"/>
                <a:sym typeface="Arial"/>
              </a:rPr>
              <a:t>РЫНОК </a:t>
            </a:r>
            <a:r>
              <a:rPr lang="ru-RU" sz="3300" i="0" u="none" strike="noStrike" cap="none">
                <a:solidFill>
                  <a:srgbClr val="7030A0"/>
                </a:solidFill>
                <a:latin typeface="+mn-lt"/>
                <a:cs typeface="Times New Roman" panose="02020603050405020304" pitchFamily="18" charset="0"/>
                <a:sym typeface="Arial"/>
              </a:rPr>
              <a:t>НТИ </a:t>
            </a:r>
            <a:r>
              <a:rPr lang="ru-RU" sz="3300" i="0" u="none" strike="noStrike" cap="none" smtClean="0">
                <a:solidFill>
                  <a:srgbClr val="7030A0"/>
                </a:solidFill>
                <a:latin typeface="+mn-lt"/>
                <a:cs typeface="Times New Roman" panose="02020603050405020304" pitchFamily="18" charset="0"/>
                <a:sym typeface="Arial"/>
              </a:rPr>
              <a:t>(Хэлснет)</a:t>
            </a:r>
            <a:endParaRPr sz="3300" i="0" u="none" strike="noStrike" cap="none">
              <a:solidFill>
                <a:srgbClr val="7030A0"/>
              </a:solidFill>
              <a:latin typeface="+mn-lt"/>
              <a:ea typeface="Helvetica Neue"/>
              <a:cs typeface="Times New Roman" panose="02020603050405020304" pitchFamily="18" charset="0"/>
              <a:sym typeface="Helvetica Neue"/>
            </a:endParaRPr>
          </a:p>
        </p:txBody>
      </p:sp>
      <p:pic>
        <p:nvPicPr>
          <p:cNvPr id="101" name="Google Shape;101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22230" y="-156936"/>
            <a:ext cx="3060700" cy="231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19A4EB37-4C0B-767B-E52C-0B3BE30F9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56589" y="62413"/>
            <a:ext cx="2433563" cy="2220554"/>
          </a:xfrm>
          <a:prstGeom prst="rect">
            <a:avLst/>
          </a:prstGeom>
        </p:spPr>
      </p:pic>
      <p:pic>
        <p:nvPicPr>
          <p:cNvPr id="12" name="Picture 18" descr="https://sun9-4.userapi.com/impg/zTf_rc1tgi3ooPha0DE6eF-hDY9oo5Aj9qwjjg/XnVMy8F28Hk.jpg?size=1280x720&amp;quality=95&amp;sign=431d8c2ce097325d9b5d13d334b3c7ed&amp;type=album">
            <a:extLst>
              <a:ext uri="{FF2B5EF4-FFF2-40B4-BE49-F238E27FC236}">
                <a16:creationId xmlns="" xmlns:a16="http://schemas.microsoft.com/office/drawing/2014/main" id="{0AA5452C-4BC7-9708-BC89-C5FE78E68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71"/>
          <a:stretch>
            <a:fillRect/>
          </a:stretch>
        </p:blipFill>
        <p:spPr bwMode="auto">
          <a:xfrm>
            <a:off x="5793632" y="5016754"/>
            <a:ext cx="2959475" cy="1767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s://rovoi-vzm.ru/assets/content/images/36/39/1_161748600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2" t="21265" r="6922" b="26828"/>
          <a:stretch>
            <a:fillRect/>
          </a:stretch>
        </p:blipFill>
        <p:spPr bwMode="auto">
          <a:xfrm>
            <a:off x="5793631" y="2474821"/>
            <a:ext cx="2948461" cy="239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sun9-77.userapi.com/impg/c-mE7gsdA3-nwEReCpGdDqorhXeF-XscRiBijg/biaTY0JcOoc.jpg?size=1280x1051&amp;quality=96&amp;sign=a730eb1344192525a312b530c9b6cc50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94964" y="3055316"/>
            <a:ext cx="3253260" cy="323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</a:xfrm>
      </p:grpSpPr>
      <p:grpSp>
        <p:nvGrpSpPr>
          <p:cNvPr id="107" name="Google Shape;107;p2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08" name="Google Shape;108;p2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" name="Google Shape;109;p2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" name="Google Shape;110;p2"/>
          <p:cNvGrpSpPr/>
          <p:nvPr/>
        </p:nvGrpSpPr>
        <p:grpSpPr>
          <a:xfrm>
            <a:off x="-18523" y="-7367"/>
            <a:ext cx="3898546" cy="712406"/>
            <a:chOff x="-1" y="0"/>
            <a:chExt cx="2024402" cy="506843"/>
          </a:xfrm>
        </p:grpSpPr>
        <p:sp>
          <p:nvSpPr>
            <p:cNvPr id="111" name="Google Shape;111;p2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51230" y="67309"/>
              <a:ext cx="1691724" cy="372218"/>
            </a:xfrm>
            <a:custGeom>
              <a:rect l="l" t="t" r="r" b="b"/>
              <a:pathLst>
                <a:path w="21600" h="119999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2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Продукт</a:t>
              </a:r>
              <a:endPara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" name="Google Shape;113;p2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5" name="Google Shape;1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13601" y="813957"/>
            <a:ext cx="3234386" cy="592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1200" kern="120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Создание модели плаща для мужчин и женщин, </a:t>
            </a:r>
            <a:r>
              <a:rPr lang="en-US" sz="1200" kern="120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которая станет не просто предметом гардероба, а возможностью чувствовать собственное достоинство, свободу и независимость от окружающих</a:t>
            </a:r>
            <a:r>
              <a:rPr lang="en-US" sz="1200" kern="120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.</a:t>
            </a:r>
            <a:endParaRPr lang="ru-RU" sz="1200" kern="120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kern="120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 </a:t>
            </a:r>
            <a:r>
              <a:rPr lang="en-US" sz="1200" kern="120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​</a:t>
            </a:r>
            <a:endParaRPr lang="ru-RU" sz="1200" kern="120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1200" kern="120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Уникальность разработки состоит в создании варианта адаптивной одежды с фиксирующей опорой для спины, состоящей из жесткого каркаса и </a:t>
            </a:r>
            <a:r>
              <a:rPr lang="ru-RU" sz="1200" smtClean="0">
                <a:latin typeface="+mn-lt"/>
                <a:cs typeface="Times New Roman" panose="02020603050405020304" pitchFamily="18" charset="0"/>
              </a:rPr>
              <a:t>вшитой упругой </a:t>
            </a:r>
            <a:r>
              <a:rPr lang="ru-RU" sz="1200">
                <a:latin typeface="+mn-lt"/>
                <a:cs typeface="Times New Roman" panose="02020603050405020304" pitchFamily="18" charset="0"/>
              </a:rPr>
              <a:t>подкладки для равномерного распределения </a:t>
            </a:r>
            <a:r>
              <a:rPr lang="ru-RU" sz="1200" smtClean="0">
                <a:latin typeface="+mn-lt"/>
                <a:cs typeface="Times New Roman" panose="02020603050405020304" pitchFamily="18" charset="0"/>
              </a:rPr>
              <a:t>веса.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ru-RU" sz="1200" smtClean="0">
              <a:latin typeface="+mn-lt"/>
              <a:cs typeface="Times New Roman" panose="02020603050405020304" pitchFamily="18" charset="0"/>
            </a:endParaRPr>
          </a:p>
          <a:p>
            <a:r>
              <a:rPr lang="ru-RU" sz="1200">
                <a:latin typeface="+mn-lt"/>
                <a:cs typeface="Times New Roman" panose="02020603050405020304" pitchFamily="18" charset="0"/>
              </a:rPr>
              <a:t>Ж</a:t>
            </a:r>
            <a:r>
              <a:rPr lang="ru-RU" sz="1200" smtClean="0">
                <a:latin typeface="+mn-lt"/>
                <a:cs typeface="Times New Roman" panose="02020603050405020304" pitchFamily="18" charset="0"/>
              </a:rPr>
              <a:t>есткий </a:t>
            </a:r>
            <a:r>
              <a:rPr lang="ru-RU" sz="1200">
                <a:latin typeface="+mn-lt"/>
                <a:cs typeface="Times New Roman" panose="02020603050405020304" pitchFamily="18" charset="0"/>
              </a:rPr>
              <a:t>каркас позволяет держать спину ровно, сохраняя правильную </a:t>
            </a:r>
            <a:r>
              <a:rPr lang="ru-RU" sz="1200" smtClean="0">
                <a:latin typeface="+mn-lt"/>
                <a:cs typeface="Times New Roman" panose="02020603050405020304" pitchFamily="18" charset="0"/>
              </a:rPr>
              <a:t>осанку, эффективно </a:t>
            </a:r>
            <a:r>
              <a:rPr lang="ru-RU" sz="1200">
                <a:latin typeface="+mn-lt"/>
                <a:cs typeface="Times New Roman" panose="02020603050405020304" pitchFamily="18" charset="0"/>
              </a:rPr>
              <a:t>распределить нагрузку и </a:t>
            </a:r>
            <a:r>
              <a:rPr lang="ru-RU" sz="1200" smtClean="0">
                <a:latin typeface="+mn-lt"/>
                <a:cs typeface="Times New Roman" panose="02020603050405020304" pitchFamily="18" charset="0"/>
              </a:rPr>
              <a:t>обеспечить </a:t>
            </a:r>
            <a:r>
              <a:rPr lang="ru-RU" sz="1200">
                <a:latin typeface="+mn-lt"/>
                <a:cs typeface="Times New Roman" panose="02020603050405020304" pitchFamily="18" charset="0"/>
              </a:rPr>
              <a:t>легкий массаж спины</a:t>
            </a:r>
            <a:r>
              <a:rPr lang="ru-RU" sz="1200" smtClean="0">
                <a:latin typeface="+mn-lt"/>
                <a:cs typeface="Times New Roman" panose="02020603050405020304" pitchFamily="18" charset="0"/>
              </a:rPr>
              <a:t>.</a:t>
            </a:r>
          </a:p>
          <a:p>
            <a:endParaRPr lang="ru-RU" sz="1200">
              <a:latin typeface="+mn-lt"/>
              <a:cs typeface="Times New Roman" panose="02020603050405020304" pitchFamily="18" charset="0"/>
            </a:endParaRPr>
          </a:p>
          <a:p>
            <a:endParaRPr lang="ru-RU" sz="1200" smtClean="0">
              <a:latin typeface="+mn-lt"/>
              <a:cs typeface="Times New Roman" panose="02020603050405020304" pitchFamily="18" charset="0"/>
            </a:endParaRPr>
          </a:p>
          <a:p>
            <a:r>
              <a:rPr lang="ru-RU" sz="1200">
                <a:latin typeface="+mn-lt"/>
                <a:cs typeface="Times New Roman" panose="02020603050405020304" pitchFamily="18" charset="0"/>
              </a:rPr>
              <a:t>П</a:t>
            </a:r>
            <a:r>
              <a:rPr lang="ru-RU" sz="1200" smtClean="0">
                <a:latin typeface="+mn-lt"/>
                <a:cs typeface="Times New Roman" panose="02020603050405020304" pitchFamily="18" charset="0"/>
              </a:rPr>
              <a:t>лащ будет состоять из </a:t>
            </a:r>
            <a:r>
              <a:rPr lang="ru-RU" sz="1200">
                <a:latin typeface="+mn-lt"/>
                <a:cs typeface="Times New Roman" panose="02020603050405020304" pitchFamily="18" charset="0"/>
              </a:rPr>
              <a:t>дышащих материалов, которые пропускают воздух и помогают избежать перегрева и намокания </a:t>
            </a:r>
            <a:r>
              <a:rPr lang="ru-RU" sz="1200" smtClean="0">
                <a:latin typeface="+mn-lt"/>
                <a:cs typeface="Times New Roman" panose="02020603050405020304" pitchFamily="18" charset="0"/>
              </a:rPr>
              <a:t>спины.</a:t>
            </a:r>
          </a:p>
          <a:p>
            <a:endParaRPr lang="ru-RU" sz="1200" smtClean="0">
              <a:latin typeface="+mn-lt"/>
              <a:cs typeface="Times New Roman" panose="02020603050405020304" pitchFamily="18" charset="0"/>
            </a:endParaRPr>
          </a:p>
          <a:p>
            <a:endParaRPr lang="ru-RU" sz="1200">
              <a:latin typeface="+mn-lt"/>
              <a:cs typeface="Times New Roman" panose="02020603050405020304" pitchFamily="18" charset="0"/>
            </a:endParaRPr>
          </a:p>
          <a:p>
            <a:r>
              <a:rPr lang="ru-RU" sz="1200" smtClean="0">
                <a:latin typeface="+mn-lt"/>
                <a:cs typeface="Times New Roman" panose="02020603050405020304" pitchFamily="18" charset="0"/>
              </a:rPr>
              <a:t>Дополнительным элементом будет являться </a:t>
            </a:r>
            <a:r>
              <a:rPr lang="ru-RU" sz="1200">
                <a:latin typeface="+mn-lt"/>
                <a:cs typeface="Times New Roman" panose="02020603050405020304" pitchFamily="18" charset="0"/>
              </a:rPr>
              <a:t>специальный поясной </a:t>
            </a:r>
            <a:r>
              <a:rPr lang="ru-RU" sz="1200" smtClean="0">
                <a:latin typeface="+mn-lt"/>
                <a:cs typeface="Times New Roman" panose="02020603050405020304" pitchFamily="18" charset="0"/>
              </a:rPr>
              <a:t>ремень.</a:t>
            </a:r>
            <a:endParaRPr lang="ru-RU" sz="1200">
              <a:latin typeface="+mn-lt"/>
              <a:cs typeface="Times New Roman" panose="02020603050405020304" pitchFamily="18" charset="0"/>
            </a:endParaRPr>
          </a:p>
          <a:p>
            <a:br>
              <a:rPr lang="ru-RU" sz="1200">
                <a:latin typeface="+mn-lt"/>
                <a:cs typeface="Times New Roman" panose="02020603050405020304" pitchFamily="18" charset="0"/>
              </a:rPr>
            </a:br>
            <a:endParaRPr lang="ru-RU" sz="1200" kern="120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endParaRPr lang="ru-RU" sz="1200" kern="120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endParaRPr lang="ru-RU" sz="120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rcRect l="22533" t="23819" r="5182" b="13110"/>
          <a:stretch>
            <a:fillRect/>
          </a:stretch>
        </p:blipFill>
        <p:spPr>
          <a:xfrm>
            <a:off x="3364843" y="705029"/>
            <a:ext cx="8747835" cy="53621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85D53D0C-29DC-AF5E-3608-0D19A4E3DBED}"/>
              </a:ext>
            </a:extLst>
          </p:cNvPr>
          <p:cNvSpPr/>
          <p:nvPr/>
        </p:nvSpPr>
        <p:spPr bwMode="auto">
          <a:xfrm>
            <a:off x="96745" y="769122"/>
            <a:ext cx="3251242" cy="5501596"/>
          </a:xfrm>
          <a:prstGeom prst="rect">
            <a:avLst/>
          </a:prstGeom>
          <a:noFill/>
          <a:ln w="57150">
            <a:solidFill>
              <a:srgbClr val="E26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468369" y="6270718"/>
            <a:ext cx="8644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smtClean="0">
                <a:latin typeface="+mn-lt"/>
              </a:rPr>
              <a:t>В качестве дополнительной защиты от осадков планируется дополнить плащ съемным карманом на молнии сзади(на спине),прикрывая тканевую спинку коляски </a:t>
            </a:r>
            <a:r>
              <a:rPr lang="ru-RU" sz="1200">
                <a:latin typeface="+mn-lt"/>
              </a:rPr>
              <a:t>и предотвращает скопление </a:t>
            </a:r>
            <a:r>
              <a:rPr lang="ru-RU" sz="1200" smtClean="0">
                <a:latin typeface="+mn-lt"/>
              </a:rPr>
              <a:t>воды.</a:t>
            </a:r>
            <a:endParaRPr lang="ru-RU" sz="1200">
              <a:latin typeface="+mn-lt"/>
            </a:endParaRPr>
          </a:p>
          <a:p>
            <a:br>
              <a:rPr lang="ru-RU" sz="1200">
                <a:latin typeface="+mn-lt"/>
              </a:rPr>
            </a:br>
            <a:endParaRPr lang="ru-RU" sz="1200">
              <a:latin typeface="+mn-lt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85D53D0C-29DC-AF5E-3608-0D19A4E3DBED}"/>
              </a:ext>
            </a:extLst>
          </p:cNvPr>
          <p:cNvSpPr/>
          <p:nvPr/>
        </p:nvSpPr>
        <p:spPr bwMode="auto">
          <a:xfrm>
            <a:off x="3468368" y="6211142"/>
            <a:ext cx="8644310" cy="568436"/>
          </a:xfrm>
          <a:prstGeom prst="rect">
            <a:avLst/>
          </a:prstGeom>
          <a:noFill/>
          <a:ln w="57150">
            <a:solidFill>
              <a:srgbClr val="E26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</a:xfrm>
      </p:grpSpPr>
      <p:grpSp>
        <p:nvGrpSpPr>
          <p:cNvPr id="120" name="Google Shape;120;p3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21" name="Google Shape;121;p3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6" name="Google Shape;126;p3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3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9" name="Google Shape;129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85D53D0C-29DC-AF5E-3608-0D19A4E3DBED}"/>
              </a:ext>
            </a:extLst>
          </p:cNvPr>
          <p:cNvSpPr/>
          <p:nvPr/>
        </p:nvSpPr>
        <p:spPr bwMode="auto">
          <a:xfrm>
            <a:off x="96745" y="979163"/>
            <a:ext cx="5999255" cy="2511053"/>
          </a:xfrm>
          <a:prstGeom prst="rect">
            <a:avLst/>
          </a:prstGeom>
          <a:noFill/>
          <a:ln w="57150">
            <a:solidFill>
              <a:srgbClr val="E26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85D53D0C-29DC-AF5E-3608-0D19A4E3DBED}"/>
              </a:ext>
            </a:extLst>
          </p:cNvPr>
          <p:cNvSpPr/>
          <p:nvPr/>
        </p:nvSpPr>
        <p:spPr bwMode="auto">
          <a:xfrm>
            <a:off x="6367212" y="951486"/>
            <a:ext cx="5553575" cy="2558921"/>
          </a:xfrm>
          <a:prstGeom prst="rect">
            <a:avLst/>
          </a:prstGeom>
          <a:noFill/>
          <a:ln w="57150">
            <a:solidFill>
              <a:srgbClr val="E26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274320"/>
              </a:tabLst>
            </a:pPr>
            <a:r>
              <a:rPr lang="ru-RU" sz="1600" smtClean="0">
                <a:solidFill>
                  <a:schemeClr val="tx1"/>
                </a:solidFill>
                <a:cs typeface="Times New Roman" panose="02020603050405020304" pitchFamily="18" charset="0"/>
              </a:rPr>
              <a:t>На базе Ульяновской областной организации </a:t>
            </a:r>
            <a:r>
              <a:rPr lang="ru-RU" sz="1600">
                <a:solidFill>
                  <a:schemeClr val="tx1"/>
                </a:solidFill>
                <a:cs typeface="Times New Roman" panose="02020603050405020304" pitchFamily="18" charset="0"/>
              </a:rPr>
              <a:t>Всероссийского общества </a:t>
            </a:r>
            <a:r>
              <a:rPr lang="ru-RU" sz="1600" smtClean="0">
                <a:solidFill>
                  <a:schemeClr val="tx1"/>
                </a:solidFill>
                <a:cs typeface="Times New Roman" panose="02020603050405020304" pitchFamily="18" charset="0"/>
              </a:rPr>
              <a:t>инвалидов было опрошено 15 человек данной категории пациентов. </a:t>
            </a:r>
          </a:p>
          <a:p>
            <a:pPr>
              <a:tabLst>
                <a:tab pos="274320"/>
              </a:tabLst>
            </a:pPr>
            <a:endParaRPr lang="ru-RU" sz="160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tabLst>
                <a:tab pos="274320"/>
              </a:tabLst>
            </a:pPr>
            <a:r>
              <a:rPr lang="ru-RU" sz="1600" smtClean="0">
                <a:solidFill>
                  <a:schemeClr val="tx1"/>
                </a:solidFill>
                <a:cs typeface="Times New Roman" panose="02020603050405020304" pitchFamily="18" charset="0"/>
              </a:rPr>
              <a:t>Пожелания пациентов:</a:t>
            </a:r>
          </a:p>
          <a:p>
            <a:pPr>
              <a:tabLst>
                <a:tab pos="274320"/>
              </a:tabLst>
            </a:pPr>
            <a:r>
              <a:rPr lang="ru-RU" sz="1600" smtClean="0">
                <a:solidFill>
                  <a:schemeClr val="tx1"/>
                </a:solidFill>
                <a:cs typeface="Times New Roman" panose="02020603050405020304" pitchFamily="18" charset="0"/>
              </a:rPr>
              <a:t>1. Создать модель из более износостойких материалов, устойчивых к трению и удобных в уходе.</a:t>
            </a:r>
          </a:p>
          <a:p>
            <a:pPr>
              <a:tabLst>
                <a:tab pos="274320"/>
              </a:tabLst>
            </a:pPr>
            <a:r>
              <a:rPr lang="ru-RU" sz="1600" smtClean="0">
                <a:solidFill>
                  <a:schemeClr val="tx1"/>
                </a:solidFill>
                <a:cs typeface="Times New Roman" panose="02020603050405020304" pitchFamily="18" charset="0"/>
              </a:rPr>
              <a:t>2. Добавить на капюшон </a:t>
            </a:r>
            <a:r>
              <a:rPr lang="ru-RU" sz="1600">
                <a:solidFill>
                  <a:schemeClr val="tx1"/>
                </a:solidFill>
                <a:cs typeface="Times New Roman" panose="02020603050405020304" pitchFamily="18" charset="0"/>
              </a:rPr>
              <a:t>э</a:t>
            </a:r>
            <a:r>
              <a:rPr lang="ru-RU" sz="1600" smtClean="0">
                <a:solidFill>
                  <a:schemeClr val="tx1"/>
                </a:solidFill>
                <a:cs typeface="Times New Roman" panose="02020603050405020304" pitchFamily="18" charset="0"/>
              </a:rPr>
              <a:t>кран, который будет защищать лицо от осадков (н: дождя) </a:t>
            </a:r>
          </a:p>
          <a:p>
            <a:pPr>
              <a:tabLst>
                <a:tab pos="274320"/>
              </a:tabLst>
            </a:pPr>
            <a:r>
              <a:rPr lang="ru-RU" sz="1600" smtClean="0">
                <a:solidFill>
                  <a:schemeClr val="tx1"/>
                </a:solidFill>
                <a:cs typeface="Times New Roman" panose="02020603050405020304" pitchFamily="18" charset="0"/>
              </a:rPr>
              <a:t>3. Добавить на плащ светоотражающие ленты</a:t>
            </a:r>
            <a:endParaRPr lang="ru-RU" sz="160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8615" y="1316031"/>
            <a:ext cx="589551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>
                <a:latin typeface="+mn-lt"/>
                <a:cs typeface="Times New Roman" panose="02020603050405020304" pitchFamily="18" charset="0"/>
              </a:rPr>
              <a:t>Согласно статистическим данным  количество инвалидов-колясочников в России превышает 320 тысяч человек. Это касается как детей, молодых людей, так и пенсионеров</a:t>
            </a:r>
            <a:r>
              <a:rPr lang="ru-RU" sz="1600" smtClean="0">
                <a:latin typeface="+mn-lt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600"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sz="1600">
                <a:latin typeface="+mn-lt"/>
                <a:cs typeface="Times New Roman" panose="02020603050405020304" pitchFamily="18" charset="0"/>
              </a:rPr>
              <a:t>По состоянию на 2019 года в Ульяновской области проживает 109447 инвалида, 3944 инвалида-колясочника, что составляет 3,6 процента населения региона.</a:t>
            </a:r>
          </a:p>
        </p:txBody>
      </p:sp>
      <p:pic>
        <p:nvPicPr>
          <p:cNvPr id="16" name="Рисунок 5" descr="Изображение выглядит как человек, велосипед&#10;&#10;Автоматически созданное описание">
            <a:extLst>
              <a:ext uri="{FF2B5EF4-FFF2-40B4-BE49-F238E27FC236}">
                <a16:creationId xmlns:a16="http://schemas.microsoft.com/office/drawing/2014/main" xmlns="" id="{B0EB49B1-E89C-311B-1CC6-0464990AE1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38" r="17066" b="-6"/>
          <a:stretch>
            <a:fillRect/>
          </a:stretch>
        </p:blipFill>
        <p:spPr bwMode="auto">
          <a:xfrm>
            <a:off x="7961945" y="3603049"/>
            <a:ext cx="1519520" cy="1321660"/>
          </a:xfrm>
          <a:custGeom>
            <a:rect l="l" t="t" r="r" b="b"/>
            <a:pathLst>
              <a:path w="2397514" h="2161236">
                <a:moveTo>
                  <a:pt x="684017" y="0"/>
                </a:moveTo>
                <a:cubicBezTo>
                  <a:pt x="1715801" y="0"/>
                  <a:pt x="1715801" y="0"/>
                  <a:pt x="1715801" y="0"/>
                </a:cubicBezTo>
                <a:cubicBezTo>
                  <a:pt x="1768004" y="0"/>
                  <a:pt x="1835562" y="37478"/>
                  <a:pt x="1863198" y="84326"/>
                </a:cubicBezTo>
                <a:cubicBezTo>
                  <a:pt x="2379089" y="993169"/>
                  <a:pt x="2379089" y="993169"/>
                  <a:pt x="2379089" y="993169"/>
                </a:cubicBezTo>
                <a:cubicBezTo>
                  <a:pt x="2403656" y="1043140"/>
                  <a:pt x="2403656" y="1118096"/>
                  <a:pt x="2379089" y="1168068"/>
                </a:cubicBezTo>
                <a:cubicBezTo>
                  <a:pt x="1863198" y="2076910"/>
                  <a:pt x="1863198" y="2076910"/>
                  <a:pt x="1863198" y="2076910"/>
                </a:cubicBezTo>
                <a:cubicBezTo>
                  <a:pt x="1835562" y="2123759"/>
                  <a:pt x="1768004" y="2161236"/>
                  <a:pt x="1715801" y="2161236"/>
                </a:cubicBezTo>
                <a:lnTo>
                  <a:pt x="684017" y="2161236"/>
                </a:lnTo>
                <a:cubicBezTo>
                  <a:pt x="628744" y="2161236"/>
                  <a:pt x="561187" y="2123759"/>
                  <a:pt x="536621" y="2076910"/>
                </a:cubicBezTo>
                <a:cubicBezTo>
                  <a:pt x="20729" y="1168068"/>
                  <a:pt x="20729" y="1168068"/>
                  <a:pt x="20729" y="1168068"/>
                </a:cubicBezTo>
                <a:cubicBezTo>
                  <a:pt x="-6909" y="1118096"/>
                  <a:pt x="-6909" y="1043140"/>
                  <a:pt x="20729" y="993169"/>
                </a:cubicBezTo>
                <a:cubicBezTo>
                  <a:pt x="536621" y="84326"/>
                  <a:pt x="536621" y="84326"/>
                  <a:pt x="536621" y="84326"/>
                </a:cubicBezTo>
                <a:cubicBezTo>
                  <a:pt x="561187" y="37478"/>
                  <a:pt x="628744" y="0"/>
                  <a:pt x="684017" y="0"/>
                </a:cubicBezTo>
                <a:close/>
              </a:path>
            </a:pathLst>
          </a:custGeom>
        </p:spPr>
      </p:pic>
      <p:pic>
        <p:nvPicPr>
          <p:cNvPr id="17" name="Рисунок 12" descr="Изображение выглядит как человек, внутренний, мебель, люди&#10;&#10;Автоматически созданное описание">
            <a:extLst>
              <a:ext uri="{FF2B5EF4-FFF2-40B4-BE49-F238E27FC236}">
                <a16:creationId xmlns:a16="http://schemas.microsoft.com/office/drawing/2014/main" xmlns="" id="{E06B569C-E9F3-8F6D-D7DB-23770F77284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" r="16760" b="1"/>
          <a:stretch>
            <a:fillRect/>
          </a:stretch>
        </p:blipFill>
        <p:spPr bwMode="auto">
          <a:xfrm>
            <a:off x="7722632" y="4037961"/>
            <a:ext cx="3843292" cy="2700777"/>
          </a:xfrm>
          <a:custGeom>
            <a:rect l="l" t="t" r="r" b="b"/>
            <a:pathLst>
              <a:path w="6274683" h="4597738">
                <a:moveTo>
                  <a:pt x="373676" y="2507768"/>
                </a:moveTo>
                <a:cubicBezTo>
                  <a:pt x="937335" y="2507768"/>
                  <a:pt x="937335" y="2507768"/>
                  <a:pt x="937335" y="2507768"/>
                </a:cubicBezTo>
                <a:cubicBezTo>
                  <a:pt x="965853" y="2507768"/>
                  <a:pt x="1002759" y="2527661"/>
                  <a:pt x="1017857" y="2552528"/>
                </a:cubicBezTo>
                <a:cubicBezTo>
                  <a:pt x="1299687" y="3034940"/>
                  <a:pt x="1299687" y="3034940"/>
                  <a:pt x="1299687" y="3034940"/>
                </a:cubicBezTo>
                <a:cubicBezTo>
                  <a:pt x="1313107" y="3061464"/>
                  <a:pt x="1313107" y="3101250"/>
                  <a:pt x="1299687" y="3127775"/>
                </a:cubicBezTo>
                <a:cubicBezTo>
                  <a:pt x="1017857" y="3610186"/>
                  <a:pt x="1017857" y="3610186"/>
                  <a:pt x="1017857" y="3610186"/>
                </a:cubicBezTo>
                <a:cubicBezTo>
                  <a:pt x="1002759" y="3635053"/>
                  <a:pt x="965853" y="3654946"/>
                  <a:pt x="937335" y="3654946"/>
                </a:cubicBezTo>
                <a:lnTo>
                  <a:pt x="373676" y="3654946"/>
                </a:lnTo>
                <a:cubicBezTo>
                  <a:pt x="343480" y="3654946"/>
                  <a:pt x="306574" y="3635053"/>
                  <a:pt x="293153" y="3610186"/>
                </a:cubicBezTo>
                <a:cubicBezTo>
                  <a:pt x="11324" y="3127775"/>
                  <a:pt x="11324" y="3127775"/>
                  <a:pt x="11324" y="3127775"/>
                </a:cubicBezTo>
                <a:cubicBezTo>
                  <a:pt x="-3774" y="3101250"/>
                  <a:pt x="-3774" y="3061464"/>
                  <a:pt x="11324" y="3034940"/>
                </a:cubicBezTo>
                <a:cubicBezTo>
                  <a:pt x="293153" y="2552528"/>
                  <a:pt x="293153" y="2552528"/>
                  <a:pt x="293153" y="2552528"/>
                </a:cubicBezTo>
                <a:cubicBezTo>
                  <a:pt x="306574" y="2527661"/>
                  <a:pt x="343480" y="2507768"/>
                  <a:pt x="373676" y="2507768"/>
                </a:cubicBezTo>
                <a:close/>
                <a:moveTo>
                  <a:pt x="2963165" y="0"/>
                </a:moveTo>
                <a:lnTo>
                  <a:pt x="3100668" y="0"/>
                </a:lnTo>
                <a:cubicBezTo>
                  <a:pt x="4782082" y="0"/>
                  <a:pt x="4782082" y="0"/>
                  <a:pt x="4782082" y="0"/>
                </a:cubicBezTo>
                <a:cubicBezTo>
                  <a:pt x="4896379" y="0"/>
                  <a:pt x="5044296" y="79730"/>
                  <a:pt x="5104806" y="179392"/>
                </a:cubicBezTo>
                <a:cubicBezTo>
                  <a:pt x="6234342" y="2112834"/>
                  <a:pt x="6234342" y="2112834"/>
                  <a:pt x="6234342" y="2112834"/>
                </a:cubicBezTo>
                <a:cubicBezTo>
                  <a:pt x="6288131" y="2219140"/>
                  <a:pt x="6288131" y="2378598"/>
                  <a:pt x="6234342" y="2484906"/>
                </a:cubicBezTo>
                <a:cubicBezTo>
                  <a:pt x="5104806" y="4418346"/>
                  <a:pt x="5104806" y="4418346"/>
                  <a:pt x="5104806" y="4418346"/>
                </a:cubicBezTo>
                <a:cubicBezTo>
                  <a:pt x="5044296" y="4518010"/>
                  <a:pt x="4896379" y="4597738"/>
                  <a:pt x="4782082" y="4597738"/>
                </a:cubicBezTo>
                <a:lnTo>
                  <a:pt x="2523007" y="4597738"/>
                </a:lnTo>
                <a:cubicBezTo>
                  <a:pt x="2401986" y="4597738"/>
                  <a:pt x="2254071" y="4518010"/>
                  <a:pt x="2200284" y="4418346"/>
                </a:cubicBezTo>
                <a:cubicBezTo>
                  <a:pt x="1070747" y="2484906"/>
                  <a:pt x="1070747" y="2484906"/>
                  <a:pt x="1070747" y="2484906"/>
                </a:cubicBezTo>
                <a:cubicBezTo>
                  <a:pt x="1010234" y="2378598"/>
                  <a:pt x="1010234" y="2219140"/>
                  <a:pt x="1070747" y="2112834"/>
                </a:cubicBezTo>
                <a:cubicBezTo>
                  <a:pt x="1141343" y="1991994"/>
                  <a:pt x="1207527" y="1878706"/>
                  <a:pt x="1269574" y="1772499"/>
                </a:cubicBezTo>
                <a:lnTo>
                  <a:pt x="1354552" y="1627041"/>
                </a:lnTo>
                <a:lnTo>
                  <a:pt x="2423436" y="1627041"/>
                </a:lnTo>
                <a:cubicBezTo>
                  <a:pt x="2482091" y="1627041"/>
                  <a:pt x="2557999" y="1586126"/>
                  <a:pt x="2589052" y="1534980"/>
                </a:cubicBezTo>
                <a:cubicBezTo>
                  <a:pt x="2589052" y="1534980"/>
                  <a:pt x="2589052" y="1534980"/>
                  <a:pt x="3168709" y="542774"/>
                </a:cubicBezTo>
                <a:cubicBezTo>
                  <a:pt x="3196312" y="488219"/>
                  <a:pt x="3196312" y="406388"/>
                  <a:pt x="3168709" y="351833"/>
                </a:cubicBezTo>
                <a:cubicBezTo>
                  <a:pt x="3168709" y="351833"/>
                  <a:pt x="3168709" y="351833"/>
                  <a:pt x="2980349" y="29414"/>
                </a:cubicBezTo>
                <a:close/>
              </a:path>
            </a:pathLst>
          </a:custGeom>
        </p:spPr>
      </p:pic>
      <p:pic>
        <p:nvPicPr>
          <p:cNvPr id="18" name="Picture 2" descr="https://www.asi.org.ru/wp-content/uploads/2022/10/c4a82fd167d347318d8bf012a7dee2f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4797" y="3647936"/>
            <a:ext cx="6256198" cy="31356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9" name="Google Shape;110;p2"/>
          <p:cNvGrpSpPr/>
          <p:nvPr/>
        </p:nvGrpSpPr>
        <p:grpSpPr>
          <a:xfrm>
            <a:off x="-6780" y="2599"/>
            <a:ext cx="3898546" cy="712406"/>
            <a:chOff x="-352846" y="-1058073"/>
            <a:chExt cx="2024402" cy="506843"/>
          </a:xfrm>
        </p:grpSpPr>
        <p:sp>
          <p:nvSpPr>
            <p:cNvPr id="20" name="Google Shape;111;p2"/>
            <p:cNvSpPr/>
            <p:nvPr/>
          </p:nvSpPr>
          <p:spPr>
            <a:xfrm>
              <a:off x="-352846" y="-1058073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12;p2"/>
            <p:cNvSpPr/>
            <p:nvPr/>
          </p:nvSpPr>
          <p:spPr>
            <a:xfrm>
              <a:off x="-232070" y="-1028552"/>
              <a:ext cx="1691724" cy="372218"/>
            </a:xfrm>
            <a:custGeom>
              <a:rect l="l" t="t" r="r" b="b"/>
              <a:pathLst>
                <a:path w="21600" h="119999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2800" b="0" i="0" u="none" strike="noStrike" cap="none" smtClea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Проблема</a:t>
              </a:r>
              <a:endPara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6386169" y="977477"/>
            <a:ext cx="55346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600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3" descr="Подключения со сплошной заливкой">
            <a:extLst>
              <a:ext uri="{FF2B5EF4-FFF2-40B4-BE49-F238E27FC236}">
                <a16:creationId xmlns:a16="http://schemas.microsoft.com/office/drawing/2014/main" xmlns="" id="{EA87B23D-D6C0-AFD1-6778-70FBCC72F8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 bwMode="auto">
          <a:xfrm>
            <a:off x="11057241" y="2778588"/>
            <a:ext cx="1199998" cy="121637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</a:xfrm>
      </p:grpSpPr>
      <p:grpSp>
        <p:nvGrpSpPr>
          <p:cNvPr id="134" name="Google Shape;134;p4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5" name="Google Shape;135;p4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4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0" name="Google Shape;140;p4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4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3" name="Google Shape;14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110;p2"/>
          <p:cNvGrpSpPr/>
          <p:nvPr/>
        </p:nvGrpSpPr>
        <p:grpSpPr>
          <a:xfrm>
            <a:off x="-6780" y="0"/>
            <a:ext cx="3898546" cy="712406"/>
            <a:chOff x="-352846" y="-1058073"/>
            <a:chExt cx="2024402" cy="506843"/>
          </a:xfrm>
        </p:grpSpPr>
        <p:sp>
          <p:nvSpPr>
            <p:cNvPr id="13" name="Google Shape;111;p2"/>
            <p:cNvSpPr/>
            <p:nvPr/>
          </p:nvSpPr>
          <p:spPr>
            <a:xfrm>
              <a:off x="-352846" y="-1058073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" name="Google Shape;112;p2"/>
            <p:cNvSpPr/>
            <p:nvPr/>
          </p:nvSpPr>
          <p:spPr>
            <a:xfrm>
              <a:off x="-232070" y="-1028552"/>
              <a:ext cx="1691724" cy="372218"/>
            </a:xfrm>
            <a:custGeom>
              <a:rect l="l" t="t" r="r" b="b"/>
              <a:pathLst>
                <a:path w="21600" h="119999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2800" b="0" i="0" u="none" strike="noStrike" cap="none" smtClea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Решение</a:t>
              </a:r>
              <a:endPara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93700" y="266939"/>
            <a:ext cx="57707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Потенциальные потребители сталкиваются с проблемой малого ассортимента одежды, не предусматривающей удовлетворение всех их потребностей, в том числе современный дизайн, удобство и качество материала по сравнительно низким ценам. </a:t>
            </a:r>
            <a:endParaRPr lang="ru-RU" sz="160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85D53D0C-29DC-AF5E-3608-0D19A4E3DBED}"/>
              </a:ext>
            </a:extLst>
          </p:cNvPr>
          <p:cNvSpPr/>
          <p:nvPr/>
        </p:nvSpPr>
        <p:spPr bwMode="auto">
          <a:xfrm>
            <a:off x="4069833" y="161831"/>
            <a:ext cx="5999255" cy="1702254"/>
          </a:xfrm>
          <a:prstGeom prst="rect">
            <a:avLst/>
          </a:prstGeom>
          <a:noFill/>
          <a:ln w="57150">
            <a:solidFill>
              <a:srgbClr val="E26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rcRect l="7344" t="20601" r="69687" b="73099"/>
          <a:stretch>
            <a:fillRect/>
          </a:stretch>
        </p:blipFill>
        <p:spPr bwMode="auto">
          <a:xfrm>
            <a:off x="713257" y="1969193"/>
            <a:ext cx="5460607" cy="103108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rcRect l="6802" t="23276" r="89442" b="71530"/>
          <a:stretch>
            <a:fillRect/>
          </a:stretch>
        </p:blipFill>
        <p:spPr bwMode="auto">
          <a:xfrm>
            <a:off x="8262012" y="2062589"/>
            <a:ext cx="749300" cy="647700"/>
          </a:xfrm>
          <a:prstGeom prst="rect">
            <a:avLst/>
          </a:prstGeom>
        </p:spPr>
      </p:pic>
      <p:pic>
        <p:nvPicPr>
          <p:cNvPr id="1026" name="Picture 2" descr="https://sun9-51.userapi.com/impg/Cf-AOqAQx65UB429EcXfoh8qstu5Vyps8-YjQQ/9em8hTeTlhs.jpg?size=1280x800&amp;quality=96&amp;sign=bcd82788480c39e3107e18e45960a96b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4" t="28726" r="56982" b="18571"/>
          <a:stretch>
            <a:fillRect/>
          </a:stretch>
        </p:blipFill>
        <p:spPr bwMode="auto">
          <a:xfrm>
            <a:off x="9011312" y="2459597"/>
            <a:ext cx="2570153" cy="4188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85D53D0C-29DC-AF5E-3608-0D19A4E3DBED}"/>
              </a:ext>
            </a:extLst>
          </p:cNvPr>
          <p:cNvSpPr/>
          <p:nvPr/>
        </p:nvSpPr>
        <p:spPr bwMode="auto">
          <a:xfrm>
            <a:off x="8114782" y="1969193"/>
            <a:ext cx="3807081" cy="4761755"/>
          </a:xfrm>
          <a:prstGeom prst="rect">
            <a:avLst/>
          </a:prstGeom>
          <a:noFill/>
          <a:ln w="571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https://sun7-21.userapi.com/impg/LfZJ6M_GOSInv7dt2BLR4GmanR-JFLWb8JJ3bw/QhBSayQ-HUg.jpg?size=1280x800&amp;quality=96&amp;sign=a3455e4a3ea49c4a98f50834bd6e925d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9" t="29273" r="39797" b="4727"/>
          <a:stretch>
            <a:fillRect/>
          </a:stretch>
        </p:blipFill>
        <p:spPr bwMode="auto">
          <a:xfrm>
            <a:off x="811820" y="2978538"/>
            <a:ext cx="3079946" cy="353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41.userapi.com/impg/EgiI1TvJhn-EXDf0qwybq2GsKviMvLYFgXcRWw/XdlGxJ8a-R8.jpg?size=1280x800&amp;quality=96&amp;sign=b9ccce61ac121d969481d29691fd884a&amp;type=album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4" t="35351" r="44317" b="15513"/>
          <a:stretch>
            <a:fillRect/>
          </a:stretch>
        </p:blipFill>
        <p:spPr bwMode="auto">
          <a:xfrm>
            <a:off x="4102443" y="2978537"/>
            <a:ext cx="3169621" cy="353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85D53D0C-29DC-AF5E-3608-0D19A4E3DBED}"/>
              </a:ext>
            </a:extLst>
          </p:cNvPr>
          <p:cNvSpPr/>
          <p:nvPr/>
        </p:nvSpPr>
        <p:spPr bwMode="auto">
          <a:xfrm>
            <a:off x="672190" y="1969193"/>
            <a:ext cx="6951929" cy="4761755"/>
          </a:xfrm>
          <a:prstGeom prst="rect">
            <a:avLst/>
          </a:prstGeom>
          <a:noFill/>
          <a:ln w="571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Скругленная соединительная линия 25"/>
          <p:cNvCxnSpPr/>
          <p:nvPr/>
        </p:nvCxnSpPr>
        <p:spPr>
          <a:xfrm rot="10800000" flipV="1">
            <a:off x="1992867" y="864693"/>
            <a:ext cx="2005792" cy="1005382"/>
          </a:xfrm>
          <a:prstGeom prst="curvedConnector3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Скругленная соединительная линия 6"/>
          <p:cNvCxnSpPr/>
          <p:nvPr/>
        </p:nvCxnSpPr>
        <p:spPr>
          <a:xfrm>
            <a:off x="10158500" y="671150"/>
            <a:ext cx="1284591" cy="1159045"/>
          </a:xfrm>
          <a:prstGeom prst="curvedConnector3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</a:xfrm>
      </p:grpSpPr>
      <p:grpSp>
        <p:nvGrpSpPr>
          <p:cNvPr id="148" name="Google Shape;148;p7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49" name="Google Shape;149;p7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" name="Google Shape;150;p7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4" name="Google Shape;154;p7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7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57" name="Google Shape;157;p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586099"/>
              </p:ext>
            </p:extLst>
          </p:nvPr>
        </p:nvGraphicFramePr>
        <p:xfrm>
          <a:off x="97160" y="608938"/>
          <a:ext cx="11589235" cy="5694286"/>
        </p:xfrm>
        <a:graphic>
          <a:graphicData uri="http://schemas.openxmlformats.org/drawingml/2006/table">
            <a:tbl>
              <a:tblPr firstRow="1" bandRow="1">
                <a:noFill/>
                <a:tableStyleId>{F599B2EF-CB7D-49F3-AC3F-E419A16C782A}</a:tableStyleId>
              </a:tblPr>
              <a:tblGrid>
                <a:gridCol w="2020585"/>
                <a:gridCol w="2392162"/>
                <a:gridCol w="2273685"/>
                <a:gridCol w="2409906"/>
                <a:gridCol w="2492897"/>
              </a:tblGrid>
              <a:tr h="403205"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ПРОИЗВОДИТЕЛЬ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Х1</a:t>
                      </a:r>
                      <a:endParaRPr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Х2</a:t>
                      </a:r>
                      <a:endParaRPr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Х3</a:t>
                      </a:r>
                      <a:endParaRPr/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lt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ПРОДУКТ ПРОЕКТА</a:t>
                      </a:r>
                      <a:endParaRPr sz="16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 panose="020f0502020204030204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</a:tr>
              <a:tr h="1613493"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Продукт/фото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endParaRPr sz="24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endParaRPr sz="24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endParaRPr sz="2400" b="0" i="0" u="none" strike="noStrike" cap="none">
                        <a:latin typeface="Calibri"/>
                        <a:ea typeface="Calibri" panose="020f0502020204030204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2400"/>
                        <a:buFont typeface="Helvetica Neue"/>
                        <a:buNone/>
                      </a:pPr>
                      <a:endParaRPr sz="2400" b="1" i="0" u="none" strike="noStrike" cap="none">
                        <a:solidFill>
                          <a:srgbClr val="FF0000"/>
                        </a:solidFill>
                        <a:latin typeface="Calibri"/>
                        <a:ea typeface="Calibri" panose="020f0502020204030204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</a:tr>
              <a:tr h="531735"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Страна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b="0" i="0" u="none" strike="noStrike" cap="none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Канада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Helvetica"/>
                          <a:cs typeface="Helvetica"/>
                          <a:sym typeface="Arial"/>
                        </a:rPr>
                        <a:t>Китай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600"/>
                        <a:buFont typeface="Helvetica Neue"/>
                        <a:buNone/>
                        <a:defRPr/>
                      </a:pPr>
                      <a:r>
                        <a:rPr kumimoji="0" lang="ru-RU" sz="14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Helvetica"/>
                          <a:cs typeface="Helvetica"/>
                          <a:sym typeface="Arial"/>
                        </a:rPr>
                        <a:t>Россия</a:t>
                      </a:r>
                      <a:endParaRPr kumimoji="0" lang="ru-RU" sz="16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endParaRPr sz="1600" b="0" i="0" u="none" strike="noStrike" cap="none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i="0" u="none" strike="noStrike" cap="none" smtClean="0">
                          <a:latin typeface="+mn-lt"/>
                          <a:ea typeface="Calibri"/>
                          <a:cs typeface="Calibri"/>
                          <a:sym typeface="Calibri"/>
                        </a:rPr>
                        <a:t>Россия </a:t>
                      </a:r>
                      <a:endParaRPr sz="1600" i="0" u="none" strike="noStrike" cap="none">
                        <a:latin typeface="+mn-lt"/>
                        <a:ea typeface="Calibri" panose="020f0502020204030204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</a:tr>
              <a:tr h="991723"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Состав…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 smtClean="0">
                          <a:latin typeface="+mn-lt"/>
                          <a:ea typeface="Calibri"/>
                          <a:cs typeface="Calibri"/>
                          <a:sym typeface="Calibri"/>
                        </a:rPr>
                        <a:t>88% Полиэстер, 12% спандекс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b="0" i="0" smtClean="0">
                          <a:solidFill>
                            <a:srgbClr val="242424"/>
                          </a:solidFill>
                          <a:effectLst/>
                          <a:latin typeface="+mn-lt"/>
                        </a:rPr>
                        <a:t>50% полиэстер, 50% ПВХ.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b="0" i="0" smtClean="0">
                          <a:solidFill>
                            <a:srgbClr val="575757"/>
                          </a:solidFill>
                          <a:effectLst/>
                          <a:latin typeface="+mn-lt"/>
                        </a:rPr>
                        <a:t>лаке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en-US" sz="1600" b="0" u="none" strike="noStrike" cap="none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Oxford 210D,</a:t>
                      </a:r>
                      <a:r>
                        <a:rPr lang="ru-RU" sz="1600" b="0" u="none" strike="noStrike" cap="none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утеплитель из хлопка, спинка-полиэстер</a:t>
                      </a:r>
                      <a:endParaRPr sz="1600" b="0" u="none" strike="noStrike" cap="none">
                        <a:solidFill>
                          <a:schemeClr val="dk1"/>
                        </a:solidFill>
                        <a:latin typeface="+mn-lt"/>
                        <a:ea typeface="Calibri" panose="020f0502020204030204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</a:tr>
              <a:tr h="538848"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Масса, г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 smtClean="0">
                          <a:latin typeface="+mn-lt"/>
                          <a:ea typeface="Calibri"/>
                          <a:cs typeface="Calibri"/>
                          <a:sym typeface="Calibri"/>
                        </a:rPr>
                        <a:t>850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 smtClean="0">
                          <a:latin typeface="+mn-lt"/>
                          <a:ea typeface="Calibri"/>
                          <a:cs typeface="Calibri"/>
                          <a:sym typeface="Calibri"/>
                        </a:rPr>
                        <a:t>400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 smtClean="0">
                          <a:latin typeface="+mn-lt"/>
                          <a:ea typeface="Calibri"/>
                          <a:cs typeface="Calibri"/>
                          <a:sym typeface="Calibri"/>
                        </a:rPr>
                        <a:t>650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u="none" strike="noStrike" cap="none" smtClean="0">
                          <a:latin typeface="+mn-lt"/>
                          <a:ea typeface="Calibri"/>
                          <a:cs typeface="Calibri"/>
                          <a:sym typeface="Calibri"/>
                        </a:rPr>
                        <a:t>1200</a:t>
                      </a:r>
                      <a:endParaRPr sz="1600" u="none" strike="noStrike" cap="none">
                        <a:latin typeface="+mn-lt"/>
                        <a:ea typeface="Calibri" panose="020f0502020204030204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</a:tr>
              <a:tr h="551595"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Стоимость, руб.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b="0" i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16 687</a:t>
                      </a:r>
                      <a:endParaRPr sz="1600" u="none" strike="noStrike" cap="none">
                        <a:solidFill>
                          <a:schemeClr val="tx1"/>
                        </a:solidFill>
                        <a:latin typeface="+mn-lt"/>
                        <a:ea typeface="Calibri" panose="020f0502020204030204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b="0" i="0" smtClean="0">
                          <a:solidFill>
                            <a:srgbClr val="242424"/>
                          </a:solidFill>
                          <a:effectLst/>
                          <a:latin typeface="+mn-lt"/>
                        </a:rPr>
                        <a:t>2 200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r>
                        <a:rPr lang="ru-RU" sz="1600" b="0" i="0" smtClean="0">
                          <a:solidFill>
                            <a:srgbClr val="595547"/>
                          </a:solidFill>
                          <a:effectLst/>
                          <a:latin typeface="+mn-lt"/>
                        </a:rPr>
                        <a:t>6300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+mn-lt"/>
                        <a:ea typeface="Calibri" panose="020f0502020204030204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Helvetica Neue"/>
                        <a:buNone/>
                      </a:pPr>
                      <a:endParaRPr sz="1600" b="1" u="none" strike="noStrike" cap="none">
                        <a:solidFill>
                          <a:srgbClr val="ED3833"/>
                        </a:solidFill>
                        <a:latin typeface="+mn-lt"/>
                        <a:ea typeface="Calibri" panose="020f0502020204030204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</a:tr>
              <a:tr h="1046772"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strike="noStrike" cap="none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Недостатки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 gridSpan="3">
                  <a:txBody>
                    <a:bodyPr vert="horz" wrap="square"/>
                    <a:lstStyle/>
                    <a:p>
                      <a:pPr rtl="0" fontAlgn="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400" b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-цены выше средних</a:t>
                      </a:r>
                      <a:endParaRPr lang="ru-RU" b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rtl="0" fontAlgn="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400" b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-ограниченная цветовая гамма изделий</a:t>
                      </a:r>
                    </a:p>
                    <a:p>
                      <a:pPr rtl="0" fontAlgn="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400" b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-единые модели без гендерных</a:t>
                      </a:r>
                      <a:r>
                        <a:rPr lang="ru-RU" sz="1400" b="0" u="none" strike="noStrike" baseline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различий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400"/>
                        <a:buFont typeface="Helvetica Neue"/>
                        <a:buNone/>
                      </a:pPr>
                      <a:endParaRPr sz="1400" b="0" i="0" u="none" strike="noStrike" cap="none">
                        <a:solidFill>
                          <a:schemeClr val="tx1"/>
                        </a:solidFill>
                        <a:latin typeface="+mn-lt"/>
                        <a:ea typeface="Calibri" panose="020f0502020204030204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u="none" strike="noStrike" cap="none">
                          <a:latin typeface="+mn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>
                        <a:latin typeface="+mn-lt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60" name="Google Shape;160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rcRect l="18040" t="25768" r="53496" b="17004"/>
          <a:stretch>
            <a:fillRect/>
          </a:stretch>
        </p:blipFill>
        <p:spPr>
          <a:xfrm>
            <a:off x="2291180" y="1084471"/>
            <a:ext cx="1159913" cy="14575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rcRect l="35174" t="25917" r="33926" b="18053"/>
          <a:stretch>
            <a:fillRect/>
          </a:stretch>
        </p:blipFill>
        <p:spPr>
          <a:xfrm>
            <a:off x="7259525" y="1072662"/>
            <a:ext cx="1303708" cy="14775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rcRect l="23377" t="31461" r="60892" b="43071"/>
          <a:stretch>
            <a:fillRect/>
          </a:stretch>
        </p:blipFill>
        <p:spPr>
          <a:xfrm>
            <a:off x="4988045" y="1072661"/>
            <a:ext cx="1452046" cy="1469333"/>
          </a:xfrm>
          <a:prstGeom prst="rect">
            <a:avLst/>
          </a:prstGeom>
        </p:spPr>
      </p:pic>
      <p:grpSp>
        <p:nvGrpSpPr>
          <p:cNvPr id="19" name="Google Shape;110;p2"/>
          <p:cNvGrpSpPr/>
          <p:nvPr/>
        </p:nvGrpSpPr>
        <p:grpSpPr>
          <a:xfrm>
            <a:off x="-6780" y="-54518"/>
            <a:ext cx="3898546" cy="561145"/>
            <a:chOff x="-4225127" y="-1169109"/>
            <a:chExt cx="2024402" cy="399228"/>
          </a:xfrm>
        </p:grpSpPr>
        <p:sp>
          <p:nvSpPr>
            <p:cNvPr id="20" name="Google Shape;111;p2"/>
            <p:cNvSpPr/>
            <p:nvPr/>
          </p:nvSpPr>
          <p:spPr>
            <a:xfrm>
              <a:off x="-4225127" y="-1135563"/>
              <a:ext cx="2024402" cy="365682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12;p2"/>
            <p:cNvSpPr/>
            <p:nvPr/>
          </p:nvSpPr>
          <p:spPr>
            <a:xfrm>
              <a:off x="-4084336" y="-1169109"/>
              <a:ext cx="1691724" cy="372218"/>
            </a:xfrm>
            <a:custGeom>
              <a:rect l="l" t="t" r="r" b="b"/>
              <a:pathLst>
                <a:path w="21600" h="119999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2800" b="0" i="0" u="none" strike="noStrike" cap="none" smtClea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Конкуренты</a:t>
              </a:r>
              <a:endPara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7"/>
          <a:srcRect l="6802" t="23276" r="89442" b="71530"/>
          <a:stretch>
            <a:fillRect/>
          </a:stretch>
        </p:blipFill>
        <p:spPr bwMode="auto">
          <a:xfrm>
            <a:off x="3665735" y="1970016"/>
            <a:ext cx="661701" cy="571978"/>
          </a:xfrm>
          <a:prstGeom prst="rect">
            <a:avLst/>
          </a:prstGeom>
        </p:spPr>
      </p:pic>
      <p:pic>
        <p:nvPicPr>
          <p:cNvPr id="24" name="Picture 4" descr="https://sun9-11.userapi.com/impg/X8TK0F4NiXQ3-r6wX1QgaHhk_f0TtusKE3ujtg/cZCpP-nELJI.jpg?size=439x1080&amp;quality=96&amp;sign=7b6ee60c0a0ce5aefa21fa086c71cf27&amp;type=album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61394" y="1008581"/>
            <a:ext cx="1193938" cy="15416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3100" y="600564"/>
            <a:ext cx="11563295" cy="56708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Google Shape;158;p7"/>
          <p:cNvSpPr txBox="1"/>
          <p:nvPr/>
        </p:nvSpPr>
        <p:spPr>
          <a:xfrm>
            <a:off x="225807" y="705039"/>
            <a:ext cx="7076629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ru-RU" sz="1600" b="1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ПРЕИМУЩЕСТВА ПРОДУКТА: </a:t>
            </a:r>
            <a:endParaRPr lang="ru-RU" sz="1600" b="1" i="0" u="none" strike="noStrike" cap="none" smtClean="0">
              <a:solidFill>
                <a:schemeClr val="dk1"/>
              </a:solidFill>
              <a:latin typeface="+mn-lt"/>
              <a:ea typeface="Calibri" panose="020f0502020204030204"/>
              <a:cs typeface="Calibri"/>
              <a:sym typeface="Calibri"/>
            </a:endParaRPr>
          </a:p>
          <a:p>
            <a:pPr lvl="0">
              <a:buClr>
                <a:schemeClr val="dk1"/>
              </a:buClr>
              <a:buSzPts val="1600"/>
            </a:pPr>
            <a:r>
              <a:rPr lang="ru-RU" smtClean="0">
                <a:solidFill>
                  <a:srgbClr val="ED3833"/>
                </a:solidFill>
                <a:latin typeface="+mn-lt"/>
                <a:ea typeface="Calibri"/>
                <a:cs typeface="Calibri"/>
                <a:sym typeface="Calibri"/>
              </a:rPr>
              <a:t> </a:t>
            </a:r>
            <a:r>
              <a:rPr lang="ru-RU" sz="1600" smtClean="0">
                <a:solidFill>
                  <a:schemeClr val="tx1"/>
                </a:solidFill>
                <a:latin typeface="+mn-lt"/>
                <a:ea typeface="Calibri"/>
                <a:cs typeface="Calibri"/>
                <a:sym typeface="Calibri"/>
              </a:rPr>
              <a:t>ортопедическая спинка</a:t>
            </a:r>
            <a:endParaRPr sz="1600">
              <a:solidFill>
                <a:schemeClr val="tx1"/>
              </a:solidFill>
              <a:latin typeface="+mn-lt"/>
            </a:endParaRPr>
          </a:p>
          <a:p>
            <a:r>
              <a:rPr lang="ru-RU" sz="1600" b="0" i="0" u="none" strike="noStrike" cap="none" smtClean="0">
                <a:solidFill>
                  <a:srgbClr val="ED3833"/>
                </a:solidFill>
                <a:latin typeface="+mn-lt"/>
                <a:ea typeface="Calibri"/>
                <a:cs typeface="Calibri"/>
                <a:sym typeface="Calibri"/>
              </a:rPr>
              <a:t></a:t>
            </a:r>
            <a:r>
              <a:rPr lang="ru-RU" sz="1600" smtClean="0">
                <a:solidFill>
                  <a:schemeClr val="dk1"/>
                </a:solidFill>
                <a:latin typeface="+mn-lt"/>
              </a:rPr>
              <a:t>широкий </a:t>
            </a:r>
            <a:r>
              <a:rPr lang="ru-RU" sz="1600">
                <a:solidFill>
                  <a:schemeClr val="dk1"/>
                </a:solidFill>
                <a:latin typeface="+mn-lt"/>
              </a:rPr>
              <a:t>модельный </a:t>
            </a:r>
            <a:r>
              <a:rPr lang="ru-RU" sz="1600" smtClean="0">
                <a:solidFill>
                  <a:schemeClr val="dk1"/>
                </a:solidFill>
                <a:latin typeface="+mn-lt"/>
              </a:rPr>
              <a:t>ряд</a:t>
            </a:r>
          </a:p>
          <a:p>
            <a:r>
              <a:rPr lang="ru-RU" sz="1600">
                <a:solidFill>
                  <a:srgbClr val="ED3833"/>
                </a:solidFill>
                <a:latin typeface="+mn-lt"/>
                <a:ea typeface="Calibri"/>
                <a:cs typeface="Calibri"/>
                <a:sym typeface="Calibri"/>
              </a:rPr>
              <a:t> </a:t>
            </a:r>
            <a:r>
              <a:rPr lang="ru-RU" sz="1600" smtClean="0">
                <a:solidFill>
                  <a:schemeClr val="dk1"/>
                </a:solidFill>
                <a:latin typeface="+mn-lt"/>
              </a:rPr>
              <a:t>предназначен </a:t>
            </a:r>
            <a:r>
              <a:rPr lang="ru-RU" sz="1600">
                <a:solidFill>
                  <a:schemeClr val="dk1"/>
                </a:solidFill>
                <a:latin typeface="+mn-lt"/>
              </a:rPr>
              <a:t>для мужчин и женщин</a:t>
            </a:r>
          </a:p>
          <a:p>
            <a:r>
              <a:rPr lang="ru-RU" sz="1600">
                <a:solidFill>
                  <a:srgbClr val="ED3833"/>
                </a:solidFill>
                <a:latin typeface="+mn-lt"/>
                <a:ea typeface="Calibri"/>
                <a:cs typeface="Calibri"/>
                <a:sym typeface="Calibri"/>
              </a:rPr>
              <a:t> </a:t>
            </a:r>
            <a:r>
              <a:rPr lang="ru-RU" sz="1600" smtClean="0">
                <a:solidFill>
                  <a:schemeClr val="dk1"/>
                </a:solidFill>
                <a:latin typeface="+mn-lt"/>
              </a:rPr>
              <a:t>используются </a:t>
            </a:r>
            <a:r>
              <a:rPr lang="ru-RU" sz="1600">
                <a:solidFill>
                  <a:schemeClr val="dk1"/>
                </a:solidFill>
                <a:latin typeface="+mn-lt"/>
              </a:rPr>
              <a:t>тактильно-приятные мягкие, натуральные ткани</a:t>
            </a:r>
          </a:p>
          <a:p>
            <a:r>
              <a:rPr lang="ru-RU" sz="1600">
                <a:solidFill>
                  <a:srgbClr val="ED3833"/>
                </a:solidFill>
                <a:latin typeface="+mn-lt"/>
                <a:ea typeface="Calibri"/>
                <a:cs typeface="Calibri"/>
                <a:sym typeface="Calibri"/>
              </a:rPr>
              <a:t> </a:t>
            </a:r>
            <a:r>
              <a:rPr lang="ru-RU" sz="1600" smtClean="0">
                <a:solidFill>
                  <a:schemeClr val="dk1"/>
                </a:solidFill>
                <a:latin typeface="+mn-lt"/>
              </a:rPr>
              <a:t>возможность </a:t>
            </a:r>
            <a:r>
              <a:rPr lang="ru-RU" sz="1600">
                <a:solidFill>
                  <a:schemeClr val="dk1"/>
                </a:solidFill>
                <a:latin typeface="+mn-lt"/>
              </a:rPr>
              <a:t>самостоятельной регулировки размера и длины изделия</a:t>
            </a:r>
          </a:p>
          <a:p>
            <a:r>
              <a:rPr lang="ru-RU" sz="1600">
                <a:solidFill>
                  <a:srgbClr val="ED3833"/>
                </a:solidFill>
                <a:latin typeface="+mn-lt"/>
                <a:ea typeface="Calibri"/>
                <a:cs typeface="Calibri"/>
                <a:sym typeface="Calibri"/>
              </a:rPr>
              <a:t> </a:t>
            </a:r>
            <a:r>
              <a:rPr lang="ru-RU" sz="1600" smtClean="0">
                <a:solidFill>
                  <a:schemeClr val="dk1"/>
                </a:solidFill>
                <a:latin typeface="+mn-lt"/>
              </a:rPr>
              <a:t>приятный </a:t>
            </a:r>
            <a:r>
              <a:rPr lang="ru-RU" sz="1600">
                <a:solidFill>
                  <a:schemeClr val="dk1"/>
                </a:solidFill>
                <a:latin typeface="+mn-lt"/>
              </a:rPr>
              <a:t>цвет, принт, маскирующий легкие загрязнения, двусторонняя одежда</a:t>
            </a:r>
          </a:p>
          <a:p>
            <a:r>
              <a:rPr lang="ru-RU" sz="1600">
                <a:solidFill>
                  <a:srgbClr val="ED3833"/>
                </a:solidFill>
                <a:latin typeface="+mn-lt"/>
                <a:ea typeface="Calibri"/>
                <a:cs typeface="Calibri"/>
                <a:sym typeface="Calibri"/>
              </a:rPr>
              <a:t> </a:t>
            </a:r>
            <a:r>
              <a:rPr lang="ru-RU" sz="1600" smtClean="0">
                <a:solidFill>
                  <a:schemeClr val="dk1"/>
                </a:solidFill>
                <a:latin typeface="+mn-lt"/>
              </a:rPr>
              <a:t>современный </a:t>
            </a:r>
            <a:r>
              <a:rPr lang="ru-RU" sz="1600">
                <a:solidFill>
                  <a:schemeClr val="dk1"/>
                </a:solidFill>
                <a:latin typeface="+mn-lt"/>
              </a:rPr>
              <a:t>дизайн</a:t>
            </a:r>
          </a:p>
          <a:p>
            <a:r>
              <a:rPr lang="ru-RU" sz="1600">
                <a:solidFill>
                  <a:srgbClr val="ED3833"/>
                </a:solidFill>
                <a:latin typeface="+mn-lt"/>
                <a:ea typeface="Calibri"/>
                <a:cs typeface="Calibri"/>
                <a:sym typeface="Calibri"/>
              </a:rPr>
              <a:t> </a:t>
            </a:r>
            <a:r>
              <a:rPr lang="ru-RU" sz="1600" smtClean="0">
                <a:solidFill>
                  <a:schemeClr val="dk1"/>
                </a:solidFill>
                <a:latin typeface="+mn-lt"/>
              </a:rPr>
              <a:t>доступная </a:t>
            </a:r>
            <a:r>
              <a:rPr lang="ru-RU" sz="1600">
                <a:solidFill>
                  <a:schemeClr val="dk1"/>
                </a:solidFill>
                <a:latin typeface="+mn-lt"/>
              </a:rPr>
              <a:t>цена</a:t>
            </a:r>
            <a:endParaRPr lang="ru-RU" sz="160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D3833"/>
              </a:buClr>
              <a:buSzPts val="1600"/>
              <a:buFont typeface="Calibri"/>
              <a:buNone/>
            </a:pPr>
            <a:endParaRPr sz="16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D3833"/>
              </a:buClr>
              <a:buSzPts val="1600"/>
              <a:buFont typeface="Helvetica Neue"/>
              <a:buNone/>
            </a:pPr>
            <a:endParaRPr sz="16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59;p7"/>
          <p:cNvSpPr txBox="1"/>
          <p:nvPr/>
        </p:nvSpPr>
        <p:spPr>
          <a:xfrm>
            <a:off x="225807" y="3564094"/>
            <a:ext cx="294476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ru-RU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НИША ПРОДУКТА: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D3833"/>
              </a:buClr>
              <a:buSzPts val="1600"/>
              <a:buFont typeface="Calibri"/>
              <a:buNone/>
            </a:pPr>
            <a:r>
              <a:rPr lang="ru-RU" sz="1600" b="0" i="0" u="none" strike="noStrike" cap="none" smtClean="0">
                <a:solidFill>
                  <a:srgbClr val="ED3833"/>
                </a:solidFill>
                <a:latin typeface="Calibri"/>
                <a:ea typeface="Calibri"/>
                <a:cs typeface="Calibri"/>
                <a:sym typeface="Calibri"/>
              </a:rPr>
              <a:t> </a:t>
            </a:r>
            <a:r>
              <a:rPr lang="ru-RU" sz="1600" b="0" i="0" u="none" strike="noStrike" cap="none" smtClean="0">
                <a:solidFill>
                  <a:schemeClr val="tx1"/>
                </a:solidFill>
                <a:latin typeface="+mn-lt"/>
                <a:ea typeface="Calibri"/>
                <a:cs typeface="Calibri"/>
                <a:sym typeface="Calibri"/>
              </a:rPr>
              <a:t>рынок адаптивной одежды</a:t>
            </a:r>
            <a:endParaRPr sz="1600" b="0" i="0" u="none" strike="noStrike" cap="none">
              <a:solidFill>
                <a:schemeClr val="tx1"/>
              </a:solidFill>
              <a:latin typeface="+mn-lt"/>
              <a:ea typeface="Calibri" panose="020f0502020204030204"/>
              <a:cs typeface="Calibri"/>
              <a:sym typeface="Calibri"/>
            </a:endParaRPr>
          </a:p>
        </p:txBody>
      </p:sp>
      <p:pic>
        <p:nvPicPr>
          <p:cNvPr id="29" name="Picture 4" descr="https://sun9-11.userapi.com/impg/X8TK0F4NiXQ3-r6wX1QgaHhk_f0TtusKE3ujtg/cZCpP-nELJI.jpg?size=439x1080&amp;quality=96&amp;sign=7b6ee60c0a0ce5aefa21fa086c71cf27&amp;type=album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54101" y="1411402"/>
            <a:ext cx="2307053" cy="46811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9"/>
          <a:srcRect l="7036" r="6149"/>
          <a:stretch>
            <a:fillRect/>
          </a:stretch>
        </p:blipFill>
        <p:spPr>
          <a:xfrm>
            <a:off x="3353082" y="2588898"/>
            <a:ext cx="5455585" cy="33482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7" grpId="1"/>
      <p:bldP spid="2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</a:xfrm>
      </p:grpSpPr>
      <p:grpSp>
        <p:nvGrpSpPr>
          <p:cNvPr id="165" name="Google Shape;165;p9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66" name="Google Shape;166;p9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7" name="Google Shape;167;p9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1" name="Google Shape;171;p9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9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08470" y="64060"/>
            <a:ext cx="848769" cy="640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https://sun9-58.userapi.com/impg/t0ZiDSCoAk_YbT9BoYiyS-dc32UX-s9uG9F17A/o31nPPAkSdw.jpg?size=447x1080&amp;quality=95&amp;sign=e795e4653fb1b8cb85a215626164fa39&amp;type=album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7" t="29124" r="38905" b="44837"/>
          <a:stretch>
            <a:fillRect/>
          </a:stretch>
        </p:blipFill>
        <p:spPr bwMode="auto">
          <a:xfrm>
            <a:off x="185194" y="659511"/>
            <a:ext cx="1691244" cy="29139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2" descr="https://sun9-7.userapi.com/impg/YYdvGg75GZ0yabPOl3WfL5YYOy6ZJW4EyyvQ2w/8FXilagcPZw.jpg?size=810x1080&amp;quality=95&amp;sign=7a7148829a397a4d6a940d835a0f3a9a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36"/>
          <a:stretch>
            <a:fillRect/>
          </a:stretch>
        </p:blipFill>
        <p:spPr bwMode="auto">
          <a:xfrm>
            <a:off x="3463902" y="3848122"/>
            <a:ext cx="1647841" cy="20287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https://sun9-22.userapi.com/impg/f3v5xA9-23FVprRy4PHccJGZkoXsHl_mpxLrig/qBdZtmhAG9U.jpg?size=810x1080&amp;quality=95&amp;sign=66ebfcc85f26aa6d207fef8e5e9845aa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0"/>
          <a:stretch>
            <a:fillRect/>
          </a:stretch>
        </p:blipFill>
        <p:spPr bwMode="auto">
          <a:xfrm>
            <a:off x="8145164" y="211327"/>
            <a:ext cx="1562674" cy="21192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https://sun9-27.userapi.com/impg/bzsNfGPDQti4XIABKtEttez8OyjAB3KBBAlR-w/3wMinQk9N6g.jpg?size=810x1080&amp;quality=95&amp;sign=d6d820d923fdaa8d32e6dc7bc38783e7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8" b="10970"/>
          <a:stretch>
            <a:fillRect/>
          </a:stretch>
        </p:blipFill>
        <p:spPr bwMode="auto">
          <a:xfrm>
            <a:off x="1745276" y="3757587"/>
            <a:ext cx="1508647" cy="2119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https://sun9-48.userapi.com/impg/fkAwXpN4y7qa6Kpt2c8MQAEtdx5ee-sktQvC5w/faUl5MlBgeU.jpg?size=811x1080&amp;quality=95&amp;sign=b52becbc992feb0fa57e663668bc8a69&amp;type=album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65"/>
          <a:stretch>
            <a:fillRect/>
          </a:stretch>
        </p:blipFill>
        <p:spPr bwMode="auto">
          <a:xfrm>
            <a:off x="105049" y="3796291"/>
            <a:ext cx="1535238" cy="21327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s://sun9-46.userapi.com/impg/GzE4aABIDb11huikWejomCqLQgaFHpiPteynEw/vs4QRqw-lJU.jpg?size=1280x1280&amp;quality=95&amp;sign=9b4445ae6c09185013383e39b2591835&amp;type=album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8" t="14685"/>
          <a:stretch>
            <a:fillRect/>
          </a:stretch>
        </p:blipFill>
        <p:spPr bwMode="auto">
          <a:xfrm>
            <a:off x="5354227" y="3848122"/>
            <a:ext cx="1501139" cy="20287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s://sun9-71.userapi.com/impg/J1sJrpTJ1UjM_PuqZuM8OPJ2fFlklCcs3tU6fA/vl9Sxo5vI6Y.jpg?size=676x1080&amp;quality=96&amp;sign=fec89949d7eb03e4a9b706325e1bcf0e&amp;type=album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2693" y="211327"/>
            <a:ext cx="1476494" cy="21192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s://sun9-74.userapi.com/impg/3FR7U3GNl-rWGYqRi8cxEgkod4DItrP16YYZvw/cPihMNkVAUg.jpg?size=756x1080&amp;quality=95&amp;sign=03900fc8b56a2314bc6ca30cfbef8152&amp;type=album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95512" y="211327"/>
            <a:ext cx="1440124" cy="21056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Скругленный прямоугольник 27"/>
          <p:cNvSpPr/>
          <p:nvPr/>
        </p:nvSpPr>
        <p:spPr bwMode="auto">
          <a:xfrm>
            <a:off x="6335313" y="2512473"/>
            <a:ext cx="1501704" cy="40300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err="1" smtClean="0">
                <a:solidFill>
                  <a:schemeClr val="tx1"/>
                </a:solidFill>
              </a:rPr>
              <a:t>Ухрюмкина Дарья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 bwMode="auto">
          <a:xfrm>
            <a:off x="9933186" y="2519614"/>
            <a:ext cx="1402450" cy="4320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mtClean="0">
                <a:solidFill>
                  <a:schemeClr val="tx1"/>
                </a:solidFill>
              </a:rPr>
              <a:t>Савельева Екатерина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3479352" y="6060994"/>
            <a:ext cx="1616939" cy="4320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mtClean="0">
                <a:solidFill>
                  <a:schemeClr val="tx1"/>
                </a:solidFill>
              </a:rPr>
              <a:t>Бабаян Ася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 bwMode="auto">
          <a:xfrm>
            <a:off x="8145164" y="2512473"/>
            <a:ext cx="1562674" cy="4320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err="1" smtClean="0">
                <a:solidFill>
                  <a:schemeClr val="tx1"/>
                </a:solidFill>
              </a:rPr>
              <a:t>Ибетова Анна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 bwMode="auto">
          <a:xfrm>
            <a:off x="1726774" y="6060994"/>
            <a:ext cx="1508647" cy="4320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err="1" smtClean="0">
                <a:solidFill>
                  <a:schemeClr val="tx1"/>
                </a:solidFill>
              </a:rPr>
              <a:t>Ускова Софья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 bwMode="auto">
          <a:xfrm>
            <a:off x="2064111" y="645390"/>
            <a:ext cx="2755023" cy="6285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chemeClr val="tx1"/>
                </a:solidFill>
              </a:rPr>
              <a:t>Руководитель проекта-</a:t>
            </a:r>
          </a:p>
          <a:p>
            <a:pPr algn="ctr"/>
            <a:r>
              <a:rPr lang="ru-RU" b="1" smtClean="0">
                <a:solidFill>
                  <a:schemeClr val="tx1"/>
                </a:solidFill>
              </a:rPr>
              <a:t>Беляева Юлия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 bwMode="auto">
          <a:xfrm>
            <a:off x="69571" y="6060732"/>
            <a:ext cx="1535238" cy="4320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mtClean="0">
                <a:solidFill>
                  <a:schemeClr val="tx1"/>
                </a:solidFill>
              </a:rPr>
              <a:t>Бакирова Карина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 bwMode="auto">
          <a:xfrm>
            <a:off x="5327091" y="6078225"/>
            <a:ext cx="1528275" cy="4320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mtClean="0">
                <a:solidFill>
                  <a:schemeClr val="tx1"/>
                </a:solidFill>
              </a:rPr>
              <a:t>Матвеева Ангелина</a:t>
            </a:r>
            <a:endParaRPr lang="ru-RU" b="1">
              <a:solidFill>
                <a:schemeClr val="tx1"/>
              </a:solidFill>
            </a:endParaRPr>
          </a:p>
        </p:txBody>
      </p:sp>
      <p:grpSp>
        <p:nvGrpSpPr>
          <p:cNvPr id="27" name="Google Shape;110;p2"/>
          <p:cNvGrpSpPr/>
          <p:nvPr/>
        </p:nvGrpSpPr>
        <p:grpSpPr>
          <a:xfrm>
            <a:off x="-1" y="16753"/>
            <a:ext cx="3898546" cy="592799"/>
            <a:chOff x="-1411736" y="-2628914"/>
            <a:chExt cx="2024402" cy="506843"/>
          </a:xfrm>
        </p:grpSpPr>
        <p:sp>
          <p:nvSpPr>
            <p:cNvPr id="36" name="Google Shape;111;p2"/>
            <p:cNvSpPr/>
            <p:nvPr/>
          </p:nvSpPr>
          <p:spPr>
            <a:xfrm>
              <a:off x="-1411736" y="-2628914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" name="Google Shape;112;p2"/>
            <p:cNvSpPr/>
            <p:nvPr/>
          </p:nvSpPr>
          <p:spPr>
            <a:xfrm>
              <a:off x="-1198708" y="-2608989"/>
              <a:ext cx="1691724" cy="372218"/>
            </a:xfrm>
            <a:custGeom>
              <a:rect l="l" t="t" r="r" b="b"/>
              <a:pathLst>
                <a:path w="21600" h="119999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lang="ru-RU" sz="2800" b="0" i="0" u="none" strike="noStrike" cap="none" smtClea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Команда проекта</a:t>
              </a:r>
              <a:endPara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" name="Скругленный прямоугольник 37"/>
          <p:cNvSpPr/>
          <p:nvPr/>
        </p:nvSpPr>
        <p:spPr bwMode="auto">
          <a:xfrm>
            <a:off x="6962083" y="4613991"/>
            <a:ext cx="5005017" cy="18787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 bwMode="auto">
          <a:xfrm>
            <a:off x="6987828" y="3097326"/>
            <a:ext cx="4953526" cy="135379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86165" y="4643037"/>
            <a:ext cx="48381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>
                <a:solidFill>
                  <a:schemeClr val="tx1"/>
                </a:solidFill>
                <a:cs typeface="Segoe UI"/>
              </a:rPr>
              <a:t>П</a:t>
            </a:r>
            <a:r>
              <a:rPr lang="ru-RU" smtClean="0">
                <a:solidFill>
                  <a:schemeClr val="tx1"/>
                </a:solidFill>
                <a:cs typeface="Segoe UI"/>
              </a:rPr>
              <a:t>рорабатывают </a:t>
            </a:r>
            <a:r>
              <a:rPr lang="ru-RU">
                <a:solidFill>
                  <a:schemeClr val="tx1"/>
                </a:solidFill>
                <a:cs typeface="Segoe UI"/>
              </a:rPr>
              <a:t>данный проект со стороны дизайна: изучают и выбирают новые ткани и материалы, которые можно применить в проекте, разрабатывают художественные и технические эскизы, продумывают детали для удобной эксплуатации. Собирают материал для презентации проекта, изучают рынок, обнаруживают и сообщают о новых идеях, разработках и ресурсах. </a:t>
            </a:r>
          </a:p>
        </p:txBody>
      </p:sp>
      <p:sp>
        <p:nvSpPr>
          <p:cNvPr id="40" name="Скругленный прямоугольник 39"/>
          <p:cNvSpPr/>
          <p:nvPr/>
        </p:nvSpPr>
        <p:spPr bwMode="auto">
          <a:xfrm>
            <a:off x="2039184" y="1309816"/>
            <a:ext cx="4180675" cy="235419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>
                <a:solidFill>
                  <a:schemeClr val="tx1"/>
                </a:solidFill>
              </a:rPr>
              <a:t>В составе коллектива ФГБОУ ВО «Ульяновский государственный университет» награждена дипломом финалиста </a:t>
            </a:r>
            <a:r>
              <a:rPr lang="en-US">
                <a:solidFill>
                  <a:schemeClr val="tx1"/>
                </a:solidFill>
              </a:rPr>
              <a:t>V</a:t>
            </a:r>
            <a:r>
              <a:rPr lang="ru-RU">
                <a:solidFill>
                  <a:schemeClr val="tx1"/>
                </a:solidFill>
              </a:rPr>
              <a:t> международного конкурса молодежных проектов в области медицинской </a:t>
            </a:r>
            <a:r>
              <a:rPr lang="ru-RU" smtClean="0">
                <a:solidFill>
                  <a:schemeClr val="tx1"/>
                </a:solidFill>
              </a:rPr>
              <a:t>реабилитации.(2022г)</a:t>
            </a:r>
            <a:endParaRPr lang="ru-RU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mtClean="0">
              <a:solidFill>
                <a:schemeClr val="tx1"/>
              </a:solidFill>
            </a:endParaRPr>
          </a:p>
          <a:p>
            <a:pPr algn="just"/>
            <a:r>
              <a:rPr lang="ru-RU" smtClean="0">
                <a:solidFill>
                  <a:schemeClr val="tx1"/>
                </a:solidFill>
              </a:rPr>
              <a:t>Участник движения «ВОД Волонтеров медиков»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11379" y="3169254"/>
            <a:ext cx="47672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>
                <a:solidFill>
                  <a:schemeClr val="tx1"/>
                </a:solidFill>
              </a:rPr>
              <a:t>Студенты медицинского факультета прорабатывают данный проект со стороны медицины: рассматривают потребности и особенности инвалидов-колясочников, изучают разные периоды реабилитации и степени восстановления людей после травм и болезней. </a:t>
            </a:r>
          </a:p>
        </p:txBody>
      </p:sp>
    </p:spTree>
    <p:extLst>
      <p:ext uri="{BB962C8B-B14F-4D97-AF65-F5344CB8AC3E}">
        <p14:creationId xmlns:p14="http://schemas.microsoft.com/office/powerpoint/2010/main" val="1121362796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</a:xfrm>
      </p:grpSpPr>
      <p:sp>
        <p:nvSpPr>
          <p:cNvPr id="184" name="Google Shape;184;p11"/>
          <p:cNvSpPr/>
          <p:nvPr/>
        </p:nvSpPr>
        <p:spPr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9F00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11"/>
          <p:cNvSpPr/>
          <p:nvPr/>
        </p:nvSpPr>
        <p:spPr>
          <a:xfrm>
            <a:off x="6103137" y="-16784"/>
            <a:ext cx="6121527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11"/>
          <p:cNvSpPr/>
          <p:nvPr/>
        </p:nvSpPr>
        <p:spPr>
          <a:xfrm>
            <a:off x="6103135" y="5267548"/>
            <a:ext cx="6121526" cy="160463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11"/>
          <p:cNvSpPr/>
          <p:nvPr/>
        </p:nvSpPr>
        <p:spPr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ADDAE3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11"/>
          <p:cNvSpPr txBox="1"/>
          <p:nvPr/>
        </p:nvSpPr>
        <p:spPr>
          <a:xfrm>
            <a:off x="532008" y="995119"/>
            <a:ext cx="4831214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850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ru-RU" sz="6900" b="0" i="0" u="none" strike="noStrike" cap="none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</a:p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F00FF"/>
              </a:buClr>
              <a:buSzPts val="6900"/>
              <a:buFont typeface="Arial"/>
              <a:buNone/>
            </a:pPr>
            <a:r>
              <a:rPr lang="ru-RU" sz="6900" smtClean="0">
                <a:solidFill>
                  <a:srgbClr val="8F00FF"/>
                </a:solidFill>
              </a:rPr>
              <a:t>ЗА ВНИМАНИЕ</a:t>
            </a:r>
            <a:r>
              <a:rPr lang="ru-RU" sz="7200" b="0" i="0" u="none" strike="noStrike" cap="none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F00FF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lang="ru-RU" sz="23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 ЛИДЕРА ПРОЕКТА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b="0" i="0" u="none" strike="noStrike" cap="none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8-906-141-31-69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1B1B1B"/>
              </a:buClr>
              <a:buSzPts val="2300"/>
              <a:buFont typeface="Arial"/>
              <a:buNone/>
            </a:pPr>
            <a:r>
              <a:rPr lang="ru-RU" sz="2300" b="0" i="0" u="none" strike="noStrike" cap="none" err="1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Email: </a:t>
            </a:r>
            <a:r>
              <a:rPr lang="en-US" sz="2300" b="0" i="0" u="none" strike="noStrike" cap="none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beluevaU@mail.ru.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91" name="Google Shape;191;p11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92" name="Google Shape;192;p11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3" name="Google Shape;193;p11"/>
            <p:cNvSpPr txBox="1"/>
            <p:nvPr/>
          </p:nvSpPr>
          <p:spPr>
            <a:xfrm>
              <a:off x="137236" y="148345"/>
              <a:ext cx="190700" cy="245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fld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" name="Picture 2" descr="https://sun7-24.userapi.com/impg/Y4NW8Vqo-2QX4Z9lIpc8ijD1NJjS7L7bu9beWA/jOXFKKCrSEY.jpg?size=1280x720&amp;quality=96&amp;sign=ace4449a266e9281cda08ddb2e2f16e5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8863" y="1858879"/>
            <a:ext cx="5890069" cy="3317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Широкоэкранный</PresentationFormat>
  <Paragraphs>62</Paragraphs>
  <Slides>7</Slides>
  <Notes>7</Notes>
  <TotalTime>2771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5">
      <vt:lpstr>Arial</vt:lpstr>
      <vt:lpstr>Calibri</vt:lpstr>
      <vt:lpstr>Helvetica</vt:lpstr>
      <vt:lpstr>Helvetica Neue</vt:lpstr>
      <vt:lpstr>Times New Roman</vt:lpstr>
      <vt:lpstr>Segoe UI</vt:lpstr>
      <vt:lpstr>Wingdings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Виктория Бокарева</dc:creator>
  <cp:lastModifiedBy>Учетная запись Майкрософт</cp:lastModifiedBy>
  <cp:revision>29</cp:revision>
  <dcterms:modified xsi:type="dcterms:W3CDTF">2023-11-25T13:30:22Z</dcterms:modified>
</cp:coreProperties>
</file>