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63" r:id="rId3"/>
    <p:sldId id="271" r:id="rId4"/>
    <p:sldId id="269" r:id="rId5"/>
    <p:sldId id="258" r:id="rId6"/>
    <p:sldId id="260" r:id="rId7"/>
    <p:sldId id="259" r:id="rId8"/>
    <p:sldId id="261" r:id="rId9"/>
    <p:sldId id="262" r:id="rId10"/>
    <p:sldId id="270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EFE"/>
    <a:srgbClr val="D59FFF"/>
    <a:srgbClr val="A000FF"/>
    <a:srgbClr val="FD493D"/>
    <a:srgbClr val="8F00FF"/>
    <a:srgbClr val="B8DBE2"/>
    <a:srgbClr val="FBB3C1"/>
    <a:srgbClr val="F44C39"/>
    <a:srgbClr val="FFFFFF"/>
    <a:srgbClr val="FBA9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25" autoAdjust="0"/>
    <p:restoredTop sz="96341"/>
  </p:normalViewPr>
  <p:slideViewPr>
    <p:cSldViewPr snapToGrid="0">
      <p:cViewPr varScale="1">
        <p:scale>
          <a:sx n="82" d="100"/>
          <a:sy n="82" d="100"/>
        </p:scale>
        <p:origin x="81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E7904-3073-E51E-E186-A98490748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E657FB-8CD9-290B-EFCA-1EE937B7F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244DE1-A3FC-8E9B-5F5D-B1B164FC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B09E30-FC3E-EF07-19C9-5807A85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0FD065-EB0F-0E07-0B23-74444CEE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4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1A218-2C5F-E11F-93CC-7046A721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817AEE-49C2-89A5-68C6-27B2ACE1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2518C8-FAD4-0E51-6130-CE75A00E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6B7862-33D8-A1DE-E0C8-BFC8293FE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FAC2C2-A8D3-A3DB-8493-FECF8845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7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A57AE-0EDE-BFC7-ACAC-590AFF17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809E0C-BE7F-6E3E-1C11-E848CFF55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BCDF33-BC81-A651-E83B-4FC7AB76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81F543-A273-714B-7CEF-3CFB095B6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28CF43-0E3E-D123-769E-18AC8EF2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24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9486B-24E9-4F36-EF24-6689E0B86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54EEA8-0519-899C-09CE-BFD497C47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C04555-C43C-062D-024C-E727E23B8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49FB64-CA77-41CE-EA53-4BE87E267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AF7846-21F1-DD9A-BB88-BE5B3107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CDA3F8-38AC-5EBB-53E2-4CBDE32D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73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51577-B6DD-9848-9907-7B459641E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6038C5-1889-35C8-5801-2690CBC86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06B95C-06DD-AE43-6EBB-A37B63D66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E685B5-A032-56B3-E39F-37C0F7AFE2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B8612A-7B7E-7A36-A88A-6F2D3D457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F0063BC-B5B7-4ACC-912A-B5AA4143C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42ABCD-ABC0-6880-001B-36B883114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1116692-2222-CDB4-BC11-D31F72BC4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23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CCD21-0C4B-27DF-4546-E1AC50BB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4D1899-77A7-7C68-E197-DC93419E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761577-4963-8650-A5F7-8CE9504D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4F0ADC-F086-2A25-4261-7D61BBD2A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2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833AA2-92AD-8D46-998A-C3702E76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884CC9-4D2B-BA00-B49B-C070B899A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967794-62E1-B80A-2953-EC9B8D26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9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8FFA4-A9B6-D4FE-5D4C-1B1DE859A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E147A2-CDAD-5C68-700B-3242EFCA2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EE5130-03F0-4EA3-0B0A-ED6B111C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58C03F-93D6-A4EA-B354-670B6AA0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80A8AE-332E-6F50-CD80-1B8516062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ADDA99-9442-4378-4004-BF3F2C5BA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41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B3033-75D7-7187-EDBA-46084D91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F0621B-397A-E779-B28E-36D70528C7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660431-1FFB-2C55-D491-A7DACA16B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903033-C2D5-AB1D-EF45-D518DBE8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636892-B5EF-432F-A446-56242FC0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ACA5A2-EDC2-2287-40B3-1A95E0C8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0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00ECC-42E1-ADB6-E800-2ED081ABA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5FC390-BE96-CBAB-7487-BAA9C7D16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793C38-6F6C-1ED5-FD49-1669219A0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93080-4CED-C508-F339-C307822A7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263F9D-F3C3-7990-0D29-EF5726D1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33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55A613-D606-3955-B5D1-A44FC9886C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13F6A0-5076-ED48-D43F-F6219FEEF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2C1874-5978-79D4-618F-E55B348C1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DB29A5-C106-C8AD-B9AA-4FCA87966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C8ACFD-1F96-1839-2A1E-49160BFD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35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8D8C5-4DB7-9438-AE0B-7DB02E11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31C3FB-2652-22E6-9959-99F91154E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4A216A-04E8-B64B-6D7C-3FC1166D7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C208F-1006-FE41-9B55-F09936B5E83F}" type="datetimeFigureOut">
              <a:rPr lang="ru-RU" smtClean="0"/>
              <a:pPr/>
              <a:t>06.12.2025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14520-5295-BCA8-F286-202ED1B3E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C3EA80-B66D-FC2C-CB40-10076734A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3238-9C64-6F4E-ABD5-A76BDB485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52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E1AD7-EAE0-7C61-9F2A-B18736F78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2B22728-52AE-D8E8-61E6-93D2FD7DD2B2}"/>
              </a:ext>
            </a:extLst>
          </p:cNvPr>
          <p:cNvSpPr/>
          <p:nvPr/>
        </p:nvSpPr>
        <p:spPr>
          <a:xfrm>
            <a:off x="388038" y="689982"/>
            <a:ext cx="679579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err="1">
                <a:ln w="0"/>
                <a:solidFill>
                  <a:srgbClr val="8F00FF"/>
                </a:solidFill>
                <a:latin typeface="Gilroy-Bold" panose="00000800000000000000"/>
              </a:rPr>
              <a:t>Полигидроксибутират</a:t>
            </a:r>
            <a:r>
              <a:rPr lang="ru-RU" sz="2400" b="1" dirty="0">
                <a:ln w="0"/>
                <a:solidFill>
                  <a:srgbClr val="8F00FF"/>
                </a:solidFill>
                <a:latin typeface="Gilroy-Bold" panose="00000800000000000000"/>
              </a:rPr>
              <a:t> как </a:t>
            </a:r>
            <a:r>
              <a:rPr lang="ru-RU" sz="2400" b="1" dirty="0" err="1">
                <a:ln w="0"/>
                <a:solidFill>
                  <a:srgbClr val="8F00FF"/>
                </a:solidFill>
                <a:latin typeface="Gilroy-Bold" panose="00000800000000000000"/>
              </a:rPr>
              <a:t>биоразлагаемый</a:t>
            </a:r>
            <a:endParaRPr lang="ru-RU" sz="2400" b="1" dirty="0">
              <a:ln w="0"/>
              <a:solidFill>
                <a:srgbClr val="8F00FF"/>
              </a:solidFill>
              <a:latin typeface="Gilroy-Bold" panose="00000800000000000000"/>
            </a:endParaRPr>
          </a:p>
          <a:p>
            <a:r>
              <a:rPr lang="ru-RU" sz="2400" b="1" dirty="0">
                <a:ln w="0"/>
                <a:solidFill>
                  <a:srgbClr val="8F00FF"/>
                </a:solidFill>
                <a:latin typeface="Gilroy-Bold" panose="00000800000000000000"/>
              </a:rPr>
              <a:t>пластик для упаковки</a:t>
            </a:r>
            <a:endParaRPr lang="ru-RU" sz="2400" cap="none" spc="0" dirty="0">
              <a:ln w="0"/>
              <a:solidFill>
                <a:srgbClr val="8F00FF"/>
              </a:solidFill>
              <a:latin typeface="Gilroy-Bold" panose="00000800000000000000"/>
            </a:endParaRPr>
          </a:p>
        </p:txBody>
      </p:sp>
      <p:sp>
        <p:nvSpPr>
          <p:cNvPr id="36" name="Скругленный прямоугольник 19">
            <a:extLst>
              <a:ext uri="{FF2B5EF4-FFF2-40B4-BE49-F238E27FC236}">
                <a16:creationId xmlns:a16="http://schemas.microsoft.com/office/drawing/2014/main" id="{10A072AB-D39F-EE82-29C4-E000C16495C9}"/>
              </a:ext>
            </a:extLst>
          </p:cNvPr>
          <p:cNvSpPr/>
          <p:nvPr/>
        </p:nvSpPr>
        <p:spPr>
          <a:xfrm>
            <a:off x="448998" y="1971130"/>
            <a:ext cx="5182836" cy="1020418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Скругленный прямоугольник 20">
            <a:extLst>
              <a:ext uri="{FF2B5EF4-FFF2-40B4-BE49-F238E27FC236}">
                <a16:creationId xmlns:a16="http://schemas.microsoft.com/office/drawing/2014/main" id="{840BBB10-9C1D-1F5B-325E-F6BCEE1251D6}"/>
              </a:ext>
            </a:extLst>
          </p:cNvPr>
          <p:cNvSpPr/>
          <p:nvPr/>
        </p:nvSpPr>
        <p:spPr>
          <a:xfrm>
            <a:off x="388038" y="3269232"/>
            <a:ext cx="5288854" cy="1971818"/>
          </a:xfrm>
          <a:prstGeom prst="roundRect">
            <a:avLst/>
          </a:prstGeom>
          <a:noFill/>
          <a:ln>
            <a:solidFill>
              <a:srgbClr val="95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D1C42B0-2B04-7D32-76DD-AAA7999B3567}"/>
              </a:ext>
            </a:extLst>
          </p:cNvPr>
          <p:cNvSpPr txBox="1"/>
          <p:nvPr/>
        </p:nvSpPr>
        <p:spPr>
          <a:xfrm>
            <a:off x="852775" y="2289028"/>
            <a:ext cx="4316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ilroy"/>
              </a:rPr>
              <a:t>Ташбулатова Аделя </a:t>
            </a:r>
            <a:r>
              <a:rPr lang="ru-RU" dirty="0" err="1">
                <a:latin typeface="Gilroy"/>
              </a:rPr>
              <a:t>Фанисовна</a:t>
            </a:r>
            <a:r>
              <a:rPr lang="ru-RU" dirty="0">
                <a:latin typeface="Gilroy"/>
              </a:rPr>
              <a:t> – студент-</a:t>
            </a:r>
            <a:r>
              <a:rPr lang="ru-RU" dirty="0" err="1">
                <a:latin typeface="Gilroy"/>
              </a:rPr>
              <a:t>биотехнолог</a:t>
            </a:r>
            <a:r>
              <a:rPr lang="ru-RU" dirty="0">
                <a:latin typeface="Gilroy"/>
              </a:rPr>
              <a:t> 4 курса УГНТУ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71A27C41-80D1-2CCC-43AC-F35D7A91CB55}"/>
              </a:ext>
            </a:extLst>
          </p:cNvPr>
          <p:cNvSpPr/>
          <p:nvPr/>
        </p:nvSpPr>
        <p:spPr>
          <a:xfrm>
            <a:off x="655260" y="3555530"/>
            <a:ext cx="1547692" cy="154769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Gilroy"/>
            </a:endParaRPr>
          </a:p>
        </p:txBody>
      </p:sp>
      <p:sp>
        <p:nvSpPr>
          <p:cNvPr id="40" name="Текст 2">
            <a:extLst>
              <a:ext uri="{FF2B5EF4-FFF2-40B4-BE49-F238E27FC236}">
                <a16:creationId xmlns:a16="http://schemas.microsoft.com/office/drawing/2014/main" id="{2797720A-1ADB-0E54-3AEA-A40C413CFD09}"/>
              </a:ext>
            </a:extLst>
          </p:cNvPr>
          <p:cNvSpPr txBox="1"/>
          <p:nvPr/>
        </p:nvSpPr>
        <p:spPr bwMode="auto">
          <a:xfrm>
            <a:off x="2755418" y="3754387"/>
            <a:ext cx="2596456" cy="111042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algn="ctr"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"/>
                <a:ea typeface="Gilroy-ExtraBold"/>
                <a:cs typeface="Gilroy-ExtraBold"/>
              </a:rPr>
              <a:t>+7 (996) 108 68 44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C907926-40B7-054E-D7DF-041AD5CB4EEB}"/>
              </a:ext>
            </a:extLst>
          </p:cNvPr>
          <p:cNvGrpSpPr/>
          <p:nvPr/>
        </p:nvGrpSpPr>
        <p:grpSpPr>
          <a:xfrm>
            <a:off x="6766557" y="1"/>
            <a:ext cx="5425443" cy="6858000"/>
            <a:chOff x="6766557" y="0"/>
            <a:chExt cx="5425443" cy="7025281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452D96D3-218D-CC2B-02ED-AEAFCB05D162}"/>
                </a:ext>
              </a:extLst>
            </p:cNvPr>
            <p:cNvGrpSpPr/>
            <p:nvPr/>
          </p:nvGrpSpPr>
          <p:grpSpPr>
            <a:xfrm>
              <a:off x="6766557" y="0"/>
              <a:ext cx="5425443" cy="7025281"/>
              <a:chOff x="7485728" y="0"/>
              <a:chExt cx="4736755" cy="6888121"/>
            </a:xfrm>
          </p:grpSpPr>
          <p:grpSp>
            <p:nvGrpSpPr>
              <p:cNvPr id="2" name="Группа 1">
                <a:extLst>
                  <a:ext uri="{FF2B5EF4-FFF2-40B4-BE49-F238E27FC236}">
                    <a16:creationId xmlns:a16="http://schemas.microsoft.com/office/drawing/2014/main" id="{F54FB29E-F332-CA8E-C2DF-65AE906DBFC7}"/>
                  </a:ext>
                </a:extLst>
              </p:cNvPr>
              <p:cNvGrpSpPr/>
              <p:nvPr/>
            </p:nvGrpSpPr>
            <p:grpSpPr>
              <a:xfrm flipH="1">
                <a:off x="7485728" y="0"/>
                <a:ext cx="4736755" cy="6888121"/>
                <a:chOff x="6102381" y="-12041"/>
                <a:chExt cx="6122282" cy="6888121"/>
              </a:xfrm>
            </p:grpSpPr>
            <p:sp>
              <p:nvSpPr>
                <p:cNvPr id="3" name="Прямоугольник 7">
                  <a:extLst>
                    <a:ext uri="{FF2B5EF4-FFF2-40B4-BE49-F238E27FC236}">
                      <a16:creationId xmlns:a16="http://schemas.microsoft.com/office/drawing/2014/main" id="{2AE7EEFC-17A6-6F19-627C-068A3E7E33FC}"/>
                    </a:ext>
                  </a:extLst>
                </p:cNvPr>
                <p:cNvSpPr/>
                <p:nvPr/>
              </p:nvSpPr>
              <p:spPr>
                <a:xfrm>
                  <a:off x="6103137" y="1742787"/>
                  <a:ext cx="6121524" cy="5131928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9F00FF"/>
                      </a:solidFill>
                      <a:latin typeface="+mj-lt"/>
                      <a:ea typeface="+mj-ea"/>
                      <a:cs typeface="+mj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5" name="Прямоугольник 10">
                  <a:extLst>
                    <a:ext uri="{FF2B5EF4-FFF2-40B4-BE49-F238E27FC236}">
                      <a16:creationId xmlns:a16="http://schemas.microsoft.com/office/drawing/2014/main" id="{594F0D38-A910-F9FE-67AA-379E7D93C5AF}"/>
                    </a:ext>
                  </a:extLst>
                </p:cNvPr>
                <p:cNvSpPr/>
                <p:nvPr/>
              </p:nvSpPr>
              <p:spPr>
                <a:xfrm>
                  <a:off x="6103137" y="-6261"/>
                  <a:ext cx="6121526" cy="1800326"/>
                </a:xfrm>
                <a:prstGeom prst="rect">
                  <a:avLst/>
                </a:prstGeom>
                <a:solidFill>
                  <a:srgbClr val="FD493D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+mj-lt"/>
                      <a:ea typeface="+mj-ea"/>
                      <a:cs typeface="+mj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26" name="Прямоугольник 13">
                  <a:extLst>
                    <a:ext uri="{FF2B5EF4-FFF2-40B4-BE49-F238E27FC236}">
                      <a16:creationId xmlns:a16="http://schemas.microsoft.com/office/drawing/2014/main" id="{AA346F73-96FB-19AC-7EAA-4C1D6D648518}"/>
                    </a:ext>
                  </a:extLst>
                </p:cNvPr>
                <p:cNvSpPr/>
                <p:nvPr/>
              </p:nvSpPr>
              <p:spPr>
                <a:xfrm>
                  <a:off x="6102381" y="5347906"/>
                  <a:ext cx="2372738" cy="1515887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>
                    <a:defRPr>
                      <a:solidFill>
                        <a:srgbClr val="FFFFFF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defRPr>
                  </a:pPr>
                  <a:endParaRPr/>
                </a:p>
              </p:txBody>
            </p:sp>
            <p:sp>
              <p:nvSpPr>
                <p:cNvPr id="27" name="Прямоугольник 9">
                  <a:extLst>
                    <a:ext uri="{FF2B5EF4-FFF2-40B4-BE49-F238E27FC236}">
                      <a16:creationId xmlns:a16="http://schemas.microsoft.com/office/drawing/2014/main" id="{67D53F75-9F2D-C544-4D7C-3AC91A168474}"/>
                    </a:ext>
                  </a:extLst>
                </p:cNvPr>
                <p:cNvSpPr/>
                <p:nvPr/>
              </p:nvSpPr>
              <p:spPr>
                <a:xfrm>
                  <a:off x="8355782" y="-12041"/>
                  <a:ext cx="3868878" cy="1811885"/>
                </a:xfrm>
                <a:prstGeom prst="rect">
                  <a:avLst/>
                </a:prstGeom>
                <a:solidFill>
                  <a:srgbClr val="FCAF17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ADDAE3"/>
                      </a:solidFill>
                      <a:latin typeface="+mj-lt"/>
                      <a:ea typeface="+mj-ea"/>
                      <a:cs typeface="+mj-cs"/>
                      <a:sym typeface="Calibri"/>
                    </a:defRPr>
                  </a:pPr>
                  <a:endParaRPr/>
                </a:p>
              </p:txBody>
            </p:sp>
            <p:pic>
              <p:nvPicPr>
                <p:cNvPr id="28" name="Рисунок 24" descr="Рисунок 24">
                  <a:extLst>
                    <a:ext uri="{FF2B5EF4-FFF2-40B4-BE49-F238E27FC236}">
                      <a16:creationId xmlns:a16="http://schemas.microsoft.com/office/drawing/2014/main" id="{888A7B55-2DD0-7EFE-2423-8B296ED36D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/>
                <a:srcRect b="5188"/>
                <a:stretch>
                  <a:fillRect/>
                </a:stretch>
              </p:blipFill>
              <p:spPr>
                <a:xfrm>
                  <a:off x="8806690" y="2300578"/>
                  <a:ext cx="3417972" cy="4557422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pic>
              <p:nvPicPr>
                <p:cNvPr id="29" name="image2.png" descr="image2.png">
                  <a:extLst>
                    <a:ext uri="{FF2B5EF4-FFF2-40B4-BE49-F238E27FC236}">
                      <a16:creationId xmlns:a16="http://schemas.microsoft.com/office/drawing/2014/main" id="{896ED8A1-6FBB-86E3-C0AB-BE8ED059B4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rcRect t="720" b="5621"/>
                <a:stretch>
                  <a:fillRect/>
                </a:stretch>
              </p:blipFill>
              <p:spPr>
                <a:xfrm>
                  <a:off x="8362274" y="1788748"/>
                  <a:ext cx="3862389" cy="5087332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30" name="Квадрат">
                  <a:extLst>
                    <a:ext uri="{FF2B5EF4-FFF2-40B4-BE49-F238E27FC236}">
                      <a16:creationId xmlns:a16="http://schemas.microsoft.com/office/drawing/2014/main" id="{9B0B835D-ECB7-653C-5AF9-287F5F745014}"/>
                    </a:ext>
                  </a:extLst>
                </p:cNvPr>
                <p:cNvSpPr/>
                <p:nvPr/>
              </p:nvSpPr>
              <p:spPr>
                <a:xfrm>
                  <a:off x="8355782" y="1805624"/>
                  <a:ext cx="3868878" cy="5052376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>
                    <a:defRPr>
                      <a:latin typeface="+mj-lt"/>
                      <a:ea typeface="+mj-ea"/>
                      <a:cs typeface="+mj-cs"/>
                      <a:sym typeface="Calibri"/>
                    </a:defRPr>
                  </a:pPr>
                  <a:endParaRPr dirty="0"/>
                </a:p>
              </p:txBody>
            </p:sp>
          </p:grpSp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A302D2F1-BE06-16DA-9E66-D363E6B97A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3205" y="177576"/>
                <a:ext cx="1638795" cy="971237"/>
              </a:xfrm>
              <a:prstGeom prst="rect">
                <a:avLst/>
              </a:prstGeom>
            </p:spPr>
          </p:pic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14DE1BF1-1722-48A8-9DF0-2E456865C59E}"/>
                  </a:ext>
                </a:extLst>
              </p:cNvPr>
              <p:cNvSpPr/>
              <p:nvPr/>
            </p:nvSpPr>
            <p:spPr>
              <a:xfrm>
                <a:off x="10557754" y="155643"/>
                <a:ext cx="1634246" cy="1420238"/>
              </a:xfrm>
              <a:prstGeom prst="rect">
                <a:avLst/>
              </a:prstGeom>
              <a:solidFill>
                <a:srgbClr val="FD493D"/>
              </a:solidFill>
              <a:ln>
                <a:solidFill>
                  <a:srgbClr val="FD49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4" name="Рисунок 3" descr="putp_technologies_logo_white.png">
              <a:extLst>
                <a:ext uri="{FF2B5EF4-FFF2-40B4-BE49-F238E27FC236}">
                  <a16:creationId xmlns:a16="http://schemas.microsoft.com/office/drawing/2014/main" id="{D66A9CAF-B8E2-99CC-74CD-91C132FC6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51997" y="441744"/>
              <a:ext cx="2228749" cy="853656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5631783-1BF7-D639-8194-8200FA9C8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7786" y="106680"/>
              <a:ext cx="1914214" cy="1463040"/>
            </a:xfrm>
            <a:prstGeom prst="rect">
              <a:avLst/>
            </a:prstGeom>
          </p:spPr>
        </p:pic>
      </p:grpSp>
      <p:pic>
        <p:nvPicPr>
          <p:cNvPr id="21" name="Рисунок 20" descr="Логотип длинный.png">
            <a:extLst>
              <a:ext uri="{FF2B5EF4-FFF2-40B4-BE49-F238E27FC236}">
                <a16:creationId xmlns:a16="http://schemas.microsoft.com/office/drawing/2014/main" id="{EBCC5AB1-5AFA-304C-D2C6-39AB1329096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7052" y="5957468"/>
            <a:ext cx="2280889" cy="7192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18F1BC-B327-6B23-A6A4-D7188261E5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2410" y="1783801"/>
            <a:ext cx="7240346" cy="5118601"/>
          </a:xfrm>
          <a:prstGeom prst="rect">
            <a:avLst/>
          </a:prstGeom>
        </p:spPr>
      </p:pic>
      <p:pic>
        <p:nvPicPr>
          <p:cNvPr id="24" name="Picture 755543854">
            <a:extLst>
              <a:ext uri="{FF2B5EF4-FFF2-40B4-BE49-F238E27FC236}">
                <a16:creationId xmlns:a16="http://schemas.microsoft.com/office/drawing/2014/main" id="{A5A67600-8985-4D94-80E4-3C415159AF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733497" y="3480104"/>
            <a:ext cx="1663007" cy="155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4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9A59A20-88F3-6D9A-B167-E9CDA4D479AD}"/>
              </a:ext>
            </a:extLst>
          </p:cNvPr>
          <p:cNvSpPr/>
          <p:nvPr/>
        </p:nvSpPr>
        <p:spPr>
          <a:xfrm>
            <a:off x="336058" y="681740"/>
            <a:ext cx="2256535" cy="5687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8F00FF"/>
                </a:solidFill>
                <a:latin typeface="Gilroy-Bold"/>
              </a:rPr>
              <a:t>ПРОБЛЕМА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C8687246-0442-BE28-6871-9A84150D45C9}"/>
              </a:ext>
            </a:extLst>
          </p:cNvPr>
          <p:cNvGrpSpPr/>
          <p:nvPr/>
        </p:nvGrpSpPr>
        <p:grpSpPr>
          <a:xfrm rot="10800000">
            <a:off x="0" y="0"/>
            <a:ext cx="12192000" cy="334537"/>
            <a:chOff x="0" y="692501"/>
            <a:chExt cx="2624903" cy="97077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BAC573A8-3EE1-5840-318B-F0B2452C07C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36358F10-EB75-7973-EC89-0F02AC40574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EC90BF3-9CD8-46A8-1B20-1FC5C248138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DCCF85D-F20F-63C9-AAF8-71FD1E0BD455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37EDA6D3-1675-CC88-B692-54F916181608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1E3AF3DC-8EFA-97C5-1A36-84AF6C7B5765}"/>
              </a:ext>
            </a:extLst>
          </p:cNvPr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CFF7617A-367B-A828-D638-B1C1EED5322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22207DE0-A69C-1236-0E6F-ECC98C15EE76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753583B3-FA89-51B0-CD5A-EBC048C1E1F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800A8A1D-3821-E664-51D5-97999FD3D0A1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D2E60A38-237E-7CAB-F533-4C7B5628AD2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 descr="Логотип длинный.png">
            <a:extLst>
              <a:ext uri="{FF2B5EF4-FFF2-40B4-BE49-F238E27FC236}">
                <a16:creationId xmlns:a16="http://schemas.microsoft.com/office/drawing/2014/main" id="{D7D46659-CCA3-4CFB-C9AA-B9E85473535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18153" y="5658283"/>
            <a:ext cx="2280889" cy="71925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07714F8-ABD6-4198-B008-292B25745FC8}"/>
              </a:ext>
            </a:extLst>
          </p:cNvPr>
          <p:cNvSpPr txBox="1"/>
          <p:nvPr/>
        </p:nvSpPr>
        <p:spPr>
          <a:xfrm>
            <a:off x="441427" y="1385986"/>
            <a:ext cx="598028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 dirty="0">
                <a:solidFill>
                  <a:srgbClr val="A000FF"/>
                </a:solidFill>
                <a:latin typeface="Gilroy"/>
              </a:rPr>
              <a:t>Кто наша целевая аудитория?</a:t>
            </a:r>
            <a:r>
              <a:rPr lang="ru-RU" sz="1800" b="1" dirty="0">
                <a:solidFill>
                  <a:srgbClr val="A000FF"/>
                </a:solidFill>
                <a:latin typeface="Gilroy"/>
              </a:rPr>
              <a:t> </a:t>
            </a:r>
          </a:p>
          <a:p>
            <a:pPr algn="l">
              <a:defRPr/>
            </a:pPr>
            <a:r>
              <a:rPr lang="ru-RU" sz="1800" b="1" dirty="0">
                <a:solidFill>
                  <a:srgbClr val="A000FF"/>
                </a:solidFill>
                <a:latin typeface="Gilroy"/>
              </a:rPr>
              <a:t>В2В:</a:t>
            </a:r>
            <a:endParaRPr lang="ru-RU" sz="1800" b="1" dirty="0">
              <a:solidFill>
                <a:schemeClr val="bg2">
                  <a:lumMod val="25000"/>
                </a:schemeClr>
              </a:solidFill>
              <a:latin typeface="Gilroy"/>
            </a:endParaRPr>
          </a:p>
          <a:p>
            <a:pPr marL="285750" indent="-285750" algn="l">
              <a:buFont typeface="Wingdings"/>
              <a:buChar char="§"/>
              <a:defRPr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Gilroy"/>
              </a:rPr>
              <a:t>Производители упаковки и товаров массового спроса </a:t>
            </a:r>
            <a:endParaRPr lang="ru-RU" dirty="0"/>
          </a:p>
          <a:p>
            <a:pPr marL="285750" indent="-285750" algn="l">
              <a:buFont typeface="Wingdings"/>
              <a:buChar char="§"/>
              <a:defRPr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Gilroy"/>
              </a:rPr>
              <a:t>Ритейл и онлайн-ритейл, включая сервисы доставки еды</a:t>
            </a:r>
          </a:p>
          <a:p>
            <a:pPr marL="285750" indent="-285750" algn="l">
              <a:buFont typeface="Wingdings"/>
              <a:buChar char="§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</a:rPr>
              <a:t>Эко-стартапы</a:t>
            </a:r>
            <a:endParaRPr lang="ru-RU" dirty="0"/>
          </a:p>
          <a:p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31E494-9E47-40FB-8B70-1F78E3F6A855}"/>
              </a:ext>
            </a:extLst>
          </p:cNvPr>
          <p:cNvSpPr txBox="1"/>
          <p:nvPr/>
        </p:nvSpPr>
        <p:spPr>
          <a:xfrm>
            <a:off x="6211712" y="1385986"/>
            <a:ext cx="59802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800" b="1" dirty="0">
                <a:solidFill>
                  <a:srgbClr val="A000FF"/>
                </a:solidFill>
                <a:latin typeface="Gilroy"/>
              </a:rPr>
              <a:t>Что у них не так?</a:t>
            </a:r>
            <a:endParaRPr lang="ru-RU" sz="1800" b="1" dirty="0">
              <a:solidFill>
                <a:schemeClr val="bg2">
                  <a:lumMod val="25000"/>
                </a:schemeClr>
              </a:solidFill>
              <a:latin typeface="Gilroy"/>
            </a:endParaRPr>
          </a:p>
          <a:p>
            <a:pPr marL="285750" indent="-285750" algn="l">
              <a:buFont typeface="Wingdings"/>
              <a:buChar char="§"/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ilroy"/>
              </a:rPr>
              <a:t>PLA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</a:rPr>
              <a:t>не разлагается в природе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90% идет на свалку</a:t>
            </a:r>
          </a:p>
          <a:p>
            <a:pPr marL="285750" indent="-285750" algn="l">
              <a:buFont typeface="Wingdings"/>
              <a:buChar char="§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Импортный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PLA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 – 800-1200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руб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/кг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 слишком дорого для массового рынка</a:t>
            </a:r>
          </a:p>
          <a:p>
            <a:pPr marL="285750" indent="-285750" algn="l">
              <a:buFont typeface="Wingdings"/>
              <a:buChar char="§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Зависимость от импорта: 95% биопластика в РФ – импорт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CD524A-2926-4004-A1BE-7213FCF98683}"/>
              </a:ext>
            </a:extLst>
          </p:cNvPr>
          <p:cNvSpPr txBox="1"/>
          <p:nvPr/>
        </p:nvSpPr>
        <p:spPr>
          <a:xfrm>
            <a:off x="441427" y="3479460"/>
            <a:ext cx="60933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 dirty="0">
                <a:solidFill>
                  <a:srgbClr val="A000FF"/>
                </a:solidFill>
                <a:latin typeface="Gilroy"/>
              </a:rPr>
              <a:t>Наше решение – локальный </a:t>
            </a:r>
            <a:r>
              <a:rPr lang="ru-RU" b="1" dirty="0" err="1">
                <a:solidFill>
                  <a:srgbClr val="A000FF"/>
                </a:solidFill>
                <a:latin typeface="Gilroy"/>
              </a:rPr>
              <a:t>полигидроксибутират</a:t>
            </a:r>
            <a:r>
              <a:rPr lang="ru-RU" b="1" dirty="0">
                <a:solidFill>
                  <a:srgbClr val="A000FF"/>
                </a:solidFill>
                <a:latin typeface="Gilroy"/>
              </a:rPr>
              <a:t> из растительных отходов</a:t>
            </a:r>
            <a:endParaRPr lang="ru-RU" sz="1800" b="1" dirty="0">
              <a:solidFill>
                <a:schemeClr val="bg2">
                  <a:lumMod val="25000"/>
                </a:schemeClr>
              </a:solidFill>
              <a:latin typeface="Gilroy"/>
            </a:endParaRPr>
          </a:p>
          <a:p>
            <a:pPr marL="285750" indent="-285750" algn="l">
              <a:buFont typeface="Wingdings"/>
              <a:buChar char="§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Разлагается в почве за 6-12 месяцев</a:t>
            </a:r>
          </a:p>
          <a:p>
            <a:pPr marL="285750" indent="-285750" algn="l">
              <a:buFont typeface="Wingdings"/>
              <a:buChar char="§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Цена 600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руб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/кг – на 25-50% дешевле аналогов </a:t>
            </a:r>
          </a:p>
          <a:p>
            <a:pPr marL="285750" indent="-285750" algn="l">
              <a:buFont typeface="Wingdings"/>
              <a:buChar char="§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100% локальное производство – без валютных и логистических рисков</a:t>
            </a:r>
          </a:p>
          <a:p>
            <a:pPr marL="285750" indent="-285750" algn="l">
              <a:buFont typeface="Wingdings"/>
              <a:buChar char="§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Улучшенные свойства: прочность + гибкость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меньше брака</a:t>
            </a:r>
          </a:p>
        </p:txBody>
      </p:sp>
    </p:spTree>
    <p:extLst>
      <p:ext uri="{BB962C8B-B14F-4D97-AF65-F5344CB8AC3E}">
        <p14:creationId xmlns:p14="http://schemas.microsoft.com/office/powerpoint/2010/main" val="3102657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A947D-AC79-ECA4-5838-8A69011F0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B504D268-6411-4FFC-B4AD-959FA530FBE7}"/>
              </a:ext>
            </a:extLst>
          </p:cNvPr>
          <p:cNvSpPr/>
          <p:nvPr/>
        </p:nvSpPr>
        <p:spPr>
          <a:xfrm>
            <a:off x="353814" y="470016"/>
            <a:ext cx="3601241" cy="5687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8F00FF"/>
                </a:solidFill>
                <a:latin typeface="Gilroy-Bold"/>
              </a:rPr>
              <a:t>ТЕХНИЧЕСКИЙ ЗАДЕЛ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DEA9C1ED-FE89-5C74-2ED8-9C63CB566231}"/>
              </a:ext>
            </a:extLst>
          </p:cNvPr>
          <p:cNvSpPr txBox="1"/>
          <p:nvPr/>
        </p:nvSpPr>
        <p:spPr bwMode="auto">
          <a:xfrm>
            <a:off x="705605" y="2163753"/>
            <a:ext cx="5545157" cy="73866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buClr>
                <a:srgbClr val="956D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b="1" dirty="0">
              <a:solidFill>
                <a:srgbClr val="A000FF"/>
              </a:solidFill>
              <a:latin typeface="Gilroy"/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BD56C61A-BDEA-95B1-EAF1-595871276F33}"/>
              </a:ext>
            </a:extLst>
          </p:cNvPr>
          <p:cNvGrpSpPr/>
          <p:nvPr/>
        </p:nvGrpSpPr>
        <p:grpSpPr>
          <a:xfrm rot="10800000">
            <a:off x="0" y="0"/>
            <a:ext cx="12192000" cy="334537"/>
            <a:chOff x="0" y="692501"/>
            <a:chExt cx="2624903" cy="97077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B7CD0E23-FDE5-9745-B098-6CE1E49B97BC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45225521-5D7F-6DB2-08C2-D267AA87EE6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6DC70E06-1A5A-FEB7-19CC-9AD0FC84F0D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3845D68D-C984-DF96-0EAE-132BFFBCB1E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7A920963-12B9-242B-73E9-D90EEE8AE45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CD9E4F47-A041-E38D-E55A-B92284AACCE4}"/>
              </a:ext>
            </a:extLst>
          </p:cNvPr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3243E25C-73CF-BBFA-13B4-7EC6CD7AC43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87FFC55-F517-E02D-3938-926868A8482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F5760DC9-6E65-D7FF-0762-FFB3FF404A6E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4199149F-34D6-019B-59D9-F2A8AFF9DAC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D8DE2903-ECDB-1B80-2270-D1B90B69E40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 descr="Логотип длинный.png">
            <a:extLst>
              <a:ext uri="{FF2B5EF4-FFF2-40B4-BE49-F238E27FC236}">
                <a16:creationId xmlns:a16="http://schemas.microsoft.com/office/drawing/2014/main" id="{AB2C24A7-751A-88B9-DD70-9C3A15ECE5D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18153" y="5658283"/>
            <a:ext cx="2280889" cy="71925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3143C2E-70DD-4F87-A131-B60FC98DD0BA}"/>
              </a:ext>
            </a:extLst>
          </p:cNvPr>
          <p:cNvSpPr txBox="1"/>
          <p:nvPr/>
        </p:nvSpPr>
        <p:spPr>
          <a:xfrm>
            <a:off x="431497" y="1002856"/>
            <a:ext cx="668839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A000FF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На основе каких технологий создается продукт?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rgbClr val="A000FF"/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roy"/>
                <a:ea typeface="+mn-ea"/>
                <a:cs typeface="+mn-cs"/>
              </a:rPr>
              <a:t>Микробная ферментация на штамме </a:t>
            </a:r>
            <a:r>
              <a:rPr lang="ru-RU" i="1" dirty="0">
                <a:solidFill>
                  <a:schemeClr val="bg2">
                    <a:lumMod val="25000"/>
                  </a:schemeClr>
                </a:solidFill>
                <a:latin typeface="Gilroy"/>
              </a:rPr>
              <a:t>Cupriavidus </a:t>
            </a:r>
            <a:r>
              <a:rPr lang="ru-RU" i="1" dirty="0" err="1">
                <a:solidFill>
                  <a:schemeClr val="bg2">
                    <a:lumMod val="25000"/>
                  </a:schemeClr>
                </a:solidFill>
                <a:latin typeface="Gilroy"/>
              </a:rPr>
              <a:t>necator</a:t>
            </a:r>
            <a:r>
              <a:rPr lang="ru-RU" i="1" dirty="0">
                <a:solidFill>
                  <a:schemeClr val="bg2">
                    <a:lumMod val="25000"/>
                  </a:schemeClr>
                </a:solidFill>
                <a:latin typeface="Gilroy"/>
              </a:rPr>
              <a:t> H16,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</a:rPr>
              <a:t>адаптированном к гидролизатам растительных отходов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roy"/>
                <a:ea typeface="+mn-ea"/>
                <a:cs typeface="+mn-cs"/>
              </a:rPr>
              <a:t>Предобработка </a:t>
            </a:r>
            <a:r>
              <a:rPr kumimoji="0" lang="ru-RU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ilroy"/>
                <a:ea typeface="+mn-ea"/>
                <a:cs typeface="+mn-cs"/>
              </a:rPr>
              <a:t>лигноцеллюлозы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roy"/>
                <a:ea typeface="+mn-ea"/>
                <a:cs typeface="+mn-cs"/>
              </a:rPr>
              <a:t> (термомеханическая + ферментативная)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>
                <a:latin typeface="Gilroy"/>
              </a:rPr>
              <a:t>«Зеленая» экстракция ПГБ – без токсичных растворителей (осмотический шок + ферментативный лизис)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roy"/>
                <a:ea typeface="+mn-ea"/>
                <a:cs typeface="+mn-cs"/>
              </a:rPr>
              <a:t>Компаундирование с модифицированной </a:t>
            </a:r>
            <a:r>
              <a:rPr kumimoji="0" lang="ru-RU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ilroy"/>
                <a:ea typeface="+mn-ea"/>
                <a:cs typeface="+mn-cs"/>
              </a:rPr>
              <a:t>наноцеллюлозой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roy"/>
                <a:ea typeface="+mn-ea"/>
                <a:cs typeface="+mn-cs"/>
              </a:rPr>
              <a:t> из того же сырья для улучшения свойств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A7EDAB-0627-4EC2-9355-C6C155BAF9B9}"/>
              </a:ext>
            </a:extLst>
          </p:cNvPr>
          <p:cNvSpPr txBox="1"/>
          <p:nvPr/>
        </p:nvSpPr>
        <p:spPr>
          <a:xfrm>
            <a:off x="431497" y="3810358"/>
            <a:ext cx="60933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800" b="1" dirty="0">
                <a:solidFill>
                  <a:srgbClr val="A000FF"/>
                </a:solidFill>
                <a:latin typeface="Gilroy"/>
              </a:rPr>
              <a:t>Что </a:t>
            </a:r>
            <a:r>
              <a:rPr lang="ru-RU" b="1" dirty="0">
                <a:solidFill>
                  <a:srgbClr val="A000FF"/>
                </a:solidFill>
                <a:latin typeface="Gilroy"/>
              </a:rPr>
              <a:t>представляет собой технический результат?</a:t>
            </a:r>
          </a:p>
          <a:p>
            <a:pPr algn="l">
              <a:defRPr/>
            </a:pPr>
            <a:endParaRPr lang="ru-RU" sz="1800" b="1" dirty="0">
              <a:solidFill>
                <a:schemeClr val="bg2">
                  <a:lumMod val="25000"/>
                </a:schemeClr>
              </a:solidFill>
              <a:latin typeface="Gilroy"/>
            </a:endParaRPr>
          </a:p>
          <a:p>
            <a:pPr marL="285750" indent="-285750" algn="l">
              <a:buFont typeface="Wingdings"/>
              <a:buChar char="§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Гранулы ПГБ (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полигидроксибутирата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) – </a:t>
            </a:r>
          </a:p>
          <a:p>
            <a:pPr marL="285750" indent="-285750" algn="l">
              <a:buFont typeface="Wingdings" panose="05000000000000000000" pitchFamily="2" charset="2"/>
              <a:buChar char="ü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Чистота – не менее 98%</a:t>
            </a:r>
          </a:p>
          <a:p>
            <a:pPr marL="285750" indent="-285750" algn="l">
              <a:buFont typeface="Wingdings" panose="05000000000000000000" pitchFamily="2" charset="2"/>
              <a:buChar char="ü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Молекулярная масса – 250-400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кДа</a:t>
            </a:r>
            <a:endParaRPr lang="ru-RU" dirty="0">
              <a:solidFill>
                <a:schemeClr val="bg2">
                  <a:lumMod val="25000"/>
                </a:schemeClr>
              </a:solidFill>
              <a:latin typeface="Gilroy"/>
              <a:ea typeface="Cambria Math" panose="020405030504060302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ü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Температура плавления – 160-180 </a:t>
            </a:r>
            <a:r>
              <a:rPr lang="ru-RU" baseline="30000" dirty="0" err="1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о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С</a:t>
            </a:r>
            <a:endParaRPr lang="ru-RU" baseline="30000" dirty="0">
              <a:solidFill>
                <a:schemeClr val="bg2">
                  <a:lumMod val="25000"/>
                </a:schemeClr>
              </a:solidFill>
              <a:latin typeface="Gilroy"/>
              <a:ea typeface="Cambria Math" panose="02040503050406030204" pitchFamily="18" charset="0"/>
            </a:endParaRPr>
          </a:p>
          <a:p>
            <a:pPr marL="285750" indent="-285750" algn="l">
              <a:buFont typeface="Wingdings"/>
              <a:buChar char="§"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Готовы к переработке на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стандратном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 упаковочном оборудовании (экструзия,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термоформовка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ilroy"/>
                <a:ea typeface="Cambria Math" panose="02040503050406030204" pitchFamily="18" charset="0"/>
              </a:rPr>
              <a:t>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2479AD-4B77-4688-8CAA-96F3C7D7724A}"/>
              </a:ext>
            </a:extLst>
          </p:cNvPr>
          <p:cNvSpPr/>
          <p:nvPr/>
        </p:nvSpPr>
        <p:spPr>
          <a:xfrm>
            <a:off x="7989902" y="563237"/>
            <a:ext cx="3770600" cy="5687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Подготовка и предобработка сырья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60B795A-1559-43E1-BE6C-CEE8F4EA763A}"/>
              </a:ext>
            </a:extLst>
          </p:cNvPr>
          <p:cNvSpPr/>
          <p:nvPr/>
        </p:nvSpPr>
        <p:spPr>
          <a:xfrm>
            <a:off x="7989902" y="1236107"/>
            <a:ext cx="3770600" cy="6012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Подготовка питательной среды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1791461-7DEC-423D-94CE-681AE1237245}"/>
              </a:ext>
            </a:extLst>
          </p:cNvPr>
          <p:cNvSpPr/>
          <p:nvPr/>
        </p:nvSpPr>
        <p:spPr>
          <a:xfrm>
            <a:off x="7989900" y="1972395"/>
            <a:ext cx="3770599" cy="6012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Двухстадийная ферментация в биореакторе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8A5187B-DD4F-4996-A7F4-2E9B2501996E}"/>
              </a:ext>
            </a:extLst>
          </p:cNvPr>
          <p:cNvSpPr/>
          <p:nvPr/>
        </p:nvSpPr>
        <p:spPr>
          <a:xfrm>
            <a:off x="7989901" y="2677816"/>
            <a:ext cx="3770598" cy="6012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Сбор и концентрация биомассы (центрифугирование)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1FD9FEB-FFF3-4894-BB2B-41317D044FC2}"/>
              </a:ext>
            </a:extLst>
          </p:cNvPr>
          <p:cNvSpPr/>
          <p:nvPr/>
        </p:nvSpPr>
        <p:spPr>
          <a:xfrm>
            <a:off x="7989902" y="3376663"/>
            <a:ext cx="3770597" cy="6012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Ферментативный лизис клеток, экстракция растворителями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03EADE9C-7F7C-417D-856B-B87D9F90965B}"/>
              </a:ext>
            </a:extLst>
          </p:cNvPr>
          <p:cNvSpPr/>
          <p:nvPr/>
        </p:nvSpPr>
        <p:spPr>
          <a:xfrm>
            <a:off x="7989903" y="4087254"/>
            <a:ext cx="3770596" cy="6012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Очистка, осаждение продукта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E0D9FF9-F23E-4FF0-8D7E-300ED2683A4D}"/>
              </a:ext>
            </a:extLst>
          </p:cNvPr>
          <p:cNvSpPr/>
          <p:nvPr/>
        </p:nvSpPr>
        <p:spPr>
          <a:xfrm>
            <a:off x="7989903" y="4820327"/>
            <a:ext cx="3770596" cy="6012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Производство готовой продукции, сертификация, контроль качества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1D18A9B0-B78F-46EA-BB12-C886C127915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9875202" y="1131969"/>
            <a:ext cx="0" cy="104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FF33D4F8-3B09-42F7-A46F-40A6BB77A325}"/>
              </a:ext>
            </a:extLst>
          </p:cNvPr>
          <p:cNvCxnSpPr>
            <a:cxnSpLocks/>
            <a:stCxn id="4" idx="2"/>
            <a:endCxn id="22" idx="0"/>
          </p:cNvCxnSpPr>
          <p:nvPr/>
        </p:nvCxnSpPr>
        <p:spPr>
          <a:xfrm flipH="1">
            <a:off x="9875200" y="1837390"/>
            <a:ext cx="2" cy="135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78A4FE0B-5701-417F-A5F6-71B49B14251D}"/>
              </a:ext>
            </a:extLst>
          </p:cNvPr>
          <p:cNvCxnSpPr>
            <a:cxnSpLocks/>
            <a:stCxn id="22" idx="2"/>
            <a:endCxn id="24" idx="0"/>
          </p:cNvCxnSpPr>
          <p:nvPr/>
        </p:nvCxnSpPr>
        <p:spPr>
          <a:xfrm>
            <a:off x="9875200" y="2573678"/>
            <a:ext cx="0" cy="104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D2321D67-621E-4D0B-9C24-4DE1BB166C29}"/>
              </a:ext>
            </a:extLst>
          </p:cNvPr>
          <p:cNvCxnSpPr>
            <a:cxnSpLocks/>
            <a:stCxn id="24" idx="2"/>
            <a:endCxn id="25" idx="0"/>
          </p:cNvCxnSpPr>
          <p:nvPr/>
        </p:nvCxnSpPr>
        <p:spPr>
          <a:xfrm>
            <a:off x="9875200" y="3279099"/>
            <a:ext cx="1" cy="97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2DA38753-2AD4-48B5-A9AF-360350768145}"/>
              </a:ext>
            </a:extLst>
          </p:cNvPr>
          <p:cNvCxnSpPr>
            <a:cxnSpLocks/>
            <a:stCxn id="25" idx="2"/>
            <a:endCxn id="38" idx="0"/>
          </p:cNvCxnSpPr>
          <p:nvPr/>
        </p:nvCxnSpPr>
        <p:spPr>
          <a:xfrm>
            <a:off x="9875201" y="3977946"/>
            <a:ext cx="0" cy="109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EA2849C9-95BA-456B-83D7-FBDD99AE4CFE}"/>
              </a:ext>
            </a:extLst>
          </p:cNvPr>
          <p:cNvCxnSpPr>
            <a:cxnSpLocks/>
            <a:stCxn id="38" idx="2"/>
            <a:endCxn id="39" idx="0"/>
          </p:cNvCxnSpPr>
          <p:nvPr/>
        </p:nvCxnSpPr>
        <p:spPr>
          <a:xfrm>
            <a:off x="9875201" y="4688537"/>
            <a:ext cx="0" cy="131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418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B86C7-B4C8-80AB-F9B1-90D543F8F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7E9A4F52-9EA5-4666-9F94-6022ADAB385F}"/>
              </a:ext>
            </a:extLst>
          </p:cNvPr>
          <p:cNvSpPr/>
          <p:nvPr/>
        </p:nvSpPr>
        <p:spPr>
          <a:xfrm>
            <a:off x="3418765" y="581100"/>
            <a:ext cx="4203669" cy="5687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8F00FF"/>
                </a:solidFill>
                <a:latin typeface="Gilroy-Bold"/>
              </a:rPr>
              <a:t>ПРЕДЛАГАЕМОЕ РЕШЕНИЕ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BC67B128-59A7-33BC-84A2-BBB0B8CF711D}"/>
              </a:ext>
            </a:extLst>
          </p:cNvPr>
          <p:cNvGrpSpPr/>
          <p:nvPr/>
        </p:nvGrpSpPr>
        <p:grpSpPr>
          <a:xfrm rot="10800000">
            <a:off x="0" y="0"/>
            <a:ext cx="12192000" cy="334537"/>
            <a:chOff x="0" y="692501"/>
            <a:chExt cx="2624903" cy="97077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6C187711-E3FA-6CFE-1833-C3181B443010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B7E58E73-EF55-2FFB-46B4-3EC51D54FF2B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96623AF-E404-5856-7E9F-6F187D511AE6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E33B5E34-2A25-C3E3-D5B2-8DE961B78D6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527A753-D852-E5BB-F36E-822C2998ABD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54743D03-C9B6-43F4-965A-0B836BC25FC9}"/>
              </a:ext>
            </a:extLst>
          </p:cNvPr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0E1A0AD5-6F96-3FC2-ADC5-1A7C4C13D47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DD5C2FA7-EE0D-F08B-36CB-D765C88E789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553FBF47-7ED9-21A7-0708-703AA6F2E5BA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CE23FBD8-B9A6-6DEB-53D7-88EB87B3A6D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AA8D4DBB-C63C-3A1D-5F32-1D224D97F63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 descr="Логотип длинный.png">
            <a:extLst>
              <a:ext uri="{FF2B5EF4-FFF2-40B4-BE49-F238E27FC236}">
                <a16:creationId xmlns:a16="http://schemas.microsoft.com/office/drawing/2014/main" id="{3239CB39-169C-1C59-96B0-11B1A9040FF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18153" y="5658283"/>
            <a:ext cx="2280889" cy="71925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CFF401-93E5-41B5-900C-B5B54E1E3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550" y="3987306"/>
            <a:ext cx="3578662" cy="253615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4198576-6D34-4CB2-B5D0-692BFA39D2C2}"/>
              </a:ext>
            </a:extLst>
          </p:cNvPr>
          <p:cNvSpPr/>
          <p:nvPr/>
        </p:nvSpPr>
        <p:spPr>
          <a:xfrm>
            <a:off x="617333" y="1547507"/>
            <a:ext cx="10541897" cy="2343442"/>
          </a:xfrm>
          <a:prstGeom prst="rect">
            <a:avLst/>
          </a:prstGeom>
          <a:solidFill>
            <a:srgbClr val="F5EEFE"/>
          </a:solidFill>
          <a:ln>
            <a:solidFill>
              <a:srgbClr val="F5E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0" i="0" dirty="0">
                <a:solidFill>
                  <a:srgbClr val="1D1D20"/>
                </a:solidFill>
                <a:effectLst/>
                <a:latin typeface="Gilroy"/>
              </a:rPr>
              <a:t>Мы предлагаем </a:t>
            </a:r>
            <a:r>
              <a:rPr lang="ru-RU" sz="2000" b="0" i="1" u="sng" dirty="0" err="1">
                <a:solidFill>
                  <a:srgbClr val="1D1D20"/>
                </a:solidFill>
                <a:effectLst/>
                <a:latin typeface="Gilroy"/>
              </a:rPr>
              <a:t>биоразлагаемый</a:t>
            </a:r>
            <a:r>
              <a:rPr lang="ru-RU" sz="2000" b="0" i="1" u="sng" dirty="0">
                <a:solidFill>
                  <a:srgbClr val="1D1D20"/>
                </a:solidFill>
                <a:effectLst/>
                <a:latin typeface="Gilroy"/>
              </a:rPr>
              <a:t> пластик на основе </a:t>
            </a:r>
            <a:r>
              <a:rPr lang="ru-RU" sz="2000" b="0" i="1" u="sng" dirty="0" err="1">
                <a:solidFill>
                  <a:srgbClr val="1D1D20"/>
                </a:solidFill>
                <a:effectLst/>
                <a:latin typeface="Gilroy"/>
              </a:rPr>
              <a:t>полигидроксибутирата</a:t>
            </a:r>
            <a:r>
              <a:rPr lang="ru-RU" sz="2000" b="0" i="1" u="sng" dirty="0">
                <a:solidFill>
                  <a:srgbClr val="1D1D20"/>
                </a:solidFill>
                <a:effectLst/>
                <a:latin typeface="Gilroy"/>
              </a:rPr>
              <a:t> из растительных отходов</a:t>
            </a:r>
            <a:r>
              <a:rPr lang="ru-RU" sz="2000" b="0" i="0" dirty="0">
                <a:solidFill>
                  <a:srgbClr val="1D1D20"/>
                </a:solidFill>
                <a:effectLst/>
                <a:latin typeface="Gilroy"/>
              </a:rPr>
              <a:t>, чтобы </a:t>
            </a:r>
            <a:r>
              <a:rPr lang="ru-RU" sz="2000" b="0" i="1" u="sng" dirty="0">
                <a:solidFill>
                  <a:srgbClr val="1D1D20"/>
                </a:solidFill>
                <a:effectLst/>
                <a:latin typeface="Gilroy"/>
              </a:rPr>
              <a:t>FMCG-бренды и упаковочные компании </a:t>
            </a:r>
            <a:r>
              <a:rPr lang="ru-RU" sz="2000" b="0" i="0" dirty="0">
                <a:solidFill>
                  <a:srgbClr val="1D1D20"/>
                </a:solidFill>
                <a:effectLst/>
                <a:latin typeface="Gilroy"/>
              </a:rPr>
              <a:t>решили </a:t>
            </a:r>
            <a:r>
              <a:rPr lang="ru-RU" sz="2000" b="0" i="1" u="sng" dirty="0">
                <a:solidFill>
                  <a:srgbClr val="1D1D20"/>
                </a:solidFill>
                <a:effectLst/>
                <a:latin typeface="Gilroy"/>
              </a:rPr>
              <a:t>проблему несоответствия «зелёной» упаковки реальной экологичности</a:t>
            </a:r>
            <a:r>
              <a:rPr lang="ru-RU" sz="2000" b="0" i="0" dirty="0">
                <a:solidFill>
                  <a:srgbClr val="1D1D20"/>
                </a:solidFill>
                <a:effectLst/>
                <a:latin typeface="Gilroy"/>
              </a:rPr>
              <a:t> и </a:t>
            </a:r>
            <a:r>
              <a:rPr lang="ru-RU" sz="2000" b="0" i="1" u="sng" dirty="0">
                <a:solidFill>
                  <a:srgbClr val="1D1D20"/>
                </a:solidFill>
                <a:effectLst/>
                <a:latin typeface="Gilroy"/>
              </a:rPr>
              <a:t>получили уникальное преимущество — локальный, дешевый и подлинно компостируемый материал</a:t>
            </a:r>
            <a:r>
              <a:rPr lang="ru-RU" sz="2000" b="0" i="0" dirty="0">
                <a:solidFill>
                  <a:srgbClr val="1D1D20"/>
                </a:solidFill>
                <a:effectLst/>
                <a:latin typeface="Gilroy"/>
              </a:rPr>
              <a:t>, что сделает их жизнь проще: </a:t>
            </a:r>
            <a:r>
              <a:rPr lang="ru-RU" sz="2000" b="0" i="1" u="sng" dirty="0">
                <a:solidFill>
                  <a:srgbClr val="1D1D20"/>
                </a:solidFill>
                <a:effectLst/>
                <a:latin typeface="Gilroy"/>
              </a:rPr>
              <a:t>снизит затраты на импорт, исключит риск «</a:t>
            </a:r>
            <a:r>
              <a:rPr lang="ru-RU" sz="2000" b="0" i="1" u="sng" dirty="0" err="1">
                <a:solidFill>
                  <a:srgbClr val="1D1D20"/>
                </a:solidFill>
                <a:effectLst/>
                <a:latin typeface="Gilroy"/>
              </a:rPr>
              <a:t>гринвошинга</a:t>
            </a:r>
            <a:r>
              <a:rPr lang="ru-RU" sz="2000" b="0" i="1" u="sng" dirty="0">
                <a:solidFill>
                  <a:srgbClr val="1D1D20"/>
                </a:solidFill>
                <a:effectLst/>
                <a:latin typeface="Gilroy"/>
              </a:rPr>
              <a:t>» и укрепит доверие потребителей.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89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AFCE4D4-B732-E3EC-7A09-1EBBAA349F28}"/>
              </a:ext>
            </a:extLst>
          </p:cNvPr>
          <p:cNvSpPr/>
          <p:nvPr/>
        </p:nvSpPr>
        <p:spPr>
          <a:xfrm>
            <a:off x="642357" y="375536"/>
            <a:ext cx="4499153" cy="568732"/>
          </a:xfrm>
          <a:prstGeom prst="roundRect">
            <a:avLst/>
          </a:prstGeom>
          <a:solidFill>
            <a:schemeClr val="bg1"/>
          </a:solidFill>
          <a:ln>
            <a:solidFill>
              <a:srgbClr val="8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8F00FF"/>
                </a:solidFill>
                <a:latin typeface="Gilroy-Bold" panose="00000800000000000000"/>
              </a:rPr>
              <a:t>РЫНОК и КОНКУРЕНТЫ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9C26DB09-7A0B-6B7D-5930-EE02C0DDACB3}"/>
              </a:ext>
            </a:extLst>
          </p:cNvPr>
          <p:cNvSpPr txBox="1"/>
          <p:nvPr/>
        </p:nvSpPr>
        <p:spPr bwMode="auto">
          <a:xfrm>
            <a:off x="642357" y="1253246"/>
            <a:ext cx="7436170" cy="1800489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-Bold" panose="00000800000000000000"/>
              </a:rPr>
              <a:t>1. Экологичность и полная биоразлагаемость – ПГБ разлагается в естественных условиях (почва, морская вода, домашний компост) за 6–12 месяцев, в отличие от PLA</a:t>
            </a:r>
          </a:p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-Bold" panose="00000800000000000000"/>
              </a:rPr>
              <a:t>2. Доступное и устойчивое сырьё – Используются непищевые растительные отходы АПК (солома, жом, шелуха) — в 3–4 раза дешевле пищевых субстратов (крахмал, масло). </a:t>
            </a:r>
          </a:p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-Bold" panose="00000800000000000000"/>
              </a:rPr>
              <a:t>3. Высокая эффективность биотехнологического процесса – Двухстадийная ферментация на штаммах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ilroy-Bold" panose="00000800000000000000"/>
              </a:rPr>
              <a:t>Cupriavidus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-Bold" panose="00000800000000000000"/>
              </a:rPr>
              <a:t>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ilroy-Bold" panose="00000800000000000000"/>
              </a:rPr>
              <a:t>necator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-Bold" panose="00000800000000000000"/>
              </a:rPr>
              <a:t> H16</a:t>
            </a:r>
          </a:p>
          <a:p>
            <a:pPr marL="285750" indent="-285750">
              <a:spcAft>
                <a:spcPts val="600"/>
              </a:spcAft>
              <a:buClr>
                <a:srgbClr val="5B45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Gilroy-Bold" panose="00000800000000000000"/>
              </a:rPr>
              <a:t>4. Технологическая и рыночная совместимость – ПГБ перерабатывается на существующем оборудовании: экструзия, литьё под давлением, термоформование — без переоснащения. </a:t>
            </a: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BD9B2CAE-377E-1441-8D10-478773A3F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78877"/>
              </p:ext>
            </p:extLst>
          </p:nvPr>
        </p:nvGraphicFramePr>
        <p:xfrm>
          <a:off x="903919" y="3251293"/>
          <a:ext cx="6547832" cy="3533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876">
                  <a:extLst>
                    <a:ext uri="{9D8B030D-6E8A-4147-A177-3AD203B41FA5}">
                      <a16:colId xmlns:a16="http://schemas.microsoft.com/office/drawing/2014/main" val="2526321402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440180693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2034918024"/>
                    </a:ext>
                  </a:extLst>
                </a:gridCol>
                <a:gridCol w="1793652">
                  <a:extLst>
                    <a:ext uri="{9D8B030D-6E8A-4147-A177-3AD203B41FA5}">
                      <a16:colId xmlns:a16="http://schemas.microsoft.com/office/drawing/2014/main" val="456800732"/>
                    </a:ext>
                  </a:extLst>
                </a:gridCol>
              </a:tblGrid>
              <a:tr h="614053">
                <a:tc>
                  <a:txBody>
                    <a:bodyPr/>
                    <a:lstStyle/>
                    <a:p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Gilroy" panose="00000400000000000000" pitchFamily="2" charset="-52"/>
                        </a:rPr>
                        <a:t>ПГБ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Gilroy" panose="00000400000000000000" pitchFamily="2" charset="-52"/>
                        </a:rPr>
                        <a:t>PLA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Gilroy" panose="00000400000000000000" pitchFamily="2" charset="-52"/>
                        </a:rPr>
                        <a:t>PBAT</a:t>
                      </a:r>
                      <a:endParaRPr lang="ru-RU" sz="14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754689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Gilroy" panose="00000400000000000000" pitchFamily="2" charset="-52"/>
                        </a:rPr>
                        <a:t>Экологичность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Сырьё: отходы сельского хозяйства (солома, жом)</a:t>
                      </a:r>
                      <a:br>
                        <a:rPr lang="ru-RU" sz="1100" dirty="0">
                          <a:latin typeface="Gilroy-Bold" panose="00000800000000000000"/>
                        </a:rPr>
                      </a:b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• Углеродный след: </a:t>
                      </a:r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отрицательный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5FF">
                        <a:alpha val="24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Сырьё: кукуруза, сахарный тростник</a:t>
                      </a:r>
                      <a:br>
                        <a:rPr lang="ru-RU" sz="1100" dirty="0">
                          <a:latin typeface="Gilroy-Bold" panose="00000800000000000000"/>
                        </a:rPr>
                      </a:b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Углеродный след: </a:t>
                      </a:r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нейтральный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Сырьё: нефть, газ</a:t>
                      </a:r>
                      <a:br>
                        <a:rPr lang="ru-RU" sz="1100" dirty="0">
                          <a:latin typeface="Gilroy-Bold" panose="00000800000000000000"/>
                        </a:rPr>
                      </a:b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Углеродный след: </a:t>
                      </a:r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положительный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200996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latin typeface="Gilroy" panose="00000400000000000000" pitchFamily="2" charset="-52"/>
                        </a:rPr>
                        <a:t>Разлагаемость</a:t>
                      </a:r>
                      <a:endParaRPr lang="ru-RU" sz="1200" dirty="0">
                        <a:latin typeface="Gilroy" panose="00000400000000000000" pitchFamily="2" charset="-52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100% биоразлагаем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в естественных условиях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В природе </a:t>
                      </a:r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не разлагается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Частично разлагается (30–60% за 2 года)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64133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Gilroy" panose="00000400000000000000" pitchFamily="2" charset="-52"/>
                        </a:rPr>
                        <a:t>Дешевизна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Себестоимость: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220–280 руб./кг</a:t>
                      </a:r>
                      <a:br>
                        <a:rPr lang="ru-RU" sz="1100" dirty="0">
                          <a:latin typeface="Gilroy-Bold" panose="00000800000000000000"/>
                        </a:rPr>
                      </a:br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Цена для клиента: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450–600 руб./кг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5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Себестоимость: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180–250 руб./кг (в Китае)</a:t>
                      </a:r>
                    </a:p>
                    <a:p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Цена в РФ: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400–800 руб./кг (с доставкой, пошлинами)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Себестоимость: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150–200 руб./кг</a:t>
                      </a:r>
                      <a:br>
                        <a:rPr lang="ru-RU" sz="1100" dirty="0">
                          <a:latin typeface="Gilroy-Bold" panose="00000800000000000000"/>
                        </a:rPr>
                      </a:br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Цена: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250–350 руб./кг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293006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Gilroy" panose="00000400000000000000" pitchFamily="2" charset="-52"/>
                        </a:rPr>
                        <a:t>Уникальность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Единственный в РФ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из растительных отходов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1F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Массовый продукт, нет уникальности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"Зелёный камуфляж"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Gilroy-Bold" panose="00000800000000000000"/>
                          <a:ea typeface="+mn-ea"/>
                          <a:cs typeface="+mn-cs"/>
                        </a:rPr>
                        <a:t> — маркетинговый ход</a:t>
                      </a:r>
                      <a:endParaRPr lang="ru-RU" sz="1100" dirty="0">
                        <a:latin typeface="Gilroy-Bold" panose="0000080000000000000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976907"/>
                  </a:ext>
                </a:extLst>
              </a:tr>
            </a:tbl>
          </a:graphicData>
        </a:graphic>
      </p:graphicFrame>
      <p:sp>
        <p:nvSpPr>
          <p:cNvPr id="20" name="Google Shape;522;p38">
            <a:extLst>
              <a:ext uri="{FF2B5EF4-FFF2-40B4-BE49-F238E27FC236}">
                <a16:creationId xmlns:a16="http://schemas.microsoft.com/office/drawing/2014/main" id="{506B62B0-7F43-05DF-9E2C-15431B211823}"/>
              </a:ext>
            </a:extLst>
          </p:cNvPr>
          <p:cNvSpPr/>
          <p:nvPr/>
        </p:nvSpPr>
        <p:spPr bwMode="auto">
          <a:xfrm>
            <a:off x="8953863" y="2423620"/>
            <a:ext cx="2868405" cy="443438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1" name="Google Shape;523;p38">
            <a:extLst>
              <a:ext uri="{FF2B5EF4-FFF2-40B4-BE49-F238E27FC236}">
                <a16:creationId xmlns:a16="http://schemas.microsoft.com/office/drawing/2014/main" id="{7E1AE1AD-BDBA-5541-05A5-FC5F7E1CA82B}"/>
              </a:ext>
            </a:extLst>
          </p:cNvPr>
          <p:cNvSpPr/>
          <p:nvPr/>
        </p:nvSpPr>
        <p:spPr bwMode="auto">
          <a:xfrm>
            <a:off x="9366534" y="3568587"/>
            <a:ext cx="2043064" cy="3289413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2" name="Google Shape;524;p38">
            <a:extLst>
              <a:ext uri="{FF2B5EF4-FFF2-40B4-BE49-F238E27FC236}">
                <a16:creationId xmlns:a16="http://schemas.microsoft.com/office/drawing/2014/main" id="{8F310D89-001C-689D-966C-19501FCF9183}"/>
              </a:ext>
            </a:extLst>
          </p:cNvPr>
          <p:cNvSpPr/>
          <p:nvPr/>
        </p:nvSpPr>
        <p:spPr bwMode="auto">
          <a:xfrm>
            <a:off x="9794012" y="4963800"/>
            <a:ext cx="1318674" cy="1894200"/>
          </a:xfrm>
          <a:prstGeom prst="rect">
            <a:avLst/>
          </a:prstGeom>
          <a:solidFill>
            <a:srgbClr val="B8DB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3" name="Google Shape;525;p38">
            <a:extLst>
              <a:ext uri="{FF2B5EF4-FFF2-40B4-BE49-F238E27FC236}">
                <a16:creationId xmlns:a16="http://schemas.microsoft.com/office/drawing/2014/main" id="{401CEEA9-82A6-A3C4-AE28-A5FCFE2E711F}"/>
              </a:ext>
            </a:extLst>
          </p:cNvPr>
          <p:cNvSpPr/>
          <p:nvPr/>
        </p:nvSpPr>
        <p:spPr bwMode="auto">
          <a:xfrm>
            <a:off x="9988015" y="2869069"/>
            <a:ext cx="800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b="1" i="0" u="none" strike="noStrike" cap="none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TAM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b="1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Доля 5%</a:t>
            </a:r>
            <a:endParaRPr sz="1600" b="1" i="0" u="none" strike="noStrike" cap="none" dirty="0"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4" name="Google Shape;526;p38">
            <a:extLst>
              <a:ext uri="{FF2B5EF4-FFF2-40B4-BE49-F238E27FC236}">
                <a16:creationId xmlns:a16="http://schemas.microsoft.com/office/drawing/2014/main" id="{414E1438-ED9B-08C5-5C74-2B63DB241FEC}"/>
              </a:ext>
            </a:extLst>
          </p:cNvPr>
          <p:cNvSpPr/>
          <p:nvPr/>
        </p:nvSpPr>
        <p:spPr bwMode="auto">
          <a:xfrm>
            <a:off x="10076408" y="4153012"/>
            <a:ext cx="771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b="1" i="0" u="none" strike="noStrike" cap="none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SAM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-RU" sz="1600" b="1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Д</a:t>
            </a:r>
            <a:r>
              <a:rPr lang="ru" sz="1600" b="1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оля 30%</a:t>
            </a:r>
            <a:endParaRPr sz="1600" b="1" i="0" u="none" strike="noStrike" cap="none" dirty="0"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5" name="Google Shape;527;p38">
            <a:extLst>
              <a:ext uri="{FF2B5EF4-FFF2-40B4-BE49-F238E27FC236}">
                <a16:creationId xmlns:a16="http://schemas.microsoft.com/office/drawing/2014/main" id="{C5C7BEDA-F84D-06B7-AD60-DDF970FB3E75}"/>
              </a:ext>
            </a:extLst>
          </p:cNvPr>
          <p:cNvSpPr/>
          <p:nvPr/>
        </p:nvSpPr>
        <p:spPr bwMode="auto">
          <a:xfrm>
            <a:off x="10062158" y="5334137"/>
            <a:ext cx="800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b="1" i="0" u="none" strike="noStrike" cap="none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SOM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3"/>
              <a:buFont typeface="Arial"/>
              <a:buNone/>
            </a:pPr>
            <a:r>
              <a:rPr lang="ru" sz="1600" b="1" dirty="0">
                <a:latin typeface="Gilroy-Bold" panose="00000800000000000000" pitchFamily="2" charset="-52"/>
                <a:ea typeface="Raleway SemiBold"/>
                <a:cs typeface="Raleway SemiBold"/>
                <a:sym typeface="Raleway SemiBold"/>
              </a:rPr>
              <a:t>Доля 60%</a:t>
            </a:r>
            <a:endParaRPr sz="1600" b="1" i="0" u="none" strike="noStrike" cap="none" dirty="0">
              <a:latin typeface="Gilroy-Bold" panose="00000800000000000000" pitchFamily="2" charset="-52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3" name="Рисунок 2" descr="Логотип длинный.png">
            <a:extLst>
              <a:ext uri="{FF2B5EF4-FFF2-40B4-BE49-F238E27FC236}">
                <a16:creationId xmlns:a16="http://schemas.microsoft.com/office/drawing/2014/main" id="{81FEEBD7-BB99-E309-1C65-55490023DD1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06121" y="264125"/>
            <a:ext cx="2280889" cy="71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6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D1941249-E64B-E207-A19A-D14DB5FE6E23}"/>
              </a:ext>
            </a:extLst>
          </p:cNvPr>
          <p:cNvSpPr/>
          <p:nvPr/>
        </p:nvSpPr>
        <p:spPr>
          <a:xfrm>
            <a:off x="6189995" y="494928"/>
            <a:ext cx="4499153" cy="568732"/>
          </a:xfrm>
          <a:prstGeom prst="roundRect">
            <a:avLst/>
          </a:prstGeom>
          <a:solidFill>
            <a:srgbClr val="A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Gilroy-Bold"/>
              </a:rPr>
              <a:t>БИЗНЕС-МОДЕЛЬ</a:t>
            </a:r>
          </a:p>
        </p:txBody>
      </p:sp>
      <p:pic>
        <p:nvPicPr>
          <p:cNvPr id="41" name="Рисунок 40" descr="Ветряная мельница">
            <a:extLst>
              <a:ext uri="{FF2B5EF4-FFF2-40B4-BE49-F238E27FC236}">
                <a16:creationId xmlns:a16="http://schemas.microsoft.com/office/drawing/2014/main" id="{E44DDEF3-3A5A-0BBD-21A7-0A7B3D4E1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1326" y="3371938"/>
            <a:ext cx="527571" cy="527571"/>
          </a:xfrm>
          <a:prstGeom prst="rect">
            <a:avLst/>
          </a:prstGeom>
        </p:spPr>
      </p:pic>
      <p:pic>
        <p:nvPicPr>
          <p:cNvPr id="3" name="Рисунок 2" descr="Логотип длинный.png">
            <a:extLst>
              <a:ext uri="{FF2B5EF4-FFF2-40B4-BE49-F238E27FC236}">
                <a16:creationId xmlns:a16="http://schemas.microsoft.com/office/drawing/2014/main" id="{527F6992-DE15-8AA9-89E2-C8D53BEB21A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636" y="251292"/>
            <a:ext cx="2280889" cy="7192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BB5E3A-5135-472C-B3BD-638C8178C2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707" y="1170510"/>
            <a:ext cx="10846576" cy="54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67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DD338DAB-4D7C-D7C7-B39D-D6CC15A6147D}"/>
              </a:ext>
            </a:extLst>
          </p:cNvPr>
          <p:cNvSpPr/>
          <p:nvPr/>
        </p:nvSpPr>
        <p:spPr>
          <a:xfrm>
            <a:off x="523894" y="1135429"/>
            <a:ext cx="5125261" cy="219480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43D3AE29-E31B-68AC-7427-9EAFA6FFB170}"/>
              </a:ext>
            </a:extLst>
          </p:cNvPr>
          <p:cNvSpPr/>
          <p:nvPr/>
        </p:nvSpPr>
        <p:spPr>
          <a:xfrm>
            <a:off x="7384157" y="561036"/>
            <a:ext cx="4499153" cy="5687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8F00FF"/>
                </a:solidFill>
                <a:latin typeface="Gilroy-Bold"/>
              </a:rPr>
              <a:t>КОММЕРЦИАЛИЗАЦИЯ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1657B805-08A5-69C0-A63B-DCF3E20697D6}"/>
              </a:ext>
            </a:extLst>
          </p:cNvPr>
          <p:cNvSpPr txBox="1"/>
          <p:nvPr/>
        </p:nvSpPr>
        <p:spPr bwMode="auto">
          <a:xfrm>
            <a:off x="892043" y="1983739"/>
            <a:ext cx="4350303" cy="2769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en-US" sz="1200" dirty="0">
              <a:solidFill>
                <a:srgbClr val="1B1B1B"/>
              </a:solidFill>
              <a:latin typeface="Gilroy"/>
              <a:ea typeface="Jost"/>
            </a:endParaRP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54F70E00-FF87-565B-18EB-B7AFB067ECA9}"/>
              </a:ext>
            </a:extLst>
          </p:cNvPr>
          <p:cNvSpPr txBox="1"/>
          <p:nvPr/>
        </p:nvSpPr>
        <p:spPr bwMode="auto">
          <a:xfrm>
            <a:off x="897486" y="3927609"/>
            <a:ext cx="494809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Прямые B2B-продажи через отдел продаж</a:t>
            </a:r>
          </a:p>
          <a:p>
            <a:r>
              <a:rPr lang="ru-RU" dirty="0"/>
              <a:t>Собственный интернет-магазин B2B</a:t>
            </a:r>
          </a:p>
          <a:p>
            <a:r>
              <a:rPr lang="ru-RU" dirty="0"/>
              <a:t>Участие в тендерах (B2G)</a:t>
            </a:r>
          </a:p>
          <a:p>
            <a:r>
              <a:rPr lang="ru-RU" dirty="0"/>
              <a:t>Прямые контракты с корпорациями</a:t>
            </a:r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C7FA72ED-E564-3659-94F0-F6088F6C236A}"/>
              </a:ext>
            </a:extLst>
          </p:cNvPr>
          <p:cNvSpPr txBox="1"/>
          <p:nvPr/>
        </p:nvSpPr>
        <p:spPr bwMode="auto">
          <a:xfrm>
            <a:off x="8168702" y="1470544"/>
            <a:ext cx="3297151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b="1" dirty="0">
                <a:solidFill>
                  <a:srgbClr val="1B1B1B"/>
                </a:solidFill>
                <a:latin typeface="Gilroy" panose="00000400000000000000"/>
                <a:ea typeface="Jost"/>
                <a:cs typeface="Gilroy-Light"/>
              </a:rPr>
              <a:t>Методы продвижения</a:t>
            </a:r>
            <a:endParaRPr lang="en-US" sz="1600" b="1" dirty="0">
              <a:solidFill>
                <a:srgbClr val="1B1B1B"/>
              </a:solidFill>
              <a:latin typeface="Century Gothic" panose="020B0502020202020204" pitchFamily="34" charset="0"/>
              <a:ea typeface="Jost"/>
              <a:cs typeface="Gilroy-Light"/>
            </a:endParaRPr>
          </a:p>
        </p:txBody>
      </p:sp>
      <p:sp>
        <p:nvSpPr>
          <p:cNvPr id="33" name="Текст 2">
            <a:extLst>
              <a:ext uri="{FF2B5EF4-FFF2-40B4-BE49-F238E27FC236}">
                <a16:creationId xmlns:a16="http://schemas.microsoft.com/office/drawing/2014/main" id="{68CCABA1-E53F-5B0E-64BA-9BBD06D1EF9B}"/>
              </a:ext>
            </a:extLst>
          </p:cNvPr>
          <p:cNvSpPr txBox="1"/>
          <p:nvPr/>
        </p:nvSpPr>
        <p:spPr bwMode="auto">
          <a:xfrm>
            <a:off x="7647847" y="1968951"/>
            <a:ext cx="3713828" cy="340514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chemeClr val="bg1"/>
                </a:solidFill>
                <a:latin typeface="Gilroy" panose="00000400000000000000"/>
                <a:ea typeface="Jost Medium" pitchFamily="2" charset="-52"/>
                <a:cs typeface="Gilroy-Light"/>
              </a:rPr>
              <a:t>Прямое продвижение в интернете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C2658CAD-AC4B-2539-17D7-B462A1C81272}"/>
              </a:ext>
            </a:extLst>
          </p:cNvPr>
          <p:cNvSpPr txBox="1"/>
          <p:nvPr/>
        </p:nvSpPr>
        <p:spPr bwMode="auto">
          <a:xfrm>
            <a:off x="9222004" y="4090622"/>
            <a:ext cx="2139671" cy="646981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dirty="0">
                <a:solidFill>
                  <a:schemeClr val="bg1"/>
                </a:solidFill>
              </a:rPr>
              <a:t>Лицензирование технологии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D9B1D0F9-2FCF-C41E-AC5A-1A7DCF575C28}"/>
              </a:ext>
            </a:extLst>
          </p:cNvPr>
          <p:cNvSpPr txBox="1"/>
          <p:nvPr/>
        </p:nvSpPr>
        <p:spPr bwMode="auto">
          <a:xfrm>
            <a:off x="7497376" y="2490497"/>
            <a:ext cx="3864300" cy="340514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chemeClr val="bg1"/>
                </a:solidFill>
                <a:latin typeface="Gilroy" panose="00000400000000000000"/>
                <a:ea typeface="Jost Medium" pitchFamily="2" charset="-52"/>
                <a:cs typeface="Gilroy-Light"/>
              </a:rPr>
              <a:t>Работа с профильными магазинами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EC3300E7-AF96-5C0C-5993-4F123BCA5C74}"/>
              </a:ext>
            </a:extLst>
          </p:cNvPr>
          <p:cNvSpPr txBox="1"/>
          <p:nvPr/>
        </p:nvSpPr>
        <p:spPr bwMode="auto">
          <a:xfrm>
            <a:off x="7962172" y="3013491"/>
            <a:ext cx="3399503" cy="340514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dirty="0">
                <a:solidFill>
                  <a:schemeClr val="bg1"/>
                </a:solidFill>
                <a:latin typeface="Gilroy" panose="00000400000000000000"/>
                <a:ea typeface="Jost Medium" pitchFamily="2" charset="-52"/>
                <a:cs typeface="Gilroy-Light"/>
              </a:rPr>
              <a:t>Прямые контакты с лидерами мнений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BF30113F-3E28-5102-B154-AAF5030CBA16}"/>
              </a:ext>
            </a:extLst>
          </p:cNvPr>
          <p:cNvSpPr txBox="1"/>
          <p:nvPr/>
        </p:nvSpPr>
        <p:spPr bwMode="auto">
          <a:xfrm>
            <a:off x="6898574" y="4090622"/>
            <a:ext cx="2139671" cy="646981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dirty="0">
                <a:solidFill>
                  <a:schemeClr val="bg1"/>
                </a:solidFill>
              </a:rPr>
              <a:t>Продажа сырья (гранул ПГБ)</a:t>
            </a:r>
            <a:endParaRPr lang="ru-RU" sz="1400" dirty="0">
              <a:solidFill>
                <a:schemeClr val="bg1"/>
              </a:solidFill>
              <a:latin typeface="Gilroy" panose="00000400000000000000"/>
              <a:ea typeface="Jost Medium" pitchFamily="2" charset="-52"/>
              <a:cs typeface="Gilroy-Light"/>
            </a:endParaRPr>
          </a:p>
        </p:txBody>
      </p:sp>
      <p:sp>
        <p:nvSpPr>
          <p:cNvPr id="38" name="Текст 2">
            <a:extLst>
              <a:ext uri="{FF2B5EF4-FFF2-40B4-BE49-F238E27FC236}">
                <a16:creationId xmlns:a16="http://schemas.microsoft.com/office/drawing/2014/main" id="{77436E90-6661-34D3-FBB2-7C3455BFCF42}"/>
              </a:ext>
            </a:extLst>
          </p:cNvPr>
          <p:cNvSpPr txBox="1"/>
          <p:nvPr/>
        </p:nvSpPr>
        <p:spPr bwMode="auto">
          <a:xfrm>
            <a:off x="8205718" y="5046942"/>
            <a:ext cx="3088796" cy="374566"/>
          </a:xfrm>
          <a:prstGeom prst="roundRect">
            <a:avLst/>
          </a:prstGeom>
          <a:solidFill>
            <a:srgbClr val="A000FF"/>
          </a:solidFill>
          <a:ln w="762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sz="1600" dirty="0">
                <a:solidFill>
                  <a:schemeClr val="bg1"/>
                </a:solidFill>
              </a:rPr>
              <a:t>White-label </a:t>
            </a:r>
            <a:r>
              <a:rPr lang="ru-RU" sz="1600" dirty="0">
                <a:solidFill>
                  <a:schemeClr val="bg1"/>
                </a:solidFill>
              </a:rPr>
              <a:t>производство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  <a:ea typeface="Jost Medium" pitchFamily="2" charset="-52"/>
              <a:cs typeface="Gilroy-Light"/>
            </a:endParaRPr>
          </a:p>
        </p:txBody>
      </p:sp>
      <p:sp>
        <p:nvSpPr>
          <p:cNvPr id="39" name="Текст 2">
            <a:extLst>
              <a:ext uri="{FF2B5EF4-FFF2-40B4-BE49-F238E27FC236}">
                <a16:creationId xmlns:a16="http://schemas.microsoft.com/office/drawing/2014/main" id="{2FA2512C-3CB0-4A36-1653-031B57C34EEE}"/>
              </a:ext>
            </a:extLst>
          </p:cNvPr>
          <p:cNvSpPr txBox="1"/>
          <p:nvPr/>
        </p:nvSpPr>
        <p:spPr bwMode="auto">
          <a:xfrm>
            <a:off x="7449206" y="3591568"/>
            <a:ext cx="4058887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b="1" dirty="0">
                <a:solidFill>
                  <a:srgbClr val="1B1B1B"/>
                </a:solidFill>
                <a:latin typeface="Gilroy" panose="00000400000000000000"/>
                <a:ea typeface="Jost"/>
                <a:cs typeface="Gilroy-Light"/>
              </a:rPr>
              <a:t>Особенности коммерциализации</a:t>
            </a:r>
            <a:endParaRPr lang="en-US" sz="1600" b="1" dirty="0">
              <a:solidFill>
                <a:srgbClr val="1B1B1B"/>
              </a:solidFill>
              <a:latin typeface="Century Gothic" panose="020B0502020202020204" pitchFamily="34" charset="0"/>
              <a:ea typeface="Jost"/>
              <a:cs typeface="Gilroy-Light"/>
            </a:endParaRPr>
          </a:p>
        </p:txBody>
      </p:sp>
      <p:sp>
        <p:nvSpPr>
          <p:cNvPr id="45" name="Знак завершения 44">
            <a:extLst>
              <a:ext uri="{FF2B5EF4-FFF2-40B4-BE49-F238E27FC236}">
                <a16:creationId xmlns:a16="http://schemas.microsoft.com/office/drawing/2014/main" id="{384A1D2A-4756-9BB8-CDD3-E710985112AD}"/>
              </a:ext>
            </a:extLst>
          </p:cNvPr>
          <p:cNvSpPr/>
          <p:nvPr/>
        </p:nvSpPr>
        <p:spPr>
          <a:xfrm>
            <a:off x="639050" y="1358640"/>
            <a:ext cx="2379584" cy="450967"/>
          </a:xfrm>
          <a:prstGeom prst="flowChartTerminator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DEFCA14-ECC7-25A9-31CD-61AD7C665449}"/>
              </a:ext>
            </a:extLst>
          </p:cNvPr>
          <p:cNvSpPr txBox="1"/>
          <p:nvPr/>
        </p:nvSpPr>
        <p:spPr>
          <a:xfrm>
            <a:off x="679983" y="1420935"/>
            <a:ext cx="2406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Gilroy"/>
              </a:rPr>
              <a:t>КОСВЕННЫЕ ПРОДАЖИ</a:t>
            </a:r>
          </a:p>
        </p:txBody>
      </p:sp>
      <p:sp>
        <p:nvSpPr>
          <p:cNvPr id="47" name="Знак завершения 46">
            <a:extLst>
              <a:ext uri="{FF2B5EF4-FFF2-40B4-BE49-F238E27FC236}">
                <a16:creationId xmlns:a16="http://schemas.microsoft.com/office/drawing/2014/main" id="{713C9EE4-1AAA-1F27-2ED0-1CFA49C4D909}"/>
              </a:ext>
            </a:extLst>
          </p:cNvPr>
          <p:cNvSpPr/>
          <p:nvPr/>
        </p:nvSpPr>
        <p:spPr>
          <a:xfrm>
            <a:off x="3127458" y="1368823"/>
            <a:ext cx="2379584" cy="450967"/>
          </a:xfrm>
          <a:prstGeom prst="flowChartTerminator">
            <a:avLst/>
          </a:prstGeom>
          <a:solidFill>
            <a:srgbClr val="A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6327C77-9854-8520-EA26-4FC42144D381}"/>
              </a:ext>
            </a:extLst>
          </p:cNvPr>
          <p:cNvSpPr txBox="1"/>
          <p:nvPr/>
        </p:nvSpPr>
        <p:spPr>
          <a:xfrm>
            <a:off x="3377526" y="1430234"/>
            <a:ext cx="1905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Gilroy"/>
              </a:rPr>
              <a:t>ПРЯМЫЕ ПРОДАЖИ</a:t>
            </a:r>
          </a:p>
        </p:txBody>
      </p:sp>
      <p:sp>
        <p:nvSpPr>
          <p:cNvPr id="49" name="Текст 2">
            <a:extLst>
              <a:ext uri="{FF2B5EF4-FFF2-40B4-BE49-F238E27FC236}">
                <a16:creationId xmlns:a16="http://schemas.microsoft.com/office/drawing/2014/main" id="{A4ED7C10-54EB-A1C9-B09C-B7EB74A16996}"/>
              </a:ext>
            </a:extLst>
          </p:cNvPr>
          <p:cNvSpPr txBox="1"/>
          <p:nvPr/>
        </p:nvSpPr>
        <p:spPr bwMode="auto">
          <a:xfrm>
            <a:off x="1095447" y="1914319"/>
            <a:ext cx="435030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r>
              <a:rPr lang="ru-RU" dirty="0"/>
              <a:t>Дистрибьюторы упаковочных материалов</a:t>
            </a:r>
          </a:p>
          <a:p>
            <a:r>
              <a:rPr lang="ru-RU" dirty="0"/>
              <a:t>B2B-маркетплейсы</a:t>
            </a:r>
          </a:p>
          <a:p>
            <a:r>
              <a:rPr lang="ru-RU" dirty="0"/>
              <a:t>Партнёрские сети (дизайн-студии, консалтинговые компании)</a:t>
            </a: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id="{83ACAD85-DA91-3FD3-54BD-2FC5EA9D0CD0}"/>
              </a:ext>
            </a:extLst>
          </p:cNvPr>
          <p:cNvSpPr txBox="1"/>
          <p:nvPr/>
        </p:nvSpPr>
        <p:spPr bwMode="auto">
          <a:xfrm>
            <a:off x="11223061" y="3500625"/>
            <a:ext cx="485584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sz="1600" b="1" dirty="0">
                <a:solidFill>
                  <a:srgbClr val="1B1B1B"/>
                </a:solidFill>
                <a:latin typeface="Century Gothic" panose="020B0502020202020204" pitchFamily="34" charset="0"/>
                <a:ea typeface="Jost"/>
                <a:cs typeface="Gilroy-Light"/>
              </a:rPr>
              <a:t>*</a:t>
            </a:r>
          </a:p>
        </p:txBody>
      </p:sp>
      <p:sp>
        <p:nvSpPr>
          <p:cNvPr id="51" name="Текст 2">
            <a:extLst>
              <a:ext uri="{FF2B5EF4-FFF2-40B4-BE49-F238E27FC236}">
                <a16:creationId xmlns:a16="http://schemas.microsoft.com/office/drawing/2014/main" id="{3FC39824-E7F9-2C06-BA0A-EB2F3170C8EA}"/>
              </a:ext>
            </a:extLst>
          </p:cNvPr>
          <p:cNvSpPr txBox="1"/>
          <p:nvPr/>
        </p:nvSpPr>
        <p:spPr bwMode="auto">
          <a:xfrm>
            <a:off x="10876091" y="1358640"/>
            <a:ext cx="485584" cy="338550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sz="1600" b="1" dirty="0">
                <a:solidFill>
                  <a:srgbClr val="1B1B1B"/>
                </a:solidFill>
                <a:latin typeface="Century Gothic" panose="020B0502020202020204" pitchFamily="34" charset="0"/>
                <a:ea typeface="Jost"/>
                <a:cs typeface="Gilroy-Light"/>
              </a:rPr>
              <a:t>*</a:t>
            </a:r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5DC91E70-596F-B223-864C-76B6281F1FED}"/>
              </a:ext>
            </a:extLst>
          </p:cNvPr>
          <p:cNvSpPr txBox="1"/>
          <p:nvPr/>
        </p:nvSpPr>
        <p:spPr bwMode="auto">
          <a:xfrm>
            <a:off x="6898573" y="5060466"/>
            <a:ext cx="485584" cy="2769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en-US" sz="1200" b="1" i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Jost"/>
                <a:cs typeface="Gilroy-Light"/>
              </a:rPr>
              <a:t>*</a:t>
            </a:r>
          </a:p>
        </p:txBody>
      </p:sp>
      <p:sp>
        <p:nvSpPr>
          <p:cNvPr id="53" name="Текст 2">
            <a:extLst>
              <a:ext uri="{FF2B5EF4-FFF2-40B4-BE49-F238E27FC236}">
                <a16:creationId xmlns:a16="http://schemas.microsoft.com/office/drawing/2014/main" id="{896A7E0B-1A8D-AC52-CA74-04B6190A2DF1}"/>
              </a:ext>
            </a:extLst>
          </p:cNvPr>
          <p:cNvSpPr txBox="1"/>
          <p:nvPr/>
        </p:nvSpPr>
        <p:spPr bwMode="auto">
          <a:xfrm>
            <a:off x="6630793" y="5058122"/>
            <a:ext cx="2406542" cy="27699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200" i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Jost"/>
                <a:cs typeface="Gilroy-Light"/>
              </a:rPr>
              <a:t>Указать свои</a:t>
            </a:r>
            <a:endParaRPr lang="en-US" sz="1200" i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  <a:ea typeface="Jost"/>
              <a:cs typeface="Gilroy-Light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D741B33-5D8F-B331-0C84-EDB597F85A18}"/>
              </a:ext>
            </a:extLst>
          </p:cNvPr>
          <p:cNvGrpSpPr/>
          <p:nvPr/>
        </p:nvGrpSpPr>
        <p:grpSpPr>
          <a:xfrm rot="10800000">
            <a:off x="0" y="0"/>
            <a:ext cx="12192000" cy="125010"/>
            <a:chOff x="0" y="692501"/>
            <a:chExt cx="2624903" cy="97077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DBCC4E76-C286-4797-05F6-9164E501C07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C2FED49B-28DE-91B3-9D61-9C846DF5454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A1988A7-DFE3-3E82-DDE8-D0B0433E35F1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37DA5E86-ECF5-15E4-0393-0939BC04B59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503AB083-2CF0-9309-1CC2-C1E83A5E4FCB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561A09D-36FB-E060-0349-7497A00CC3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904" y="-77821"/>
            <a:ext cx="121176" cy="7003915"/>
          </a:xfrm>
          <a:prstGeom prst="rect">
            <a:avLst/>
          </a:prstGeom>
        </p:spPr>
      </p:pic>
      <p:pic>
        <p:nvPicPr>
          <p:cNvPr id="4" name="Рисунок 3" descr="Логотип длинный.png">
            <a:extLst>
              <a:ext uri="{FF2B5EF4-FFF2-40B4-BE49-F238E27FC236}">
                <a16:creationId xmlns:a16="http://schemas.microsoft.com/office/drawing/2014/main" id="{555AC108-CDFF-C8D9-51E7-AE2DD5AA597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00507" y="5907738"/>
            <a:ext cx="2280889" cy="71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2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375CC22C-32C9-FFD2-5E1E-C3015DEFF59D}"/>
              </a:ext>
            </a:extLst>
          </p:cNvPr>
          <p:cNvSpPr/>
          <p:nvPr/>
        </p:nvSpPr>
        <p:spPr>
          <a:xfrm>
            <a:off x="3483190" y="3713780"/>
            <a:ext cx="2468054" cy="165097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58F69D00-6508-ED5A-109D-A24A4C8A0336}"/>
              </a:ext>
            </a:extLst>
          </p:cNvPr>
          <p:cNvSpPr/>
          <p:nvPr/>
        </p:nvSpPr>
        <p:spPr>
          <a:xfrm>
            <a:off x="890650" y="5576435"/>
            <a:ext cx="4765964" cy="100787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AAB84A00-ABC7-29D0-92B6-DC4F1077233E}"/>
              </a:ext>
            </a:extLst>
          </p:cNvPr>
          <p:cNvSpPr/>
          <p:nvPr/>
        </p:nvSpPr>
        <p:spPr>
          <a:xfrm>
            <a:off x="328069" y="572443"/>
            <a:ext cx="4499153" cy="568732"/>
          </a:xfrm>
          <a:prstGeom prst="roundRect">
            <a:avLst/>
          </a:prstGeom>
          <a:solidFill>
            <a:srgbClr val="8F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Gilroy-Bold"/>
              </a:rPr>
              <a:t>СМЕТА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A50E7202-20E5-DF99-2D63-5E3691BF4ABE}"/>
              </a:ext>
            </a:extLst>
          </p:cNvPr>
          <p:cNvSpPr txBox="1"/>
          <p:nvPr/>
        </p:nvSpPr>
        <p:spPr bwMode="auto">
          <a:xfrm>
            <a:off x="294139" y="1591014"/>
            <a:ext cx="5545157" cy="107721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600" b="1"/>
              <a:t>Растительные отходы:</a:t>
            </a:r>
            <a:r>
              <a:rPr lang="ru-RU" sz="1600"/>
              <a:t> солома (от местных агрохолдингов) – 5 руб./кг, 10 т/квартал = 50 000 руб.</a:t>
            </a:r>
            <a:br>
              <a:rPr lang="ru-RU" sz="1600"/>
            </a:br>
            <a:r>
              <a:rPr lang="ru-RU" sz="1600" b="1"/>
              <a:t>Реактивы и питательные среды:</a:t>
            </a:r>
            <a:r>
              <a:rPr lang="ru-RU" sz="1600"/>
              <a:t> 70 000 руб. (для ферментации и экстракции)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Gilroy"/>
            </a:endParaRPr>
          </a:p>
        </p:txBody>
      </p:sp>
      <p:graphicFrame>
        <p:nvGraphicFramePr>
          <p:cNvPr id="18" name="Google Shape;312;p14">
            <a:extLst>
              <a:ext uri="{FF2B5EF4-FFF2-40B4-BE49-F238E27FC236}">
                <a16:creationId xmlns:a16="http://schemas.microsoft.com/office/drawing/2014/main" id="{BC60AA7D-25DB-7FAF-5AD6-F7825BDF58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525123"/>
              </p:ext>
            </p:extLst>
          </p:nvPr>
        </p:nvGraphicFramePr>
        <p:xfrm>
          <a:off x="6426247" y="714588"/>
          <a:ext cx="5276850" cy="54288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8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5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Статья затрат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Сумма, руб.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Сырьё и материалы</a:t>
                      </a:r>
                      <a:endParaRPr lang="ru-RU" sz="1400" kern="100" dirty="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Электроэнергия и вода</a:t>
                      </a:r>
                      <a:endParaRPr lang="ru-RU" sz="1400" kern="100" dirty="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139537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Заработная плата</a:t>
                      </a:r>
                      <a:endParaRPr lang="ru-RU" sz="1400" kern="10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450 000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Амортизация оборудования</a:t>
                      </a:r>
                      <a:endParaRPr lang="ru-RU" sz="1400" kern="10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Логистика и транспорт</a:t>
                      </a:r>
                      <a:endParaRPr lang="ru-RU" sz="1400" kern="10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Упаковка и маркировка</a:t>
                      </a:r>
                      <a:endParaRPr lang="ru-RU" sz="1400" kern="10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Сертификация и тесты</a:t>
                      </a:r>
                      <a:endParaRPr lang="ru-RU" sz="1400" kern="10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Накладные расходы</a:t>
                      </a:r>
                      <a:endParaRPr lang="ru-RU" sz="1400" kern="10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Упаковка и маркировка</a:t>
                      </a:r>
                      <a:endParaRPr lang="ru-RU" sz="1400" kern="100" dirty="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Сертификация и тесты</a:t>
                      </a:r>
                      <a:endParaRPr lang="ru-RU" sz="1400" kern="10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Накладные расходы</a:t>
                      </a:r>
                      <a:endParaRPr lang="ru-RU" sz="1400" kern="10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3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затрат на квартал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855 000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6874494"/>
                  </a:ext>
                </a:extLst>
              </a:tr>
            </a:tbl>
          </a:graphicData>
        </a:graphic>
      </p:graphicFrame>
      <p:sp>
        <p:nvSpPr>
          <p:cNvPr id="24" name="Текст 2">
            <a:extLst>
              <a:ext uri="{FF2B5EF4-FFF2-40B4-BE49-F238E27FC236}">
                <a16:creationId xmlns:a16="http://schemas.microsoft.com/office/drawing/2014/main" id="{217D0EF3-18DF-5504-2ED0-10A4FB1E2C81}"/>
              </a:ext>
            </a:extLst>
          </p:cNvPr>
          <p:cNvSpPr txBox="1"/>
          <p:nvPr/>
        </p:nvSpPr>
        <p:spPr bwMode="auto">
          <a:xfrm>
            <a:off x="3680054" y="3731463"/>
            <a:ext cx="2138652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Gilroy-Bold" panose="00000800000000000000"/>
                <a:ea typeface="Jost"/>
                <a:cs typeface="Gilroy-Light"/>
              </a:rPr>
              <a:t>Оборудование</a:t>
            </a:r>
            <a:endParaRPr lang="en-US" sz="1400" b="1" dirty="0">
              <a:solidFill>
                <a:srgbClr val="1B1B1B"/>
              </a:solidFill>
              <a:latin typeface="Gilroy-Bold" panose="00000800000000000000"/>
              <a:ea typeface="Jost"/>
              <a:cs typeface="Gilroy-Light"/>
            </a:endParaRP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424E182D-4672-E9DB-2D39-4C570323DFCD}"/>
              </a:ext>
            </a:extLst>
          </p:cNvPr>
          <p:cNvSpPr txBox="1"/>
          <p:nvPr/>
        </p:nvSpPr>
        <p:spPr bwMode="auto">
          <a:xfrm>
            <a:off x="2164593" y="5575443"/>
            <a:ext cx="2152148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Gilroy-Bold" panose="00000800000000000000"/>
                <a:ea typeface="Jost"/>
                <a:cs typeface="Gilroy-Light"/>
              </a:rPr>
              <a:t>Прочие расходы</a:t>
            </a:r>
            <a:endParaRPr lang="en-US" sz="1400" b="1" dirty="0">
              <a:solidFill>
                <a:srgbClr val="1B1B1B"/>
              </a:solidFill>
              <a:latin typeface="Gilroy-Bold" panose="00000800000000000000"/>
              <a:ea typeface="Jost"/>
              <a:cs typeface="Gilroy-Light"/>
            </a:endParaRP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E3432B97-591E-1BF0-4735-1F50248D29B8}"/>
              </a:ext>
            </a:extLst>
          </p:cNvPr>
          <p:cNvSpPr txBox="1"/>
          <p:nvPr/>
        </p:nvSpPr>
        <p:spPr bwMode="auto">
          <a:xfrm>
            <a:off x="3627160" y="3984054"/>
            <a:ext cx="2324084" cy="107721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dirty="0"/>
              <a:t>Ферментёры, экструдер, </a:t>
            </a:r>
            <a:r>
              <a:rPr lang="ru-RU" sz="1600" dirty="0" err="1"/>
              <a:t>термоформовочная</a:t>
            </a:r>
            <a:r>
              <a:rPr lang="ru-RU" sz="1600" dirty="0"/>
              <a:t> машина, аналитическое оборудование</a:t>
            </a:r>
            <a:endParaRPr lang="ru-RU" sz="1200" dirty="0">
              <a:solidFill>
                <a:srgbClr val="1B1B1B"/>
              </a:solidFill>
              <a:latin typeface="Jost"/>
              <a:ea typeface="Jost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3134B439-F81D-7167-DB29-2BD5D5F7A254}"/>
              </a:ext>
            </a:extLst>
          </p:cNvPr>
          <p:cNvSpPr/>
          <p:nvPr/>
        </p:nvSpPr>
        <p:spPr>
          <a:xfrm>
            <a:off x="488903" y="3713780"/>
            <a:ext cx="2468054" cy="165097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37514">
              <a:schemeClr val="accent3">
                <a:satMod val="175000"/>
                <a:alpha val="11657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3849374B-13A5-CD54-F8C5-98B6900A429A}"/>
              </a:ext>
            </a:extLst>
          </p:cNvPr>
          <p:cNvSpPr txBox="1"/>
          <p:nvPr/>
        </p:nvSpPr>
        <p:spPr bwMode="auto">
          <a:xfrm>
            <a:off x="795955" y="3984054"/>
            <a:ext cx="2014593" cy="132343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b="1" dirty="0"/>
              <a:t>Биотехнолог, Инженер-технолог,</a:t>
            </a:r>
            <a:br>
              <a:rPr lang="ru-RU" sz="1600" dirty="0"/>
            </a:br>
            <a:r>
              <a:rPr lang="ru-RU" sz="1600" b="1" dirty="0"/>
              <a:t>Лаборант,</a:t>
            </a:r>
            <a:br>
              <a:rPr lang="ru-RU" sz="1600" dirty="0"/>
            </a:br>
            <a:r>
              <a:rPr lang="ru-RU" sz="1600" b="1" dirty="0"/>
              <a:t>Менеджер по продажам</a:t>
            </a:r>
            <a:endParaRPr lang="ru-RU" sz="1200" dirty="0">
              <a:solidFill>
                <a:srgbClr val="1B1B1B"/>
              </a:solidFill>
              <a:latin typeface="Raleway SemiBold" pitchFamily="2" charset="-52"/>
              <a:ea typeface="Jost"/>
            </a:endParaRP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C51D48D3-38E4-BCB5-4EC0-2E3CFEDD2BB6}"/>
              </a:ext>
            </a:extLst>
          </p:cNvPr>
          <p:cNvSpPr txBox="1"/>
          <p:nvPr/>
        </p:nvSpPr>
        <p:spPr bwMode="auto">
          <a:xfrm>
            <a:off x="729686" y="3713780"/>
            <a:ext cx="2014593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400" b="1" dirty="0">
                <a:solidFill>
                  <a:srgbClr val="1B1B1B"/>
                </a:solidFill>
                <a:latin typeface="Gilroy-Bold" panose="00000800000000000000"/>
                <a:ea typeface="Jost"/>
                <a:cs typeface="Gilroy-Light"/>
              </a:rPr>
              <a:t>Команда</a:t>
            </a:r>
            <a:endParaRPr lang="en-US" sz="1400" b="1" dirty="0">
              <a:solidFill>
                <a:srgbClr val="1B1B1B"/>
              </a:solidFill>
              <a:latin typeface="Gilroy-Bold" panose="00000800000000000000"/>
              <a:ea typeface="Jost"/>
              <a:cs typeface="Gilroy-Light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98340DD-35B1-C9B9-3C46-C318DCEFB986}"/>
              </a:ext>
            </a:extLst>
          </p:cNvPr>
          <p:cNvGrpSpPr/>
          <p:nvPr/>
        </p:nvGrpSpPr>
        <p:grpSpPr>
          <a:xfrm rot="10800000">
            <a:off x="0" y="-1"/>
            <a:ext cx="12192000" cy="191225"/>
            <a:chOff x="0" y="692501"/>
            <a:chExt cx="2624903" cy="97077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DF2D55A1-7838-8E3F-0215-132A7F64472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CC45799E-E052-F225-61A9-674856EB6F02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93EDF8D1-CAF0-84BE-DEF9-8BC86391FD0F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74365DF7-426C-BC8D-F6A1-9C9E71762CAB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7A4126F2-BB07-792B-B18B-1BA2F156B4AF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1C911DAD-25A4-F74F-C75B-C7F296508584}"/>
              </a:ext>
            </a:extLst>
          </p:cNvPr>
          <p:cNvGrpSpPr/>
          <p:nvPr/>
        </p:nvGrpSpPr>
        <p:grpSpPr>
          <a:xfrm>
            <a:off x="0" y="6689882"/>
            <a:ext cx="12192000" cy="191225"/>
            <a:chOff x="0" y="692501"/>
            <a:chExt cx="2624903" cy="97077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E1DC196-AD7F-E0EF-BCF4-CA99E5F5B14A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9DDEDC75-37FC-B1F6-8DCC-E36DEBA2BAF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04ABDC65-DAC8-050F-661A-0C690975FAD2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F2B3843F-CE89-E3BC-F806-1590237CFB19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A181AC9-8CC5-F458-C0A1-C870D139E86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D5DB1CD-E03F-5B00-9E82-941BDDBF1310}"/>
              </a:ext>
            </a:extLst>
          </p:cNvPr>
          <p:cNvSpPr txBox="1"/>
          <p:nvPr/>
        </p:nvSpPr>
        <p:spPr>
          <a:xfrm>
            <a:off x="1485436" y="5831871"/>
            <a:ext cx="31307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600" dirty="0"/>
              <a:t>Логистика, транспортировка, сертификация, электроэнергия, реклама</a:t>
            </a:r>
            <a:endParaRPr lang="ru-RU" sz="1200" dirty="0">
              <a:solidFill>
                <a:srgbClr val="1B1B1B"/>
              </a:solidFill>
              <a:latin typeface="Jost"/>
              <a:ea typeface="Jost"/>
            </a:endParaRPr>
          </a:p>
        </p:txBody>
      </p:sp>
    </p:spTree>
    <p:extLst>
      <p:ext uri="{BB962C8B-B14F-4D97-AF65-F5344CB8AC3E}">
        <p14:creationId xmlns:p14="http://schemas.microsoft.com/office/powerpoint/2010/main" val="1977583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88A54E70-725A-873B-9479-F0264098D0B1}"/>
              </a:ext>
            </a:extLst>
          </p:cNvPr>
          <p:cNvSpPr/>
          <p:nvPr/>
        </p:nvSpPr>
        <p:spPr>
          <a:xfrm>
            <a:off x="537915" y="657710"/>
            <a:ext cx="5782203" cy="5687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8F00FF"/>
                </a:solidFill>
                <a:latin typeface="Gilroy-Bold"/>
              </a:rPr>
              <a:t>ПЛАН ПРОДАЖ/ЮНИТ-ЭКОНОМИКА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33ED6A24-0A15-D041-AB88-61EE49DDB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608867"/>
              </p:ext>
            </p:extLst>
          </p:nvPr>
        </p:nvGraphicFramePr>
        <p:xfrm>
          <a:off x="455388" y="3595850"/>
          <a:ext cx="806819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879">
                  <a:extLst>
                    <a:ext uri="{9D8B030D-6E8A-4147-A177-3AD203B41FA5}">
                      <a16:colId xmlns:a16="http://schemas.microsoft.com/office/drawing/2014/main" val="3647138931"/>
                    </a:ext>
                  </a:extLst>
                </a:gridCol>
                <a:gridCol w="1692879">
                  <a:extLst>
                    <a:ext uri="{9D8B030D-6E8A-4147-A177-3AD203B41FA5}">
                      <a16:colId xmlns:a16="http://schemas.microsoft.com/office/drawing/2014/main" val="3201892595"/>
                    </a:ext>
                  </a:extLst>
                </a:gridCol>
                <a:gridCol w="1201105">
                  <a:extLst>
                    <a:ext uri="{9D8B030D-6E8A-4147-A177-3AD203B41FA5}">
                      <a16:colId xmlns:a16="http://schemas.microsoft.com/office/drawing/2014/main" val="1212102583"/>
                    </a:ext>
                  </a:extLst>
                </a:gridCol>
                <a:gridCol w="1276173">
                  <a:extLst>
                    <a:ext uri="{9D8B030D-6E8A-4147-A177-3AD203B41FA5}">
                      <a16:colId xmlns:a16="http://schemas.microsoft.com/office/drawing/2014/main" val="2439748131"/>
                    </a:ext>
                  </a:extLst>
                </a:gridCol>
                <a:gridCol w="1079118">
                  <a:extLst>
                    <a:ext uri="{9D8B030D-6E8A-4147-A177-3AD203B41FA5}">
                      <a16:colId xmlns:a16="http://schemas.microsoft.com/office/drawing/2014/main" val="566114844"/>
                    </a:ext>
                  </a:extLst>
                </a:gridCol>
                <a:gridCol w="1126036">
                  <a:extLst>
                    <a:ext uri="{9D8B030D-6E8A-4147-A177-3AD203B41FA5}">
                      <a16:colId xmlns:a16="http://schemas.microsoft.com/office/drawing/2014/main" val="3365801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0" marR="152400" marT="95250" marB="95250"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 1</a:t>
                      </a:r>
                    </a:p>
                  </a:txBody>
                  <a:tcPr marL="152400" marR="152400" marT="95250" marB="95250"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 2</a:t>
                      </a:r>
                    </a:p>
                  </a:txBody>
                  <a:tcPr marL="152400" marR="152400" marT="95250" marB="95250"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 3</a:t>
                      </a:r>
                    </a:p>
                  </a:txBody>
                  <a:tcPr marL="152400" marR="152400" marT="95250" marB="95250"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Квартал 4</a:t>
                      </a:r>
                    </a:p>
                  </a:txBody>
                  <a:tcPr marL="152400" marR="152400" marT="95250" marB="95250"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за год</a:t>
                      </a:r>
                    </a:p>
                  </a:txBody>
                  <a:tcPr marL="152400" marR="152400" marT="95250" marB="95250" anchor="ctr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22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Выручка</a:t>
                      </a:r>
                    </a:p>
                  </a:txBody>
                  <a:tcPr marL="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720 000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840 000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2 640 000</a:t>
                      </a:r>
                    </a:p>
                  </a:txBody>
                  <a:tcPr marL="152400" marR="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76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Грант</a:t>
                      </a:r>
                    </a:p>
                  </a:txBody>
                  <a:tcPr marL="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625 000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625 000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625 000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625 000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2 500 000</a:t>
                      </a:r>
                    </a:p>
                  </a:txBody>
                  <a:tcPr marL="152400" marR="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4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</a:t>
                      </a:r>
                    </a:p>
                  </a:txBody>
                  <a:tcPr marL="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3 420 000</a:t>
                      </a:r>
                    </a:p>
                  </a:txBody>
                  <a:tcPr marL="152400" marR="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99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Прибыль/убыток</a:t>
                      </a:r>
                    </a:p>
                  </a:txBody>
                  <a:tcPr marL="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+250 000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+370 000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+490 000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0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+610 000</a:t>
                      </a: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b="1" kern="100" dirty="0">
                          <a:effectLst/>
                          <a:latin typeface="Gilroy-Bold" panose="0000080000000000000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+1 720 000</a:t>
                      </a:r>
                      <a:endParaRPr lang="ru-RU" sz="1100" kern="100" dirty="0">
                        <a:effectLst/>
                        <a:latin typeface="Gilroy-Bold" panose="0000080000000000000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721828"/>
                  </a:ext>
                </a:extLst>
              </a:tr>
            </a:tbl>
          </a:graphicData>
        </a:graphic>
      </p:graphicFrame>
      <p:sp>
        <p:nvSpPr>
          <p:cNvPr id="18" name="Текст 2">
            <a:extLst>
              <a:ext uri="{FF2B5EF4-FFF2-40B4-BE49-F238E27FC236}">
                <a16:creationId xmlns:a16="http://schemas.microsoft.com/office/drawing/2014/main" id="{5053CED1-DD7B-1750-2E43-BB8B7B41F684}"/>
              </a:ext>
            </a:extLst>
          </p:cNvPr>
          <p:cNvSpPr txBox="1"/>
          <p:nvPr/>
        </p:nvSpPr>
        <p:spPr bwMode="auto">
          <a:xfrm>
            <a:off x="455388" y="1149264"/>
            <a:ext cx="11749038" cy="280076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r>
              <a:rPr lang="ru-RU" dirty="0">
                <a:latin typeface="Gilroy-Bold" panose="00000800000000000000"/>
              </a:rPr>
              <a:t>Мы делаем биоразлагаемую упаковку из растительных отходов — соломы, шелухи, жома. По сути, превращаем мусор в полезный продукт, который потом сам разлагается.</a:t>
            </a:r>
          </a:p>
          <a:p>
            <a:r>
              <a:rPr lang="ru-RU" dirty="0">
                <a:latin typeface="Gilroy-Bold" panose="00000800000000000000"/>
              </a:rPr>
              <a:t>Наши клиенты — это не обычные люди, а бизнесы: Кафе, рестораны, доставка еды, Магазины (особенно те, что позиционируют себя как "эко"), Производители продуктов, Государственные организации (школы, больницы, администрации).</a:t>
            </a:r>
          </a:p>
          <a:p>
            <a:r>
              <a:rPr lang="ru-RU" dirty="0">
                <a:latin typeface="Gilroy-Bold" panose="00000800000000000000"/>
              </a:rPr>
              <a:t>Первые 3 месяца: 3-5 компаний попробуют нас</a:t>
            </a:r>
          </a:p>
          <a:p>
            <a:r>
              <a:rPr lang="ru-RU" dirty="0">
                <a:latin typeface="Gilroy-Bold" panose="00000800000000000000"/>
              </a:rPr>
              <a:t>К 6 месяцу: 10-12 компаний будут покупать регулярно</a:t>
            </a:r>
          </a:p>
          <a:p>
            <a:r>
              <a:rPr lang="ru-RU" dirty="0">
                <a:latin typeface="Gilroy-Bold" panose="00000800000000000000"/>
              </a:rPr>
              <a:t>К концу года: 25-30 компаний станут нашими постоянными клиентами</a:t>
            </a:r>
          </a:p>
          <a:p>
            <a:endParaRPr lang="ru-RU" dirty="0"/>
          </a:p>
          <a:p>
            <a:pPr marL="285750" indent="-285750">
              <a:buClr>
                <a:srgbClr val="3FC1FF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Gilroy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12E863A-862E-04A2-E82F-013233D2A94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99" y="6544082"/>
            <a:ext cx="12363683" cy="31714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EB1F5D2-A345-391D-FFCD-5D7AB0F89F9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524941" y="-9134"/>
            <a:ext cx="679485" cy="6867133"/>
          </a:xfrm>
          <a:prstGeom prst="rect">
            <a:avLst/>
          </a:prstGeom>
        </p:spPr>
      </p:pic>
      <p:pic>
        <p:nvPicPr>
          <p:cNvPr id="2" name="Рисунок 1" descr="Логотип длинный.png">
            <a:extLst>
              <a:ext uri="{FF2B5EF4-FFF2-40B4-BE49-F238E27FC236}">
                <a16:creationId xmlns:a16="http://schemas.microsoft.com/office/drawing/2014/main" id="{967A610D-C5B9-79C1-759C-1E9BAEC1A31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4917" y="242468"/>
            <a:ext cx="2280889" cy="71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73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8875-39F2-CC18-5366-7393DA30D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C8F144A2-AE33-F931-8EEF-7E37BFF9CE53}"/>
              </a:ext>
            </a:extLst>
          </p:cNvPr>
          <p:cNvSpPr/>
          <p:nvPr/>
        </p:nvSpPr>
        <p:spPr>
          <a:xfrm>
            <a:off x="336058" y="681740"/>
            <a:ext cx="2256535" cy="5687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8F00FF"/>
                </a:solidFill>
                <a:latin typeface="Gilroy-Bold"/>
              </a:rPr>
              <a:t>КОМАНДА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0203DCFD-02F2-1E1B-39F8-19F478DE51E6}"/>
              </a:ext>
            </a:extLst>
          </p:cNvPr>
          <p:cNvSpPr txBox="1"/>
          <p:nvPr/>
        </p:nvSpPr>
        <p:spPr bwMode="auto">
          <a:xfrm>
            <a:off x="705605" y="2163753"/>
            <a:ext cx="5545157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buClr>
                <a:srgbClr val="956D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D2B6631-8E15-2BAC-5A04-6CCCFEAD70ED}"/>
              </a:ext>
            </a:extLst>
          </p:cNvPr>
          <p:cNvGrpSpPr/>
          <p:nvPr/>
        </p:nvGrpSpPr>
        <p:grpSpPr>
          <a:xfrm rot="10800000">
            <a:off x="0" y="0"/>
            <a:ext cx="12192000" cy="334537"/>
            <a:chOff x="0" y="692501"/>
            <a:chExt cx="2624903" cy="97077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208C6DFD-B304-5C18-7D7A-DD6B93D324D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B887F1DB-56AA-F12E-3DF2-41E61344539D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276D8385-AFA6-5123-B7F9-FC4F04F10330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F4960A8-BAB0-DDFF-2206-3497A0554937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979014FC-F4B0-BEB8-1012-A057DD456205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DC02DE3A-43CB-D8B9-CCC4-EC498A90D984}"/>
              </a:ext>
            </a:extLst>
          </p:cNvPr>
          <p:cNvGrpSpPr/>
          <p:nvPr/>
        </p:nvGrpSpPr>
        <p:grpSpPr>
          <a:xfrm rot="10800000">
            <a:off x="0" y="6523462"/>
            <a:ext cx="12192000" cy="334537"/>
            <a:chOff x="0" y="692501"/>
            <a:chExt cx="2624903" cy="97077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3389473F-BCBC-FDDD-DE73-2B38DE2DF523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5608648-F6EC-9EA8-DA08-4850CBAA319F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E4B0A946-1444-8CF3-A10F-87A39CCE787D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68370A09-0A1D-A675-CF53-005AE54747FF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8EDC56A8-A615-66CA-EC0E-D9BE2601984E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2" name="Рисунок 1" descr="Логотип длинный.png">
            <a:extLst>
              <a:ext uri="{FF2B5EF4-FFF2-40B4-BE49-F238E27FC236}">
                <a16:creationId xmlns:a16="http://schemas.microsoft.com/office/drawing/2014/main" id="{B8119ABB-9E38-D933-33E8-8BE3452EF82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18153" y="5658283"/>
            <a:ext cx="2280889" cy="719256"/>
          </a:xfrm>
          <a:prstGeom prst="rect">
            <a:avLst/>
          </a:prstGeom>
        </p:spPr>
      </p:pic>
      <p:sp>
        <p:nvSpPr>
          <p:cNvPr id="19" name="Текст 2">
            <a:extLst>
              <a:ext uri="{FF2B5EF4-FFF2-40B4-BE49-F238E27FC236}">
                <a16:creationId xmlns:a16="http://schemas.microsoft.com/office/drawing/2014/main" id="{C00E959C-476A-4571-80D9-5D5C64E28BED}"/>
              </a:ext>
            </a:extLst>
          </p:cNvPr>
          <p:cNvSpPr txBox="1"/>
          <p:nvPr/>
        </p:nvSpPr>
        <p:spPr bwMode="auto">
          <a:xfrm>
            <a:off x="5595484" y="3071305"/>
            <a:ext cx="654364" cy="30777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1400" b="1">
                <a:solidFill>
                  <a:schemeClr val="bg1"/>
                </a:solidFill>
                <a:latin typeface="Gilroy"/>
              </a:rPr>
              <a:t>ФОТО</a:t>
            </a:r>
            <a:endParaRPr lang="ru-RU" sz="1400">
              <a:solidFill>
                <a:schemeClr val="bg1"/>
              </a:solidFill>
              <a:latin typeface="Gilroy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DC8860C-96F3-4459-AE75-C7ABE26A26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54" b="22260"/>
          <a:stretch/>
        </p:blipFill>
        <p:spPr bwMode="auto">
          <a:xfrm>
            <a:off x="7186694" y="1839261"/>
            <a:ext cx="2272229" cy="277074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993D64E-7952-4352-BA41-1A1164E7D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931632" y="1839261"/>
            <a:ext cx="2501492" cy="2770749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8A7568A4-DAF6-4E75-93C8-6B349E89FBD4}"/>
              </a:ext>
            </a:extLst>
          </p:cNvPr>
          <p:cNvSpPr txBox="1"/>
          <p:nvPr/>
        </p:nvSpPr>
        <p:spPr bwMode="auto">
          <a:xfrm>
            <a:off x="1845650" y="4822706"/>
            <a:ext cx="2770560" cy="1554833"/>
          </a:xfrm>
          <a:prstGeom prst="rect">
            <a:avLst/>
          </a:prstGeom>
          <a:ln w="12700">
            <a:miter lim="400000"/>
          </a:ln>
        </p:spPr>
        <p:txBody>
          <a:bodyPr wrap="square" lIns="45717" tIns="45717" rIns="45717" bIns="45717">
            <a:spAutoFit/>
          </a:bodyPr>
          <a:lstStyle/>
          <a:p>
            <a:pPr>
              <a:buClr>
                <a:srgbClr val="956D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Ташбулатова Аделя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Фанисовна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dirty="0"/>
          </a:p>
          <a:p>
            <a:pPr>
              <a:buClr>
                <a:srgbClr val="956D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Лидер проекта, разработчик идеи</a:t>
            </a:r>
          </a:p>
          <a:p>
            <a:pPr marL="285750" indent="-285750">
              <a:buClr>
                <a:srgbClr val="956DFF"/>
              </a:buClr>
              <a:buSzPct val="100000"/>
              <a:buFont typeface="Wingdings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956DFF"/>
              </a:buClr>
              <a:buSzPct val="100000"/>
              <a:buFont typeface="Wingdings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36E2BB6C-3EDC-4210-A27E-63F588A7D270}"/>
              </a:ext>
            </a:extLst>
          </p:cNvPr>
          <p:cNvSpPr txBox="1"/>
          <p:nvPr/>
        </p:nvSpPr>
        <p:spPr bwMode="auto">
          <a:xfrm>
            <a:off x="7186694" y="4889796"/>
            <a:ext cx="2987766" cy="112811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buClr>
                <a:srgbClr val="956DFF"/>
              </a:buClr>
              <a:buSzPct val="100000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Иванова Анна Владимировна </a:t>
            </a:r>
            <a:endParaRPr dirty="0"/>
          </a:p>
          <a:p>
            <a:pPr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Экономист, аналитик</a:t>
            </a:r>
            <a:endParaRPr dirty="0"/>
          </a:p>
          <a:p>
            <a:pPr marL="285750" indent="-285750">
              <a:buClr>
                <a:srgbClr val="956DFF"/>
              </a:buClr>
              <a:buSzPct val="100000"/>
              <a:buFont typeface="Wingdings"/>
              <a:buChar char="§"/>
              <a:defRPr sz="1600">
                <a:solidFill>
                  <a:srgbClr val="8F00FF"/>
                </a:solidFill>
                <a:latin typeface="Gilroy-Regular"/>
                <a:ea typeface="Gilroy-Regular"/>
                <a:cs typeface="Gilroy-Regular"/>
              </a:defRPr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481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E27B50B-BC7A-CDCD-E502-5602E5EBF15C}"/>
              </a:ext>
            </a:extLst>
          </p:cNvPr>
          <p:cNvSpPr/>
          <p:nvPr/>
        </p:nvSpPr>
        <p:spPr>
          <a:xfrm>
            <a:off x="392142" y="400802"/>
            <a:ext cx="63706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>
                <a:solidFill>
                  <a:srgbClr val="8F00FF"/>
                </a:solidFill>
                <a:latin typeface="Gilroy-Bold"/>
              </a:rPr>
              <a:t>Мы открыты к сотрудничеству, экспертным консультациям и совместным проектам по внедрению </a:t>
            </a:r>
            <a:r>
              <a:rPr lang="ru-RU" sz="2400" b="1" dirty="0" err="1">
                <a:solidFill>
                  <a:srgbClr val="8F00FF"/>
                </a:solidFill>
                <a:latin typeface="Gilroy-Bold"/>
              </a:rPr>
              <a:t>биоразлагемых</a:t>
            </a:r>
            <a:r>
              <a:rPr lang="ru-RU" sz="2400" b="1" dirty="0">
                <a:solidFill>
                  <a:srgbClr val="8F00FF"/>
                </a:solidFill>
                <a:latin typeface="Gilroy-Bold"/>
              </a:rPr>
              <a:t> материалов в производство</a:t>
            </a:r>
            <a:endParaRPr lang="ru-RU" sz="2400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B283D5DC-35CB-922D-EFC4-0055D58F3BC5}"/>
              </a:ext>
            </a:extLst>
          </p:cNvPr>
          <p:cNvGrpSpPr/>
          <p:nvPr/>
        </p:nvGrpSpPr>
        <p:grpSpPr>
          <a:xfrm>
            <a:off x="753798" y="2169250"/>
            <a:ext cx="5182836" cy="1020418"/>
            <a:chOff x="448998" y="3007450"/>
            <a:chExt cx="5182836" cy="1020418"/>
          </a:xfrm>
        </p:grpSpPr>
        <p:sp>
          <p:nvSpPr>
            <p:cNvPr id="20" name="Скругленный прямоугольник 19">
              <a:extLst>
                <a:ext uri="{FF2B5EF4-FFF2-40B4-BE49-F238E27FC236}">
                  <a16:creationId xmlns:a16="http://schemas.microsoft.com/office/drawing/2014/main" id="{AF612968-6F77-B807-917F-24515BD49E6B}"/>
                </a:ext>
              </a:extLst>
            </p:cNvPr>
            <p:cNvSpPr/>
            <p:nvPr/>
          </p:nvSpPr>
          <p:spPr>
            <a:xfrm>
              <a:off x="448998" y="3007450"/>
              <a:ext cx="5182836" cy="1020418"/>
            </a:xfrm>
            <a:prstGeom prst="roundRect">
              <a:avLst/>
            </a:prstGeom>
            <a:noFill/>
            <a:ln>
              <a:solidFill>
                <a:srgbClr val="956D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F095FE-B5BA-8E52-7C3B-65DA882161C6}"/>
                </a:ext>
              </a:extLst>
            </p:cNvPr>
            <p:cNvSpPr txBox="1"/>
            <p:nvPr/>
          </p:nvSpPr>
          <p:spPr>
            <a:xfrm>
              <a:off x="881976" y="3324297"/>
              <a:ext cx="4316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Gilroy"/>
                </a:rPr>
                <a:t>Ташбулатова Аделя </a:t>
              </a:r>
              <a:r>
                <a:rPr lang="ru-RU" dirty="0" err="1">
                  <a:latin typeface="Gilroy"/>
                </a:rPr>
                <a:t>Фанисовна</a:t>
              </a:r>
              <a:endParaRPr lang="ru-RU" dirty="0">
                <a:latin typeface="Gilroy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6EBA802E-36E9-8CED-A379-13D7E1AA721A}"/>
              </a:ext>
            </a:extLst>
          </p:cNvPr>
          <p:cNvGrpSpPr/>
          <p:nvPr/>
        </p:nvGrpSpPr>
        <p:grpSpPr>
          <a:xfrm>
            <a:off x="647118" y="3528312"/>
            <a:ext cx="5288854" cy="1971818"/>
            <a:chOff x="448998" y="4320792"/>
            <a:chExt cx="5288854" cy="1971818"/>
          </a:xfrm>
        </p:grpSpPr>
        <p:sp>
          <p:nvSpPr>
            <p:cNvPr id="21" name="Скругленный прямоугольник 20">
              <a:extLst>
                <a:ext uri="{FF2B5EF4-FFF2-40B4-BE49-F238E27FC236}">
                  <a16:creationId xmlns:a16="http://schemas.microsoft.com/office/drawing/2014/main" id="{553C1DE7-202F-3D7E-7710-0CF69BA1C901}"/>
                </a:ext>
              </a:extLst>
            </p:cNvPr>
            <p:cNvSpPr/>
            <p:nvPr/>
          </p:nvSpPr>
          <p:spPr>
            <a:xfrm>
              <a:off x="448998" y="4320792"/>
              <a:ext cx="5288854" cy="1971818"/>
            </a:xfrm>
            <a:prstGeom prst="roundRect">
              <a:avLst/>
            </a:prstGeom>
            <a:noFill/>
            <a:ln>
              <a:solidFill>
                <a:srgbClr val="956D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0EDD071C-26D2-EB91-48E1-C1CBFD7DB3E3}"/>
                </a:ext>
              </a:extLst>
            </p:cNvPr>
            <p:cNvSpPr/>
            <p:nvPr/>
          </p:nvSpPr>
          <p:spPr>
            <a:xfrm>
              <a:off x="914340" y="4546130"/>
              <a:ext cx="1547692" cy="154769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Текст 2">
              <a:extLst>
                <a:ext uri="{FF2B5EF4-FFF2-40B4-BE49-F238E27FC236}">
                  <a16:creationId xmlns:a16="http://schemas.microsoft.com/office/drawing/2014/main" id="{602AFDC5-80D5-F2CF-A669-2E27880C21DB}"/>
                </a:ext>
              </a:extLst>
            </p:cNvPr>
            <p:cNvSpPr txBox="1"/>
            <p:nvPr/>
          </p:nvSpPr>
          <p:spPr bwMode="auto">
            <a:xfrm>
              <a:off x="2755418" y="4836427"/>
              <a:ext cx="2596456" cy="1110426"/>
            </a:xfrm>
            <a:prstGeom prst="rect">
              <a:avLst/>
            </a:prstGeom>
            <a:ln w="12700">
              <a:miter lim="400000"/>
            </a:ln>
          </p:spPr>
          <p:txBody>
            <a:bodyPr lIns="45718" tIns="45718" rIns="45718" bIns="45718" anchor="ctr">
              <a:normAutofit/>
            </a:bodyPr>
            <a:lstStyle/>
            <a:p>
              <a:pPr algn="ctr" defTabSz="877822">
                <a:defRPr sz="6900">
                  <a:solidFill>
                    <a:srgbClr val="8F00FF"/>
                  </a:solidFill>
                  <a:latin typeface="Gilroy-ExtraBold"/>
                  <a:ea typeface="Gilroy-ExtraBold"/>
                  <a:cs typeface="Gilroy-ExtraBold"/>
                </a:defRPr>
              </a:pPr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ilroy"/>
                  <a:ea typeface="Gilroy-ExtraBold"/>
                  <a:cs typeface="Gilroy-ExtraBold"/>
                </a:rPr>
                <a:t>+7 (996) 108 68 44</a:t>
              </a:r>
              <a:endPara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ea typeface="Gilroy-ExtraBold"/>
                <a:cs typeface="Gilroy-ExtraBold"/>
              </a:endParaRPr>
            </a:p>
          </p:txBody>
        </p: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0C2A068-61A8-0F5C-C66A-99718DC73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205" y="177576"/>
            <a:ext cx="1638795" cy="971237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A545787-3A17-F5B8-D676-3124208A2B5F}"/>
              </a:ext>
            </a:extLst>
          </p:cNvPr>
          <p:cNvGrpSpPr/>
          <p:nvPr/>
        </p:nvGrpSpPr>
        <p:grpSpPr>
          <a:xfrm>
            <a:off x="6766557" y="-718374"/>
            <a:ext cx="6311013" cy="9161284"/>
            <a:chOff x="6766557" y="-718374"/>
            <a:chExt cx="6311013" cy="9161284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14E1BC7C-A915-FAC3-A24B-E42F8BFC3746}"/>
                </a:ext>
              </a:extLst>
            </p:cNvPr>
            <p:cNvGrpSpPr/>
            <p:nvPr/>
          </p:nvGrpSpPr>
          <p:grpSpPr>
            <a:xfrm>
              <a:off x="6766557" y="0"/>
              <a:ext cx="5425443" cy="7025281"/>
              <a:chOff x="7485728" y="0"/>
              <a:chExt cx="4736755" cy="6888121"/>
            </a:xfrm>
          </p:grpSpPr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A29BFB89-09DA-90FE-C45F-11B2A3A1BE29}"/>
                  </a:ext>
                </a:extLst>
              </p:cNvPr>
              <p:cNvGrpSpPr/>
              <p:nvPr/>
            </p:nvGrpSpPr>
            <p:grpSpPr>
              <a:xfrm flipH="1">
                <a:off x="7485728" y="0"/>
                <a:ext cx="4736755" cy="6888121"/>
                <a:chOff x="6102381" y="-12041"/>
                <a:chExt cx="6122282" cy="6888121"/>
              </a:xfrm>
            </p:grpSpPr>
            <p:sp>
              <p:nvSpPr>
                <p:cNvPr id="12" name="Прямоугольник 7">
                  <a:extLst>
                    <a:ext uri="{FF2B5EF4-FFF2-40B4-BE49-F238E27FC236}">
                      <a16:creationId xmlns:a16="http://schemas.microsoft.com/office/drawing/2014/main" id="{2968006C-D324-2402-AD77-20304869D4D9}"/>
                    </a:ext>
                  </a:extLst>
                </p:cNvPr>
                <p:cNvSpPr/>
                <p:nvPr/>
              </p:nvSpPr>
              <p:spPr>
                <a:xfrm>
                  <a:off x="6103137" y="1742787"/>
                  <a:ext cx="6121524" cy="5131928"/>
                </a:xfrm>
                <a:prstGeom prst="rect">
                  <a:avLst/>
                </a:prstGeom>
                <a:solidFill>
                  <a:srgbClr val="B5D8E1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9F00FF"/>
                      </a:solidFill>
                      <a:latin typeface="+mj-lt"/>
                      <a:ea typeface="+mj-ea"/>
                      <a:cs typeface="+mj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3" name="Прямоугольник 10">
                  <a:extLst>
                    <a:ext uri="{FF2B5EF4-FFF2-40B4-BE49-F238E27FC236}">
                      <a16:creationId xmlns:a16="http://schemas.microsoft.com/office/drawing/2014/main" id="{C50CDB75-9C7E-39C3-CD90-BC490AF7AD98}"/>
                    </a:ext>
                  </a:extLst>
                </p:cNvPr>
                <p:cNvSpPr/>
                <p:nvPr/>
              </p:nvSpPr>
              <p:spPr>
                <a:xfrm>
                  <a:off x="6103137" y="-6261"/>
                  <a:ext cx="6121526" cy="1800326"/>
                </a:xfrm>
                <a:prstGeom prst="rect">
                  <a:avLst/>
                </a:prstGeom>
                <a:solidFill>
                  <a:srgbClr val="FD493D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+mj-lt"/>
                      <a:ea typeface="+mj-ea"/>
                      <a:cs typeface="+mj-cs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4" name="Прямоугольник 13">
                  <a:extLst>
                    <a:ext uri="{FF2B5EF4-FFF2-40B4-BE49-F238E27FC236}">
                      <a16:creationId xmlns:a16="http://schemas.microsoft.com/office/drawing/2014/main" id="{0D1DD8CE-92B1-548E-B13E-DDFFCE98538A}"/>
                    </a:ext>
                  </a:extLst>
                </p:cNvPr>
                <p:cNvSpPr/>
                <p:nvPr/>
              </p:nvSpPr>
              <p:spPr>
                <a:xfrm>
                  <a:off x="6102381" y="5347906"/>
                  <a:ext cx="2372738" cy="1515887"/>
                </a:xfrm>
                <a:prstGeom prst="rect">
                  <a:avLst/>
                </a:prstGeom>
                <a:solidFill>
                  <a:srgbClr val="FBB3C1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>
                    <a:defRPr>
                      <a:solidFill>
                        <a:srgbClr val="FFFFFF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defRPr>
                  </a:pPr>
                  <a:endParaRPr/>
                </a:p>
              </p:txBody>
            </p:sp>
            <p:sp>
              <p:nvSpPr>
                <p:cNvPr id="15" name="Прямоугольник 9">
                  <a:extLst>
                    <a:ext uri="{FF2B5EF4-FFF2-40B4-BE49-F238E27FC236}">
                      <a16:creationId xmlns:a16="http://schemas.microsoft.com/office/drawing/2014/main" id="{971FD678-7842-31D6-BA10-A3B8C85ABC55}"/>
                    </a:ext>
                  </a:extLst>
                </p:cNvPr>
                <p:cNvSpPr/>
                <p:nvPr/>
              </p:nvSpPr>
              <p:spPr>
                <a:xfrm>
                  <a:off x="8355782" y="-12041"/>
                  <a:ext cx="3868878" cy="1811885"/>
                </a:xfrm>
                <a:prstGeom prst="rect">
                  <a:avLst/>
                </a:prstGeom>
                <a:solidFill>
                  <a:srgbClr val="FCAF17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 algn="ctr">
                    <a:defRPr>
                      <a:solidFill>
                        <a:srgbClr val="ADDAE3"/>
                      </a:solidFill>
                      <a:latin typeface="+mj-lt"/>
                      <a:ea typeface="+mj-ea"/>
                      <a:cs typeface="+mj-cs"/>
                      <a:sym typeface="Calibri"/>
                    </a:defRPr>
                  </a:pPr>
                  <a:endParaRPr/>
                </a:p>
              </p:txBody>
            </p:sp>
            <p:pic>
              <p:nvPicPr>
                <p:cNvPr id="16" name="Рисунок 24" descr="Рисунок 24">
                  <a:extLst>
                    <a:ext uri="{FF2B5EF4-FFF2-40B4-BE49-F238E27FC236}">
                      <a16:creationId xmlns:a16="http://schemas.microsoft.com/office/drawing/2014/main" id="{BC311412-E9A0-33FC-0AE8-16EEA744ED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/>
                <a:srcRect b="5188"/>
                <a:stretch>
                  <a:fillRect/>
                </a:stretch>
              </p:blipFill>
              <p:spPr>
                <a:xfrm>
                  <a:off x="8806690" y="2300578"/>
                  <a:ext cx="3417972" cy="4557422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pic>
              <p:nvPicPr>
                <p:cNvPr id="17" name="image2.png" descr="image2.png">
                  <a:extLst>
                    <a:ext uri="{FF2B5EF4-FFF2-40B4-BE49-F238E27FC236}">
                      <a16:creationId xmlns:a16="http://schemas.microsoft.com/office/drawing/2014/main" id="{61C2F952-5712-951D-1E97-991AC5B9AC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rcRect t="720" b="5621"/>
                <a:stretch>
                  <a:fillRect/>
                </a:stretch>
              </p:blipFill>
              <p:spPr>
                <a:xfrm>
                  <a:off x="8362274" y="1788748"/>
                  <a:ext cx="3862389" cy="5087332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18" name="Квадрат">
                  <a:extLst>
                    <a:ext uri="{FF2B5EF4-FFF2-40B4-BE49-F238E27FC236}">
                      <a16:creationId xmlns:a16="http://schemas.microsoft.com/office/drawing/2014/main" id="{3F7641B4-AAC4-C32E-4142-9CB11061AF5E}"/>
                    </a:ext>
                  </a:extLst>
                </p:cNvPr>
                <p:cNvSpPr/>
                <p:nvPr/>
              </p:nvSpPr>
              <p:spPr>
                <a:xfrm>
                  <a:off x="8355782" y="1805624"/>
                  <a:ext cx="3868878" cy="5052376"/>
                </a:xfrm>
                <a:prstGeom prst="rect">
                  <a:avLst/>
                </a:prstGeom>
                <a:solidFill>
                  <a:srgbClr val="8F00FF"/>
                </a:solidFill>
                <a:ln w="12700">
                  <a:miter lim="400000"/>
                </a:ln>
              </p:spPr>
              <p:txBody>
                <a:bodyPr lIns="45718" tIns="45718" rIns="45718" bIns="45718" anchor="ctr"/>
                <a:lstStyle/>
                <a:p>
                  <a:pPr>
                    <a:defRPr>
                      <a:latin typeface="+mj-lt"/>
                      <a:ea typeface="+mj-ea"/>
                      <a:cs typeface="+mj-cs"/>
                      <a:sym typeface="Calibri"/>
                    </a:defRPr>
                  </a:pPr>
                  <a:endParaRPr dirty="0"/>
                </a:p>
              </p:txBody>
            </p:sp>
          </p:grpSp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8C3C513F-0607-DFC5-C843-7285591CAB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553205" y="177576"/>
                <a:ext cx="1638795" cy="971237"/>
              </a:xfrm>
              <a:prstGeom prst="rect">
                <a:avLst/>
              </a:prstGeom>
            </p:spPr>
          </p:pic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BF476F61-C87E-7C25-A839-276B8BF0E03C}"/>
                  </a:ext>
                </a:extLst>
              </p:cNvPr>
              <p:cNvSpPr/>
              <p:nvPr/>
            </p:nvSpPr>
            <p:spPr>
              <a:xfrm>
                <a:off x="10557754" y="155643"/>
                <a:ext cx="1634246" cy="1420238"/>
              </a:xfrm>
              <a:prstGeom prst="rect">
                <a:avLst/>
              </a:prstGeom>
              <a:solidFill>
                <a:srgbClr val="FD493D"/>
              </a:solidFill>
              <a:ln>
                <a:solidFill>
                  <a:srgbClr val="FD493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C3565E32-0654-CABC-FF65-F290A5680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86830" y="-718374"/>
              <a:ext cx="6190740" cy="9161284"/>
            </a:xfrm>
            <a:prstGeom prst="rect">
              <a:avLst/>
            </a:prstGeom>
          </p:spPr>
        </p:pic>
        <p:pic>
          <p:nvPicPr>
            <p:cNvPr id="7" name="Рисунок 6" descr="putp_technologies_logo_white.png">
              <a:extLst>
                <a:ext uri="{FF2B5EF4-FFF2-40B4-BE49-F238E27FC236}">
                  <a16:creationId xmlns:a16="http://schemas.microsoft.com/office/drawing/2014/main" id="{D566F128-4752-8765-A871-508EBFA6D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1997" y="441744"/>
              <a:ext cx="2228749" cy="853656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421D5094-FBD5-CD90-423C-E044CD795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7786" y="106680"/>
              <a:ext cx="1914214" cy="1463040"/>
            </a:xfrm>
            <a:prstGeom prst="rect">
              <a:avLst/>
            </a:prstGeom>
          </p:spPr>
        </p:pic>
      </p:grpSp>
      <p:pic>
        <p:nvPicPr>
          <p:cNvPr id="26" name="Picture 1295361346">
            <a:extLst>
              <a:ext uri="{FF2B5EF4-FFF2-40B4-BE49-F238E27FC236}">
                <a16:creationId xmlns:a16="http://schemas.microsoft.com/office/drawing/2014/main" id="{5EDB6CC3-4860-434C-A160-F3DAE306A0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106706" y="3713615"/>
            <a:ext cx="1663006" cy="155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324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4747</TotalTime>
  <Words>986</Words>
  <Application>Microsoft Office PowerPoint</Application>
  <PresentationFormat>Широкоэкранный</PresentationFormat>
  <Paragraphs>176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Century Gothic</vt:lpstr>
      <vt:lpstr>Gilroy</vt:lpstr>
      <vt:lpstr>Gilroy-Bold</vt:lpstr>
      <vt:lpstr>Jost</vt:lpstr>
      <vt:lpstr>Raleway SemiBold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Софья Осипова</dc:creator>
  <cp:lastModifiedBy>Honor</cp:lastModifiedBy>
  <cp:revision>22</cp:revision>
  <dcterms:created xsi:type="dcterms:W3CDTF">2024-11-25T08:23:48Z</dcterms:created>
  <dcterms:modified xsi:type="dcterms:W3CDTF">2025-12-06T08:27:52Z</dcterms:modified>
</cp:coreProperties>
</file>